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1" r:id="rId2"/>
  </p:sldMasterIdLst>
  <p:notesMasterIdLst>
    <p:notesMasterId r:id="rId110"/>
  </p:notesMasterIdLst>
  <p:handoutMasterIdLst>
    <p:handoutMasterId r:id="rId111"/>
  </p:handoutMasterIdLst>
  <p:sldIdLst>
    <p:sldId id="352" r:id="rId3"/>
    <p:sldId id="346" r:id="rId4"/>
    <p:sldId id="411" r:id="rId5"/>
    <p:sldId id="361" r:id="rId6"/>
    <p:sldId id="362" r:id="rId7"/>
    <p:sldId id="385" r:id="rId8"/>
    <p:sldId id="363" r:id="rId9"/>
    <p:sldId id="364" r:id="rId10"/>
    <p:sldId id="386" r:id="rId11"/>
    <p:sldId id="391" r:id="rId12"/>
    <p:sldId id="387" r:id="rId13"/>
    <p:sldId id="388" r:id="rId14"/>
    <p:sldId id="389" r:id="rId15"/>
    <p:sldId id="434" r:id="rId16"/>
    <p:sldId id="393" r:id="rId17"/>
    <p:sldId id="394" r:id="rId18"/>
    <p:sldId id="395" r:id="rId19"/>
    <p:sldId id="396" r:id="rId20"/>
    <p:sldId id="398" r:id="rId21"/>
    <p:sldId id="399" r:id="rId22"/>
    <p:sldId id="435" r:id="rId23"/>
    <p:sldId id="403" r:id="rId24"/>
    <p:sldId id="397" r:id="rId25"/>
    <p:sldId id="401" r:id="rId26"/>
    <p:sldId id="407" r:id="rId27"/>
    <p:sldId id="447" r:id="rId28"/>
    <p:sldId id="357" r:id="rId29"/>
    <p:sldId id="414" r:id="rId30"/>
    <p:sldId id="365" r:id="rId31"/>
    <p:sldId id="464" r:id="rId32"/>
    <p:sldId id="415" r:id="rId33"/>
    <p:sldId id="416" r:id="rId34"/>
    <p:sldId id="417" r:id="rId35"/>
    <p:sldId id="418" r:id="rId36"/>
    <p:sldId id="423" r:id="rId37"/>
    <p:sldId id="425" r:id="rId38"/>
    <p:sldId id="419" r:id="rId39"/>
    <p:sldId id="420" r:id="rId40"/>
    <p:sldId id="421" r:id="rId41"/>
    <p:sldId id="527" r:id="rId42"/>
    <p:sldId id="422" r:id="rId43"/>
    <p:sldId id="426" r:id="rId44"/>
    <p:sldId id="432" r:id="rId45"/>
    <p:sldId id="428" r:id="rId46"/>
    <p:sldId id="456" r:id="rId47"/>
    <p:sldId id="427" r:id="rId48"/>
    <p:sldId id="466" r:id="rId49"/>
    <p:sldId id="433" r:id="rId50"/>
    <p:sldId id="429" r:id="rId51"/>
    <p:sldId id="430" r:id="rId52"/>
    <p:sldId id="437" r:id="rId53"/>
    <p:sldId id="438" r:id="rId54"/>
    <p:sldId id="439" r:id="rId55"/>
    <p:sldId id="358" r:id="rId56"/>
    <p:sldId id="442" r:id="rId57"/>
    <p:sldId id="448" r:id="rId58"/>
    <p:sldId id="443" r:id="rId59"/>
    <p:sldId id="444" r:id="rId60"/>
    <p:sldId id="440" r:id="rId61"/>
    <p:sldId id="449" r:id="rId62"/>
    <p:sldId id="446" r:id="rId63"/>
    <p:sldId id="451" r:id="rId64"/>
    <p:sldId id="359" r:id="rId65"/>
    <p:sldId id="565" r:id="rId66"/>
    <p:sldId id="452" r:id="rId67"/>
    <p:sldId id="453" r:id="rId68"/>
    <p:sldId id="454" r:id="rId69"/>
    <p:sldId id="462" r:id="rId70"/>
    <p:sldId id="471" r:id="rId71"/>
    <p:sldId id="463" r:id="rId72"/>
    <p:sldId id="467" r:id="rId73"/>
    <p:sldId id="468" r:id="rId74"/>
    <p:sldId id="566" r:id="rId75"/>
    <p:sldId id="469" r:id="rId76"/>
    <p:sldId id="470" r:id="rId77"/>
    <p:sldId id="472" r:id="rId78"/>
    <p:sldId id="461" r:id="rId79"/>
    <p:sldId id="457" r:id="rId80"/>
    <p:sldId id="528" r:id="rId81"/>
    <p:sldId id="533" r:id="rId82"/>
    <p:sldId id="529" r:id="rId83"/>
    <p:sldId id="473" r:id="rId84"/>
    <p:sldId id="535" r:id="rId85"/>
    <p:sldId id="536" r:id="rId86"/>
    <p:sldId id="538" r:id="rId87"/>
    <p:sldId id="539" r:id="rId88"/>
    <p:sldId id="540" r:id="rId89"/>
    <p:sldId id="567" r:id="rId90"/>
    <p:sldId id="544" r:id="rId91"/>
    <p:sldId id="360" r:id="rId92"/>
    <p:sldId id="542" r:id="rId93"/>
    <p:sldId id="543" r:id="rId94"/>
    <p:sldId id="551" r:id="rId95"/>
    <p:sldId id="560" r:id="rId96"/>
    <p:sldId id="545" r:id="rId97"/>
    <p:sldId id="557" r:id="rId98"/>
    <p:sldId id="558" r:id="rId99"/>
    <p:sldId id="546" r:id="rId100"/>
    <p:sldId id="547" r:id="rId101"/>
    <p:sldId id="561" r:id="rId102"/>
    <p:sldId id="548" r:id="rId103"/>
    <p:sldId id="559" r:id="rId104"/>
    <p:sldId id="562" r:id="rId105"/>
    <p:sldId id="563" r:id="rId106"/>
    <p:sldId id="564" r:id="rId107"/>
    <p:sldId id="380" r:id="rId108"/>
    <p:sldId id="381" r:id="rId10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20C"/>
    <a:srgbClr val="66FF66"/>
    <a:srgbClr val="C400F2"/>
    <a:srgbClr val="0066FF"/>
    <a:srgbClr val="0000FF"/>
    <a:srgbClr val="0033CC"/>
    <a:srgbClr val="FF3399"/>
    <a:srgbClr val="0069BF"/>
    <a:srgbClr val="85AC20"/>
    <a:srgbClr val="2290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06" autoAdjust="0"/>
    <p:restoredTop sz="90870" autoAdjust="0"/>
  </p:normalViewPr>
  <p:slideViewPr>
    <p:cSldViewPr snapToGrid="0">
      <p:cViewPr varScale="1">
        <p:scale>
          <a:sx n="115" d="100"/>
          <a:sy n="115" d="100"/>
        </p:scale>
        <p:origin x="1522" y="82"/>
      </p:cViewPr>
      <p:guideLst/>
    </p:cSldViewPr>
  </p:slideViewPr>
  <p:notesTextViewPr>
    <p:cViewPr>
      <p:scale>
        <a:sx n="100" d="100"/>
        <a:sy n="100" d="100"/>
      </p:scale>
      <p:origin x="0" y="0"/>
    </p:cViewPr>
  </p:notesTextViewPr>
  <p:sorterViewPr>
    <p:cViewPr>
      <p:scale>
        <a:sx n="125" d="100"/>
        <a:sy n="125" d="100"/>
      </p:scale>
      <p:origin x="0" y="-562"/>
    </p:cViewPr>
  </p:sorterViewPr>
  <p:notesViewPr>
    <p:cSldViewPr snapToGrid="0">
      <p:cViewPr varScale="1">
        <p:scale>
          <a:sx n="53" d="100"/>
          <a:sy n="53" d="100"/>
        </p:scale>
        <p:origin x="2648"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F98513-D7E6-48BC-8EB1-E7F76E909ACD}" type="datetimeFigureOut">
              <a:rPr lang="zh-CN" altLang="en-US" smtClean="0"/>
              <a:t>2018/11/7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8C3ACC-E961-425B-A177-AE6D50B1CA59}"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1634A-FE12-4EF8-A746-B3A57A4DDAD7}" type="datetimeFigureOut">
              <a:rPr lang="zh-CN" altLang="en-US" smtClean="0"/>
              <a:t>2018/11/7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A4E29-7E5B-4887-B1F0-776F61D9BC0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t>
            </a:r>
            <a:r>
              <a:rPr lang="zh-CN" altLang="en-US" dirty="0" smtClean="0"/>
              <a:t>的结构体类型</a:t>
            </a:r>
            <a:r>
              <a:rPr lang="en-US" altLang="zh-CN" dirty="0" err="1" smtClean="0"/>
              <a:t>Struct</a:t>
            </a:r>
            <a:r>
              <a:rPr lang="zh-CN" altLang="en-US" dirty="0" smtClean="0"/>
              <a:t>中的行为和属性默认都是公有的</a:t>
            </a:r>
            <a:r>
              <a:rPr lang="en-US" altLang="zh-CN" dirty="0" smtClean="0"/>
              <a:t>, </a:t>
            </a:r>
            <a:r>
              <a:rPr lang="zh-CN" altLang="en-US" dirty="0" smtClean="0"/>
              <a:t>而</a:t>
            </a:r>
            <a:r>
              <a:rPr lang="en-US" altLang="zh-CN" dirty="0" smtClean="0"/>
              <a:t>class</a:t>
            </a:r>
            <a:r>
              <a:rPr lang="zh-CN" altLang="en-US" dirty="0" smtClean="0"/>
              <a:t>类的行为和属性可以指定其访问方式</a:t>
            </a:r>
            <a:r>
              <a:rPr lang="en-US" altLang="zh-CN" dirty="0" smtClean="0"/>
              <a:t>. </a:t>
            </a:r>
            <a:r>
              <a:rPr lang="zh-CN" altLang="en-US" dirty="0" smtClean="0"/>
              <a:t>默认为私有</a:t>
            </a:r>
            <a:r>
              <a:rPr lang="en-US" altLang="zh-CN" dirty="0" smtClean="0"/>
              <a:t>private.</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秋天到了 树叶黄了，叶子们凋零归根了。 </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smtClean="0">
              <a:solidFill>
                <a:srgbClr val="C00000"/>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solidFill>
                  <a:srgbClr val="C00000"/>
                </a:solidFill>
                <a:latin typeface="楷体" panose="02010609060101010101" pitchFamily="49" charset="-122"/>
                <a:ea typeface="楷体" panose="02010609060101010101" pitchFamily="49" charset="-122"/>
              </a:rPr>
              <a:t>注：类定义仅提供该类的类型定义，类并不占用内存空间，只有定义对象后，编译器才会正式分配内存空间，用来存放对象的数据成员值。</a:t>
            </a: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圆点</a:t>
            </a:r>
            <a:r>
              <a:rPr lang="en-US" altLang="zh-CN" dirty="0" smtClean="0"/>
              <a:t>—</a:t>
            </a:r>
            <a:r>
              <a:rPr lang="zh-CN" altLang="en-US" dirty="0" smtClean="0"/>
              <a:t>直接访问  自己访问自己的东西</a:t>
            </a:r>
            <a:endParaRPr lang="en-US" altLang="zh-CN" dirty="0" smtClean="0"/>
          </a:p>
          <a:p>
            <a:r>
              <a:rPr lang="zh-CN" altLang="en-US" dirty="0" smtClean="0"/>
              <a:t>指针</a:t>
            </a:r>
            <a:r>
              <a:rPr lang="en-US" altLang="zh-CN" dirty="0" smtClean="0"/>
              <a:t>—</a:t>
            </a:r>
            <a:r>
              <a:rPr lang="zh-CN" altLang="en-US" dirty="0" smtClean="0"/>
              <a:t>间接访问  指针来访问别人的东西</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代码举例</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a:t>
            </a:r>
            <a:r>
              <a:rPr lang="zh-CN" altLang="en-US" dirty="0" smtClean="0"/>
              <a:t>指针就是指向对象的指针</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kern="1200" dirty="0" smtClean="0">
                <a:latin typeface="黑体" panose="02010609060101010101" pitchFamily="49" charset="-122"/>
                <a:ea typeface="+mn-ea"/>
                <a:cs typeface="+mn-cs"/>
              </a:rPr>
              <a:t>程序演示</a:t>
            </a:r>
            <a:r>
              <a:rPr lang="en-US" altLang="zh-CN" kern="1200" dirty="0" smtClean="0">
                <a:latin typeface="黑体" panose="02010609060101010101" pitchFamily="49" charset="-122"/>
                <a:ea typeface="+mn-ea"/>
                <a:cs typeface="+mn-cs"/>
              </a:rPr>
              <a:t>—</a:t>
            </a:r>
            <a:r>
              <a:rPr lang="zh-CN" altLang="en-US" kern="1200" dirty="0" smtClean="0">
                <a:latin typeface="黑体" panose="02010609060101010101" pitchFamily="49" charset="-122"/>
                <a:ea typeface="+mn-ea"/>
                <a:cs typeface="+mn-cs"/>
              </a:rPr>
              <a:t>输出调用对象地址，对象和对象的</a:t>
            </a:r>
            <a:r>
              <a:rPr lang="en-US" altLang="zh-CN" kern="1200" dirty="0" smtClean="0">
                <a:latin typeface="黑体" panose="02010609060101010101" pitchFamily="49" charset="-122"/>
                <a:ea typeface="+mn-ea"/>
                <a:cs typeface="+mn-cs"/>
              </a:rPr>
              <a:t>this</a:t>
            </a:r>
            <a:r>
              <a:rPr lang="zh-CN" altLang="en-US" kern="1200" dirty="0" smtClean="0">
                <a:latin typeface="黑体" panose="02010609060101010101" pitchFamily="49" charset="-122"/>
                <a:ea typeface="+mn-ea"/>
                <a:cs typeface="+mn-cs"/>
              </a:rPr>
              <a:t>指针地址一样</a:t>
            </a:r>
            <a:endParaRPr lang="en-US" altLang="zh-CN" kern="1200" dirty="0" smtClean="0">
              <a:latin typeface="黑体" panose="02010609060101010101" pitchFamily="49"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kern="1200" dirty="0" smtClean="0">
              <a:latin typeface="黑体" panose="02010609060101010101" pitchFamily="49"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kern="1200" dirty="0" smtClean="0">
                <a:latin typeface="黑体" panose="02010609060101010101" pitchFamily="49" charset="-122"/>
                <a:ea typeface="+mn-ea"/>
                <a:cs typeface="+mn-cs"/>
              </a:rPr>
              <a:t>某个成员函数被调用时系统会自动向它传递一个隐含的参数，该参数是指向函数操作对象的指针（地址），该指针用</a:t>
            </a:r>
            <a:r>
              <a:rPr lang="en-US" altLang="zh-CN" kern="1200" dirty="0" smtClean="0">
                <a:latin typeface="黑体" panose="02010609060101010101" pitchFamily="49" charset="-122"/>
                <a:ea typeface="+mn-ea"/>
                <a:cs typeface="+mn-cs"/>
              </a:rPr>
              <a:t>this</a:t>
            </a:r>
            <a:r>
              <a:rPr lang="zh-CN" altLang="en-US" kern="1200" dirty="0" smtClean="0">
                <a:latin typeface="黑体" panose="02010609060101010101" pitchFamily="49" charset="-122"/>
                <a:ea typeface="+mn-ea"/>
                <a:cs typeface="+mn-cs"/>
              </a:rPr>
              <a:t>来引用</a:t>
            </a: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建立工程，演示该程序，分析内存的地址，推出普通对象如何在内存的栈中进行存储（高地址向低地址生长）</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t>
            </a:r>
            <a:r>
              <a:rPr lang="en-US" altLang="zh-CN" dirty="0" err="1" smtClean="0"/>
              <a:t>c++</a:t>
            </a:r>
            <a:r>
              <a:rPr lang="zh-CN" altLang="en-US" dirty="0" smtClean="0"/>
              <a:t>以及其他编程语言的内存模型为何要进行分区呢？ 分区后便于系统进行优化，降低数据缓存查询开销， 有目的有方向的去寻找数据。 </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a:t>
            </a:r>
            <a:r>
              <a:rPr lang="en-US" altLang="zh-CN" dirty="0" smtClean="0"/>
              <a:t>0</a:t>
            </a:r>
            <a:r>
              <a:rPr lang="zh-CN" altLang="en-US" dirty="0" smtClean="0"/>
              <a:t>开始，一步一步建设出来，看不到农民工兄弟的身影！！</a:t>
            </a:r>
            <a:endParaRPr lang="en-US" altLang="zh-CN" dirty="0" smtClean="0"/>
          </a:p>
          <a:p>
            <a:endParaRPr lang="en-US" altLang="zh-CN" dirty="0" smtClean="0"/>
          </a:p>
          <a:p>
            <a:r>
              <a:rPr lang="zh-CN" altLang="en-US" dirty="0" smtClean="0"/>
              <a:t>对象也是一步一步建设出来，构造函数就是默默无闻的农民工兄弟！</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类是对事物的抽象</a:t>
            </a:r>
            <a:r>
              <a:rPr lang="en-US" altLang="zh-CN" dirty="0" smtClean="0"/>
              <a:t>,</a:t>
            </a:r>
            <a:r>
              <a:rPr lang="zh-CN" altLang="en-US" dirty="0" smtClean="0"/>
              <a:t>抽象的是事物的静态特征和动态特征</a:t>
            </a:r>
            <a:r>
              <a:rPr lang="en-US" altLang="zh-CN" dirty="0" smtClean="0"/>
              <a:t>.</a:t>
            </a:r>
            <a:r>
              <a:rPr lang="en-US" altLang="zh-CN" baseline="0" dirty="0" smtClean="0"/>
              <a:t> </a:t>
            </a:r>
            <a:r>
              <a:rPr lang="zh-CN" altLang="en-US" dirty="0" smtClean="0"/>
              <a:t>就像物以类聚</a:t>
            </a:r>
            <a:endParaRPr lang="en-US" altLang="zh-CN" dirty="0" smtClean="0"/>
          </a:p>
          <a:p>
            <a:endParaRPr lang="en-US" altLang="zh-CN" dirty="0" smtClean="0"/>
          </a:p>
          <a:p>
            <a:r>
              <a:rPr lang="zh-CN" altLang="en-US" dirty="0" smtClean="0"/>
              <a:t>人类：不管是老人还是小孩他们</a:t>
            </a:r>
            <a:r>
              <a:rPr lang="zh-CN" altLang="en-US" baseline="0" dirty="0" smtClean="0"/>
              <a:t>都具有相似的属性（都有性别</a:t>
            </a:r>
            <a:r>
              <a:rPr lang="en-US" altLang="zh-CN" baseline="0" dirty="0" smtClean="0"/>
              <a:t>, </a:t>
            </a:r>
            <a:r>
              <a:rPr lang="zh-CN" altLang="en-US" baseline="0" dirty="0" smtClean="0"/>
              <a:t>年龄，身高、体重）和行为（衣食住行）</a:t>
            </a:r>
            <a:endParaRPr lang="en-US" altLang="zh-CN" baseline="0" dirty="0" smtClean="0"/>
          </a:p>
          <a:p>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类和对象的关系就像是虚和实的关系，一个抽象，一个具体。</a:t>
            </a:r>
            <a:endParaRPr lang="en-US" altLang="zh-CN" dirty="0" smtClean="0"/>
          </a:p>
          <a:p>
            <a:endParaRPr lang="en-US" altLang="zh-CN" baseline="0" dirty="0" smtClean="0"/>
          </a:p>
        </p:txBody>
      </p:sp>
      <p:sp>
        <p:nvSpPr>
          <p:cNvPr id="4" name="灯片编号占位符 3"/>
          <p:cNvSpPr>
            <a:spLocks noGrp="1"/>
          </p:cNvSpPr>
          <p:nvPr>
            <p:ph type="sldNum" sz="quarter" idx="10"/>
          </p:nvPr>
        </p:nvSpPr>
        <p:spPr/>
        <p:txBody>
          <a:bodyPr/>
          <a:lstStyle/>
          <a:p>
            <a:fld id="{BD8A4E29-7E5B-4887-B1F0-776F61D9BC02}"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总结规律：单变量很容易初始化，但是变量多了（类对象成员变量），初始化就相对比较繁琐，有时我们写程序时就忘了初始化变量。怎么办呢？</a:t>
            </a:r>
            <a:r>
              <a:rPr lang="en-US" altLang="zh-CN" dirty="0" smtClean="0"/>
              <a:t>--</a:t>
            </a:r>
            <a:r>
              <a:rPr lang="zh-CN" altLang="en-US" dirty="0" smtClean="0"/>
              <a:t>构造函数闪亮登场了</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一个变量容易初始化，但是对象里面有多个甚至成百上千个变量就不容易初始化了，如果有个函数可以负责帮我们做初始化工作，就好很多。于是乎，构造函数应运而生。</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减轻初始化负担，自动在后台完成初始化，避免程序员因为没有初始化而导致程序出错。</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该类对象被创建时，编译系统对象分配内存空间，</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然后自动调用该构造函数</a:t>
            </a:r>
            <a:r>
              <a:rPr lang="en-US" altLang="zh-CN" sz="1200" b="0" i="0" kern="1200" dirty="0" smtClean="0">
                <a:solidFill>
                  <a:schemeClr val="tx1"/>
                </a:solidFill>
                <a:effectLst/>
                <a:latin typeface="+mn-lt"/>
                <a:ea typeface="+mn-ea"/>
                <a:cs typeface="+mn-cs"/>
              </a:rPr>
              <a:t>-&gt;</a:t>
            </a:r>
            <a:r>
              <a:rPr lang="zh-CN" altLang="en-US" sz="1200" b="0" i="0" kern="1200" dirty="0" smtClean="0">
                <a:solidFill>
                  <a:schemeClr val="tx1"/>
                </a:solidFill>
                <a:effectLst/>
                <a:latin typeface="+mn-lt"/>
                <a:ea typeface="+mn-ea"/>
                <a:cs typeface="+mn-cs"/>
              </a:rPr>
              <a:t>由构造函数完成成员的初始化工作</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构造函数不参与空间分配工作。</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构造函数分三类：无参构造函数，有参构造函数（普通有参的构造函数，带有默认值的构造函数），拷贝构造函数</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31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何时调用构造函数？创建对象后，就自动调用构造函数实现对象内数据成员的初始化。</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33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默认系统提供，如果你定义了，那么</a:t>
            </a:r>
            <a:r>
              <a:rPr lang="en-US" altLang="zh-CN" dirty="0" smtClean="0"/>
              <a:t>you can you up</a:t>
            </a:r>
            <a:r>
              <a:rPr lang="zh-CN" altLang="en-US" dirty="0" smtClean="0"/>
              <a:t>，默认的就不起作用了</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34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前面讲的是无参构造函数，下面是有参构造函数（普通的有参函数，带有默认值的有参函数）</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38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提示</a:t>
            </a:r>
            <a:r>
              <a:rPr lang="en-US" altLang="zh-CN" dirty="0" smtClean="0"/>
              <a:t>】</a:t>
            </a:r>
            <a:r>
              <a:rPr lang="zh-CN" altLang="en-US" dirty="0" smtClean="0"/>
              <a:t>建议大家在定义构造函数时，可以直接对形参进行赋值，这样在创建对象时就可以避免因参数传递数目过少而导致程序出错，进而提高程序的安全性。</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39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Copy</a:t>
            </a:r>
            <a:r>
              <a:rPr lang="zh-CN" altLang="en-US" dirty="0" smtClean="0"/>
              <a:t>构造汗和普通构造函数在初始化对象时有何区别？</a:t>
            </a:r>
            <a:endParaRPr lang="en-US" altLang="zh-CN" dirty="0" smtClean="0"/>
          </a:p>
          <a:p>
            <a:r>
              <a:rPr lang="zh-CN" altLang="en-US" dirty="0" smtClean="0"/>
              <a:t>普通构造函数思想是自力更生模式，而拷贝构造函数则是拿来主义！</a:t>
            </a:r>
            <a:endParaRPr lang="en-US" altLang="zh-CN" dirty="0" smtClean="0"/>
          </a:p>
          <a:p>
            <a:endParaRPr lang="en-US" altLang="zh-CN" dirty="0" smtClean="0"/>
          </a:p>
          <a:p>
            <a:r>
              <a:rPr lang="zh-CN" altLang="en-US" dirty="0" smtClean="0"/>
              <a:t>初始化分为</a:t>
            </a:r>
            <a:r>
              <a:rPr lang="en-US" altLang="zh-CN" dirty="0" smtClean="0"/>
              <a:t>2</a:t>
            </a:r>
            <a:r>
              <a:rPr lang="zh-CN" altLang="en-US" dirty="0" smtClean="0"/>
              <a:t>种：参数数值初始化对象（自力更生模式），对象初始化对象（拿来主义）。</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41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Copy</a:t>
            </a:r>
            <a:r>
              <a:rPr lang="zh-CN" altLang="en-US" dirty="0" smtClean="0"/>
              <a:t>构造汗和普通构造函数在初始化对象时有何区别？ 它是从一个对象到另一对象，因此函数里要体现出另外的一个对象，怎么体现呢，在函数的形参里添加对象的引用，这样该函数就可以把本类的其他对象的内容复制到自己的对应位置上。实现成员数据的拷贝。不是成员函数的拷贝。</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42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为什么在复制构造函数里可以直接访问被引用对象的私有成员？ 在构造函数里可以直接使用类内任意的变量，无论是公有的还是私有的！！！！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首先，成员访问控制符</a:t>
            </a:r>
            <a:r>
              <a:rPr lang="en-US" altLang="zh-CN" sz="1200" b="0" i="0" kern="1200" dirty="0" smtClean="0">
                <a:solidFill>
                  <a:schemeClr val="tx1"/>
                </a:solidFill>
                <a:effectLst/>
                <a:latin typeface="+mn-lt"/>
                <a:ea typeface="+mn-ea"/>
                <a:cs typeface="+mn-cs"/>
              </a:rPr>
              <a:t>public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private</a:t>
            </a:r>
            <a:r>
              <a:rPr lang="zh-CN" altLang="en-US" sz="1200" b="0" i="0" kern="1200" dirty="0" smtClean="0">
                <a:solidFill>
                  <a:schemeClr val="tx1"/>
                </a:solidFill>
                <a:effectLst/>
                <a:latin typeface="+mn-lt"/>
                <a:ea typeface="+mn-ea"/>
                <a:cs typeface="+mn-cs"/>
              </a:rPr>
              <a:t>以及</a:t>
            </a:r>
            <a:r>
              <a:rPr lang="en-US" altLang="zh-CN" sz="1200" b="0" i="0" kern="1200" dirty="0" smtClean="0">
                <a:solidFill>
                  <a:schemeClr val="tx1"/>
                </a:solidFill>
                <a:effectLst/>
                <a:latin typeface="+mn-lt"/>
                <a:ea typeface="+mn-ea"/>
                <a:cs typeface="+mn-cs"/>
              </a:rPr>
              <a:t>protected</a:t>
            </a:r>
            <a:r>
              <a:rPr lang="zh-CN" altLang="en-US" sz="1200" b="0" i="0" kern="1200" dirty="0" smtClean="0">
                <a:solidFill>
                  <a:schemeClr val="tx1"/>
                </a:solidFill>
                <a:effectLst/>
                <a:latin typeface="+mn-lt"/>
                <a:ea typeface="+mn-ea"/>
                <a:cs typeface="+mn-cs"/>
              </a:rPr>
              <a:t>都是基于类而言的，如果一个类标记了</a:t>
            </a:r>
            <a:r>
              <a:rPr lang="en-US" altLang="zh-CN" sz="1200" b="0" i="0" kern="1200" dirty="0" smtClean="0">
                <a:solidFill>
                  <a:schemeClr val="tx1"/>
                </a:solidFill>
                <a:effectLst/>
                <a:latin typeface="+mn-lt"/>
                <a:ea typeface="+mn-ea"/>
                <a:cs typeface="+mn-cs"/>
              </a:rPr>
              <a:t>private</a:t>
            </a:r>
            <a:r>
              <a:rPr lang="zh-CN" altLang="en-US" sz="1200" b="0" i="0" kern="1200" dirty="0" smtClean="0">
                <a:solidFill>
                  <a:schemeClr val="tx1"/>
                </a:solidFill>
                <a:effectLst/>
                <a:latin typeface="+mn-lt"/>
                <a:ea typeface="+mn-ea"/>
                <a:cs typeface="+mn-cs"/>
              </a:rPr>
              <a:t>访问权限，其意思是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这个类以外的其他类（友元类除外）无法访问被</a:t>
            </a:r>
            <a:r>
              <a:rPr lang="en-US" altLang="zh-CN" sz="1200" b="0" i="0" kern="1200" dirty="0" smtClean="0">
                <a:solidFill>
                  <a:schemeClr val="tx1"/>
                </a:solidFill>
                <a:effectLst/>
                <a:latin typeface="+mn-lt"/>
                <a:ea typeface="+mn-ea"/>
                <a:cs typeface="+mn-cs"/>
              </a:rPr>
              <a:t>private</a:t>
            </a:r>
            <a:r>
              <a:rPr lang="zh-CN" altLang="en-US" sz="1200" b="0" i="0" kern="1200" dirty="0" smtClean="0">
                <a:solidFill>
                  <a:schemeClr val="tx1"/>
                </a:solidFill>
                <a:effectLst/>
                <a:latin typeface="+mn-lt"/>
                <a:ea typeface="+mn-ea"/>
                <a:cs typeface="+mn-cs"/>
              </a:rPr>
              <a:t>修饰的本类成员，但是本类自身是不受成员访问符限制的。</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43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类是带函数的结构体。</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kern="1200" dirty="0" smtClean="0">
                <a:solidFill>
                  <a:srgbClr val="C00000"/>
                </a:solidFill>
                <a:latin typeface="+mj-ea"/>
                <a:ea typeface="+mn-ea"/>
                <a:cs typeface="+mn-cs"/>
              </a:rPr>
              <a:t>类</a:t>
            </a:r>
            <a:r>
              <a:rPr lang="zh-CN" altLang="en-US" sz="1200" kern="1200" dirty="0" smtClean="0">
                <a:solidFill>
                  <a:schemeClr val="tx1"/>
                </a:solidFill>
                <a:latin typeface="+mj-ea"/>
                <a:ea typeface="+mn-ea"/>
                <a:cs typeface="+mn-cs"/>
              </a:rPr>
              <a:t>是面向对象程序设计的核心</a:t>
            </a:r>
            <a:r>
              <a:rPr lang="en-US" altLang="zh-CN" sz="1200" kern="1200" dirty="0" smtClean="0">
                <a:solidFill>
                  <a:schemeClr val="tx1"/>
                </a:solidFill>
                <a:latin typeface="+mj-ea"/>
                <a:ea typeface="+mn-ea"/>
                <a:cs typeface="+mn-cs"/>
              </a:rPr>
              <a:t>, </a:t>
            </a:r>
            <a:r>
              <a:rPr lang="zh-CN" altLang="en-US" sz="1200" kern="1200" dirty="0" smtClean="0">
                <a:solidFill>
                  <a:schemeClr val="tx1"/>
                </a:solidFill>
                <a:latin typeface="+mj-ea"/>
                <a:ea typeface="+mn-ea"/>
                <a:cs typeface="+mn-cs"/>
              </a:rPr>
              <a:t>本质上也是一种新的数据类型</a:t>
            </a:r>
            <a:r>
              <a:rPr lang="en-US" altLang="zh-CN" sz="1200" kern="1200" dirty="0" smtClean="0">
                <a:solidFill>
                  <a:schemeClr val="tx1"/>
                </a:solidFill>
                <a:latin typeface="+mj-ea"/>
                <a:ea typeface="+mn-ea"/>
                <a:cs typeface="+mn-cs"/>
              </a:rPr>
              <a:t>, </a:t>
            </a:r>
            <a:r>
              <a:rPr lang="zh-CN" altLang="en-US" sz="1200" kern="1200" dirty="0" smtClean="0">
                <a:solidFill>
                  <a:schemeClr val="tx1"/>
                </a:solidFill>
                <a:latin typeface="+mj-ea"/>
                <a:ea typeface="+mn-ea"/>
                <a:cs typeface="+mn-cs"/>
              </a:rPr>
              <a:t>通过类可以抽象简洁地描述某一类事物</a:t>
            </a:r>
            <a:r>
              <a:rPr lang="en-US" altLang="zh-CN" sz="1200" kern="1200" dirty="0" smtClean="0">
                <a:solidFill>
                  <a:schemeClr val="tx1"/>
                </a:solidFill>
                <a:latin typeface="+mj-ea"/>
                <a:ea typeface="+mn-ea"/>
                <a:cs typeface="+mn-cs"/>
              </a:rPr>
              <a:t>. </a:t>
            </a:r>
            <a:endParaRPr lang="zh-CN" altLang="en-US" sz="1200" kern="1200" dirty="0" smtClean="0">
              <a:solidFill>
                <a:schemeClr val="tx1"/>
              </a:solidFill>
              <a:latin typeface="+mj-ea"/>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对象到对象</a:t>
            </a:r>
            <a:endParaRPr lang="en-US" altLang="zh-CN" dirty="0" smtClean="0"/>
          </a:p>
          <a:p>
            <a:r>
              <a:rPr lang="zh-CN" altLang="en-US" dirty="0" smtClean="0"/>
              <a:t>实参对象，返回对象</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45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引出析构函数</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48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说明：构造函数只是初始化对象，并不参与对象的创建工作。析构函数则是将已有的对象从内存中清除，对象分配在哪里，析构就清除哪里的数据。</a:t>
            </a:r>
            <a:endParaRPr lang="en-US" altLang="zh-CN" dirty="0" smtClean="0"/>
          </a:p>
        </p:txBody>
      </p:sp>
      <p:sp>
        <p:nvSpPr>
          <p:cNvPr id="4" name="灯片编号占位符 3"/>
          <p:cNvSpPr>
            <a:spLocks noGrp="1"/>
          </p:cNvSpPr>
          <p:nvPr>
            <p:ph type="sldNum" sz="quarter" idx="10"/>
          </p:nvPr>
        </p:nvSpPr>
        <p:spPr/>
        <p:txBody>
          <a:bodyPr/>
          <a:lstStyle/>
          <a:p>
            <a:fld id="{BD8A4E29-7E5B-4887-B1F0-776F61D9BC02}" type="slidenum">
              <a:rPr lang="zh-CN" altLang="en-US" smtClean="0"/>
              <a:t>49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析构的就是对象，无须任何参数，心知肚明</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析构就是把已有的对象占用的内存空间进行释放， 因此无需传参，析构也知道释放的是谁的空间。</a:t>
            </a:r>
            <a:endParaRPr lang="en-US" altLang="zh-CN" dirty="0" smtClean="0"/>
          </a:p>
          <a:p>
            <a:endParaRPr lang="en-US" altLang="zh-CN" dirty="0" smtClean="0"/>
          </a:p>
          <a:p>
            <a:r>
              <a:rPr lang="zh-CN" altLang="en-US" dirty="0" smtClean="0"/>
              <a:t>重载的要点：同名不同参， 既然连参数都没有，因此无法从形参上区分函数，所以无法进行析构函数的重载。</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单步调试可以看出对象被析构的顺序，与对象创建的顺序相反。</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这个例子中没有设置拷贝构造函数，而是调用系统提供的默认构函，程序依然正常运行，但是，什么时候必须要显式地为类定义一个拷贝构造函数呢？ </a:t>
            </a:r>
            <a:r>
              <a:rPr lang="en-US" altLang="zh-CN" dirty="0" smtClean="0"/>
              <a:t>--</a:t>
            </a:r>
            <a:r>
              <a:rPr lang="zh-CN" altLang="en-US" dirty="0" smtClean="0"/>
              <a:t>深度拷贝对象的成员数据时，必须显式的定义拷贝构造函数！！</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rgbClr val="4B4B4B"/>
                </a:solidFill>
                <a:latin typeface="Verdana" panose="020B0604030504040204" pitchFamily="34" charset="0"/>
              </a:rPr>
              <a:t>深拷贝和浅拷贝的定义可以简单理解成：如果一个类拥有资源</a:t>
            </a:r>
            <a:r>
              <a:rPr lang="en-US" altLang="zh-CN" dirty="0" smtClean="0">
                <a:solidFill>
                  <a:srgbClr val="4B4B4B"/>
                </a:solidFill>
                <a:latin typeface="Verdana" panose="020B0604030504040204" pitchFamily="34" charset="0"/>
              </a:rPr>
              <a:t>(</a:t>
            </a:r>
            <a:r>
              <a:rPr lang="zh-CN" altLang="en-US" dirty="0" smtClean="0">
                <a:solidFill>
                  <a:srgbClr val="4B4B4B"/>
                </a:solidFill>
                <a:latin typeface="Verdana" panose="020B0604030504040204" pitchFamily="34" charset="0"/>
              </a:rPr>
              <a:t>堆，或者是其它系统资源</a:t>
            </a:r>
            <a:r>
              <a:rPr lang="en-US" altLang="zh-CN" dirty="0" smtClean="0">
                <a:solidFill>
                  <a:srgbClr val="4B4B4B"/>
                </a:solidFill>
                <a:latin typeface="Verdana" panose="020B0604030504040204" pitchFamily="34" charset="0"/>
              </a:rPr>
              <a:t>)</a:t>
            </a:r>
            <a:r>
              <a:rPr lang="zh-CN" altLang="en-US" dirty="0" smtClean="0">
                <a:solidFill>
                  <a:srgbClr val="4B4B4B"/>
                </a:solidFill>
                <a:latin typeface="Verdana" panose="020B0604030504040204" pitchFamily="34" charset="0"/>
              </a:rPr>
              <a:t>，当这个类的对象发生复制过程的时候，这个过程就可以叫做深拷贝，反之对象存在资源，但复制过程并未复制资源的情况视为浅拷贝。</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类的成员是要被类的函数访问的</a:t>
            </a:r>
            <a:r>
              <a:rPr lang="en-US" altLang="zh-CN" dirty="0" smtClean="0"/>
              <a:t>.</a:t>
            </a:r>
          </a:p>
          <a:p>
            <a:r>
              <a:rPr lang="zh-CN" altLang="en-US" dirty="0" smtClean="0"/>
              <a:t>如果</a:t>
            </a:r>
            <a:endParaRPr lang="en-US" altLang="zh-CN" dirty="0" smtClean="0"/>
          </a:p>
          <a:p>
            <a:endParaRPr lang="en-US" altLang="zh-CN" dirty="0" smtClean="0"/>
          </a:p>
          <a:p>
            <a:r>
              <a:rPr lang="en-US" altLang="zh-CN" dirty="0" smtClean="0"/>
              <a:t>1-</a:t>
            </a:r>
            <a:r>
              <a:rPr lang="zh-CN" altLang="en-US" dirty="0" smtClean="0"/>
              <a:t>私有的成员变量只能被类自身访问</a:t>
            </a:r>
            <a:r>
              <a:rPr lang="en-US" altLang="zh-CN" dirty="0" smtClean="0"/>
              <a:t>,</a:t>
            </a:r>
            <a:r>
              <a:rPr lang="zh-CN" altLang="en-US" dirty="0" smtClean="0"/>
              <a:t>其他任何类无权访问</a:t>
            </a:r>
            <a:r>
              <a:rPr lang="en-US" altLang="zh-CN" dirty="0" smtClean="0"/>
              <a:t>.</a:t>
            </a:r>
          </a:p>
          <a:p>
            <a:r>
              <a:rPr lang="en-US" altLang="zh-CN" dirty="0" smtClean="0"/>
              <a:t>2-</a:t>
            </a:r>
            <a:r>
              <a:rPr lang="zh-CN" altLang="en-US" dirty="0" smtClean="0"/>
              <a:t>保护的成员变量不仅可以被类自身函数访问</a:t>
            </a:r>
            <a:r>
              <a:rPr lang="en-US" altLang="zh-CN" dirty="0" smtClean="0"/>
              <a:t>,</a:t>
            </a:r>
            <a:r>
              <a:rPr lang="zh-CN" altLang="en-US" dirty="0" smtClean="0"/>
              <a:t>也可以该类的派生类成员函数访问</a:t>
            </a:r>
            <a:r>
              <a:rPr lang="en-US" altLang="zh-CN" dirty="0" smtClean="0"/>
              <a:t>.</a:t>
            </a:r>
          </a:p>
          <a:p>
            <a:r>
              <a:rPr lang="en-US" altLang="zh-CN" dirty="0" smtClean="0"/>
              <a:t>3-</a:t>
            </a:r>
            <a:r>
              <a:rPr lang="zh-CN" altLang="en-US" dirty="0" smtClean="0"/>
              <a:t>公有的内容可以被程序中的任何部分的代码来访问</a:t>
            </a:r>
            <a:r>
              <a:rPr lang="en-US" altLang="zh-CN" dirty="0" smtClean="0"/>
              <a:t>.</a:t>
            </a:r>
          </a:p>
          <a:p>
            <a:r>
              <a:rPr lang="zh-CN" altLang="en-US" dirty="0" smtClean="0"/>
              <a:t>关键字必须是一个合法的标识符</a:t>
            </a:r>
            <a:r>
              <a:rPr lang="en-US" altLang="zh-CN" dirty="0" smtClean="0"/>
              <a:t>, </a:t>
            </a:r>
            <a:r>
              <a:rPr lang="zh-CN" altLang="en-US" dirty="0" smtClean="0"/>
              <a:t>中括号表示可以省略的修饰内容</a:t>
            </a:r>
            <a:r>
              <a:rPr lang="en-US" altLang="zh-CN" dirty="0" smtClean="0"/>
              <a:t>,  </a:t>
            </a:r>
            <a:r>
              <a:rPr lang="zh-CN" altLang="en-US" dirty="0" smtClean="0"/>
              <a:t>没有修饰时成员变量类型默认为</a:t>
            </a:r>
            <a:r>
              <a:rPr lang="en-US" altLang="zh-CN" dirty="0" smtClean="0"/>
              <a:t>private</a:t>
            </a:r>
            <a:r>
              <a:rPr lang="zh-CN" altLang="en-US" dirty="0" smtClean="0"/>
              <a:t>属性</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海鸥数组，物以类聚人以群分。</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62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65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67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需要一片树叶的时候给你一片森林，总能匹配上一个构造函数。</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68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70</a:t>
            </a:fld>
            <a:endParaRPr lang="zh-CN" altLang="en-US"/>
          </a:p>
        </p:txBody>
      </p:sp>
    </p:spTree>
    <p:extLst>
      <p:ext uri="{BB962C8B-B14F-4D97-AF65-F5344CB8AC3E}">
        <p14:creationId xmlns:p14="http://schemas.microsoft.com/office/powerpoint/2010/main" val="3328866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通过指针访问对象</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73</a:t>
            </a:fld>
            <a:endParaRPr lang="zh-CN" altLang="en-US"/>
          </a:p>
        </p:txBody>
      </p:sp>
    </p:spTree>
    <p:extLst>
      <p:ext uri="{BB962C8B-B14F-4D97-AF65-F5344CB8AC3E}">
        <p14:creationId xmlns:p14="http://schemas.microsoft.com/office/powerpoint/2010/main" val="2793827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每个盒子就是一个对象，到盒子里面拿东西。</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FFFF00"/>
                </a:solidFill>
              </a:rPr>
              <a:t>从这里也可以窥探为何数组从</a:t>
            </a:r>
            <a:r>
              <a:rPr lang="en-US" altLang="zh-CN" sz="1200" b="1" dirty="0" smtClean="0">
                <a:solidFill>
                  <a:srgbClr val="FFFF00"/>
                </a:solidFill>
              </a:rPr>
              <a:t>0</a:t>
            </a:r>
            <a:r>
              <a:rPr lang="zh-CN" altLang="en-US" sz="1200" b="1" dirty="0" smtClean="0">
                <a:solidFill>
                  <a:srgbClr val="FFFF00"/>
                </a:solidFill>
              </a:rPr>
              <a:t>开始计数了！</a:t>
            </a: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74</a:t>
            </a:fld>
            <a:endParaRPr lang="zh-CN" altLang="en-US"/>
          </a:p>
        </p:txBody>
      </p:sp>
    </p:spTree>
    <p:extLst>
      <p:ext uri="{BB962C8B-B14F-4D97-AF65-F5344CB8AC3E}">
        <p14:creationId xmlns:p14="http://schemas.microsoft.com/office/powerpoint/2010/main" val="3903051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通过指针移动的方式，调用对象内的成员函数</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75</a:t>
            </a:fld>
            <a:endParaRPr lang="zh-CN" altLang="en-US"/>
          </a:p>
        </p:txBody>
      </p:sp>
    </p:spTree>
    <p:extLst>
      <p:ext uri="{BB962C8B-B14F-4D97-AF65-F5344CB8AC3E}">
        <p14:creationId xmlns:p14="http://schemas.microsoft.com/office/powerpoint/2010/main" val="234246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李连杰：方世玉</a:t>
            </a:r>
            <a:r>
              <a:rPr lang="en-US" altLang="zh-CN" dirty="0" smtClean="0"/>
              <a:t>---</a:t>
            </a:r>
            <a:r>
              <a:rPr lang="zh-CN" altLang="en-US" dirty="0" smtClean="0"/>
              <a:t>黄飞鸿</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78</a:t>
            </a:fld>
            <a:endParaRPr lang="zh-CN" altLang="en-US"/>
          </a:p>
        </p:txBody>
      </p:sp>
    </p:spTree>
    <p:extLst>
      <p:ext uri="{BB962C8B-B14F-4D97-AF65-F5344CB8AC3E}">
        <p14:creationId xmlns:p14="http://schemas.microsoft.com/office/powerpoint/2010/main" val="982341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DateA</a:t>
            </a:r>
            <a:r>
              <a:rPr lang="en-US" altLang="zh-CN" dirty="0" smtClean="0"/>
              <a:t> </a:t>
            </a:r>
            <a:r>
              <a:rPr lang="zh-CN" altLang="en-US" dirty="0" smtClean="0"/>
              <a:t>和 </a:t>
            </a:r>
            <a:r>
              <a:rPr lang="en-US" altLang="zh-CN" dirty="0" err="1" smtClean="0"/>
              <a:t>var</a:t>
            </a:r>
            <a:r>
              <a:rPr lang="en-US" altLang="zh-CN" dirty="0" smtClean="0"/>
              <a:t> </a:t>
            </a:r>
            <a:r>
              <a:rPr lang="zh-CN" altLang="en-US" dirty="0" smtClean="0"/>
              <a:t>井水不犯河水，彼此无关</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81</a:t>
            </a:fld>
            <a:endParaRPr lang="zh-CN" altLang="en-US"/>
          </a:p>
        </p:txBody>
      </p:sp>
    </p:spTree>
    <p:extLst>
      <p:ext uri="{BB962C8B-B14F-4D97-AF65-F5344CB8AC3E}">
        <p14:creationId xmlns:p14="http://schemas.microsoft.com/office/powerpoint/2010/main" val="296849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访问控制修饰符</a:t>
            </a:r>
            <a:r>
              <a:rPr lang="en-US" altLang="zh-CN" dirty="0" smtClean="0"/>
              <a:t>private</a:t>
            </a:r>
            <a:r>
              <a:rPr lang="zh-CN" altLang="en-US" dirty="0" smtClean="0"/>
              <a:t>将数据定义为私有的，实现类对数据的封装。 对外不可见！</a:t>
            </a:r>
            <a:endParaRPr lang="en-US" altLang="zh-CN" dirty="0" smtClean="0"/>
          </a:p>
          <a:p>
            <a:endParaRPr lang="en-US" altLang="zh-CN" dirty="0" smtClean="0"/>
          </a:p>
          <a:p>
            <a:r>
              <a:rPr lang="en-US" altLang="zh-CN" dirty="0" smtClean="0"/>
              <a:t>2.</a:t>
            </a:r>
            <a:r>
              <a:rPr lang="zh-CN" altLang="en-US" dirty="0" smtClean="0"/>
              <a:t>访问控制修饰符</a:t>
            </a:r>
            <a:r>
              <a:rPr lang="en-US" altLang="zh-CN" dirty="0" smtClean="0"/>
              <a:t>public</a:t>
            </a:r>
            <a:r>
              <a:rPr lang="zh-CN" altLang="en-US" dirty="0" smtClean="0"/>
              <a:t>将函数原型设置为公开的， 对外提供了一个接口，对外可见，但是具体实现看不到！</a:t>
            </a:r>
            <a:endParaRPr lang="en-US" altLang="zh-CN" dirty="0" smtClean="0"/>
          </a:p>
          <a:p>
            <a:r>
              <a:rPr lang="zh-CN" altLang="en-US" dirty="0" smtClean="0"/>
              <a:t>（</a:t>
            </a:r>
            <a:r>
              <a:rPr lang="en-US" altLang="zh-CN" dirty="0" smtClean="0"/>
              <a:t>c</a:t>
            </a:r>
            <a:r>
              <a:rPr lang="zh-CN" altLang="en-US" dirty="0" smtClean="0"/>
              <a:t>语言里的所有函数都是全局性质的，定义完，就可以访问和使用）</a:t>
            </a:r>
            <a:endParaRPr lang="en-US" altLang="zh-CN" dirty="0" smtClean="0"/>
          </a:p>
          <a:p>
            <a:endParaRPr lang="en-US" altLang="zh-CN" dirty="0" smtClean="0"/>
          </a:p>
          <a:p>
            <a:r>
              <a:rPr lang="en-US" altLang="zh-CN" dirty="0" smtClean="0"/>
              <a:t>3. </a:t>
            </a:r>
            <a:r>
              <a:rPr lang="zh-CN" altLang="en-US" dirty="0" smtClean="0"/>
              <a:t>通过上面的数据的限制以及操作函数细节的隐藏实现了类的封装</a:t>
            </a:r>
            <a:r>
              <a:rPr lang="en-US" altLang="zh-CN" dirty="0" smtClean="0"/>
              <a:t>. </a:t>
            </a:r>
          </a:p>
          <a:p>
            <a:endParaRPr lang="en-US" altLang="zh-CN" dirty="0" smtClean="0"/>
          </a:p>
          <a:p>
            <a:r>
              <a:rPr lang="zh-CN" altLang="en-US" dirty="0" smtClean="0"/>
              <a:t>额外说明： 私有的数据不能直接被访问</a:t>
            </a:r>
            <a:r>
              <a:rPr lang="en-US" altLang="zh-CN" dirty="0" smtClean="0"/>
              <a:t>, </a:t>
            </a:r>
            <a:r>
              <a:rPr lang="zh-CN" altLang="en-US" dirty="0" smtClean="0"/>
              <a:t>必须通过类的操作函数去访问</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88</a:t>
            </a:fld>
            <a:endParaRPr lang="zh-CN" altLang="en-US"/>
          </a:p>
        </p:txBody>
      </p:sp>
    </p:spTree>
    <p:extLst>
      <p:ext uri="{BB962C8B-B14F-4D97-AF65-F5344CB8AC3E}">
        <p14:creationId xmlns:p14="http://schemas.microsoft.com/office/powerpoint/2010/main" val="41824267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必须打破封装机制，才能顺利访问类中的私有数据成员，具体方法为授权其为本类的友元。</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91</a:t>
            </a:fld>
            <a:endParaRPr lang="zh-CN" altLang="en-US"/>
          </a:p>
        </p:txBody>
      </p:sp>
    </p:spTree>
    <p:extLst>
      <p:ext uri="{BB962C8B-B14F-4D97-AF65-F5344CB8AC3E}">
        <p14:creationId xmlns:p14="http://schemas.microsoft.com/office/powerpoint/2010/main" val="21400185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友元：  授权， 授权某个函数具有特权，可以直接访问本类中的私有数据成员。</a:t>
            </a:r>
            <a:endParaRPr lang="en-US" altLang="zh-CN" dirty="0" smtClean="0"/>
          </a:p>
          <a:p>
            <a:endParaRPr lang="en-US" altLang="zh-CN" dirty="0" smtClean="0"/>
          </a:p>
          <a:p>
            <a:r>
              <a:rPr lang="zh-CN" altLang="en-US" dirty="0" smtClean="0"/>
              <a:t>但是友元并不是类的成员。</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92</a:t>
            </a:fld>
            <a:endParaRPr lang="zh-CN" altLang="en-US"/>
          </a:p>
        </p:txBody>
      </p:sp>
    </p:spTree>
    <p:extLst>
      <p:ext uri="{BB962C8B-B14F-4D97-AF65-F5344CB8AC3E}">
        <p14:creationId xmlns:p14="http://schemas.microsoft.com/office/powerpoint/2010/main" val="35995342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友元函数： 将一个函数声明为本类的朋友，该朋友可以通过友元通道访问到本类的私有数据</a:t>
            </a:r>
            <a:endParaRPr lang="en-US" altLang="zh-CN" dirty="0" smtClean="0"/>
          </a:p>
          <a:p>
            <a:r>
              <a:rPr lang="zh-CN" altLang="en-US" dirty="0" smtClean="0"/>
              <a:t>友元成员函数：将一个类的成员函数声明为本类的朋友，</a:t>
            </a:r>
            <a:r>
              <a:rPr lang="zh-CN" altLang="en-US" dirty="0" smtClean="0"/>
              <a:t>该朋友可以通过友元通道访问到本类的私有数据</a:t>
            </a:r>
            <a:endParaRPr lang="en-US" altLang="zh-CN" dirty="0" smtClean="0"/>
          </a:p>
          <a:p>
            <a:r>
              <a:rPr lang="zh-CN" altLang="en-US" dirty="0" smtClean="0"/>
              <a:t>友元类： 将一个类声明为本类的朋友，该朋友可以通过友元通道访问到本类的私有数据</a:t>
            </a:r>
            <a:endParaRPr lang="en-US" altLang="zh-CN" dirty="0" smtClean="0"/>
          </a:p>
          <a:p>
            <a:endParaRPr lang="zh-CN" altLang="en-US" dirty="0" smtClean="0"/>
          </a:p>
        </p:txBody>
      </p:sp>
      <p:sp>
        <p:nvSpPr>
          <p:cNvPr id="4" name="灯片编号占位符 3"/>
          <p:cNvSpPr>
            <a:spLocks noGrp="1"/>
          </p:cNvSpPr>
          <p:nvPr>
            <p:ph type="sldNum" sz="quarter" idx="10"/>
          </p:nvPr>
        </p:nvSpPr>
        <p:spPr/>
        <p:txBody>
          <a:bodyPr/>
          <a:lstStyle/>
          <a:p>
            <a:fld id="{BD8A4E29-7E5B-4887-B1F0-776F61D9BC02}" type="slidenum">
              <a:rPr lang="zh-CN" altLang="en-US" smtClean="0"/>
              <a:t>93</a:t>
            </a:fld>
            <a:endParaRPr lang="zh-CN" altLang="en-US"/>
          </a:p>
        </p:txBody>
      </p:sp>
    </p:spTree>
    <p:extLst>
      <p:ext uri="{BB962C8B-B14F-4D97-AF65-F5344CB8AC3E}">
        <p14:creationId xmlns:p14="http://schemas.microsoft.com/office/powerpoint/2010/main" val="707461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95</a:t>
            </a:fld>
            <a:endParaRPr lang="zh-CN" altLang="en-US"/>
          </a:p>
        </p:txBody>
      </p:sp>
    </p:spTree>
    <p:extLst>
      <p:ext uri="{BB962C8B-B14F-4D97-AF65-F5344CB8AC3E}">
        <p14:creationId xmlns:p14="http://schemas.microsoft.com/office/powerpoint/2010/main" val="2003296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需要先定义好类</a:t>
            </a:r>
            <a:r>
              <a:rPr lang="en-US" altLang="zh-CN" dirty="0" smtClean="0"/>
              <a:t>A, </a:t>
            </a:r>
            <a:r>
              <a:rPr lang="zh-CN" altLang="en-US" dirty="0" smtClean="0"/>
              <a:t>然后将类</a:t>
            </a:r>
            <a:r>
              <a:rPr lang="en-US" altLang="zh-CN" dirty="0" smtClean="0"/>
              <a:t>A</a:t>
            </a:r>
            <a:r>
              <a:rPr lang="zh-CN" altLang="en-US" dirty="0" smtClean="0"/>
              <a:t>中的成员函数，声明为类</a:t>
            </a:r>
            <a:r>
              <a:rPr lang="en-US" altLang="zh-CN" dirty="0" smtClean="0"/>
              <a:t>B</a:t>
            </a:r>
            <a:r>
              <a:rPr lang="zh-CN" altLang="en-US" dirty="0" smtClean="0"/>
              <a:t>的友元成员</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99</a:t>
            </a:fld>
            <a:endParaRPr lang="zh-CN" altLang="en-US"/>
          </a:p>
        </p:txBody>
      </p:sp>
    </p:spTree>
    <p:extLst>
      <p:ext uri="{BB962C8B-B14F-4D97-AF65-F5344CB8AC3E}">
        <p14:creationId xmlns:p14="http://schemas.microsoft.com/office/powerpoint/2010/main" val="322598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朋友这个人得存在 才能和她再做朋友</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100</a:t>
            </a:fld>
            <a:endParaRPr lang="zh-CN" altLang="en-US"/>
          </a:p>
        </p:txBody>
      </p:sp>
    </p:spTree>
    <p:extLst>
      <p:ext uri="{BB962C8B-B14F-4D97-AF65-F5344CB8AC3E}">
        <p14:creationId xmlns:p14="http://schemas.microsoft.com/office/powerpoint/2010/main" val="2687805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101</a:t>
            </a:fld>
            <a:endParaRPr lang="zh-CN" altLang="en-US"/>
          </a:p>
        </p:txBody>
      </p:sp>
    </p:spTree>
    <p:extLst>
      <p:ext uri="{BB962C8B-B14F-4D97-AF65-F5344CB8AC3E}">
        <p14:creationId xmlns:p14="http://schemas.microsoft.com/office/powerpoint/2010/main" val="3430156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需要先定义好类</a:t>
            </a:r>
            <a:r>
              <a:rPr lang="en-US" altLang="zh-CN" dirty="0" smtClean="0"/>
              <a:t>A,</a:t>
            </a:r>
            <a:r>
              <a:rPr lang="zh-CN" altLang="en-US" dirty="0" smtClean="0"/>
              <a:t>然后才可以将类</a:t>
            </a:r>
            <a:r>
              <a:rPr lang="en-US" altLang="zh-CN" dirty="0" smtClean="0"/>
              <a:t>A</a:t>
            </a:r>
            <a:r>
              <a:rPr lang="zh-CN" altLang="en-US" dirty="0" smtClean="0"/>
              <a:t>作为类</a:t>
            </a:r>
            <a:r>
              <a:rPr lang="en-US" altLang="zh-CN" dirty="0" smtClean="0"/>
              <a:t>B</a:t>
            </a:r>
            <a:r>
              <a:rPr lang="zh-CN" altLang="en-US" dirty="0" smtClean="0"/>
              <a:t>的朋友，友元类  </a:t>
            </a:r>
            <a:endParaRPr lang="en-US" altLang="zh-CN" dirty="0" smtClean="0"/>
          </a:p>
          <a:p>
            <a:endParaRPr lang="en-US" altLang="zh-CN" dirty="0" smtClean="0"/>
          </a:p>
          <a:p>
            <a:r>
              <a:rPr lang="en-US" altLang="zh-CN" dirty="0" smtClean="0"/>
              <a:t>A</a:t>
            </a:r>
            <a:r>
              <a:rPr lang="zh-CN" altLang="en-US" dirty="0" smtClean="0"/>
              <a:t>在前 </a:t>
            </a:r>
            <a:r>
              <a:rPr lang="en-US" altLang="zh-CN" dirty="0" smtClean="0"/>
              <a:t>B</a:t>
            </a:r>
            <a:r>
              <a:rPr lang="zh-CN" altLang="en-US" dirty="0" smtClean="0"/>
              <a:t>在后</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102</a:t>
            </a:fld>
            <a:endParaRPr lang="zh-CN" altLang="en-US"/>
          </a:p>
        </p:txBody>
      </p:sp>
    </p:spTree>
    <p:extLst>
      <p:ext uri="{BB962C8B-B14F-4D97-AF65-F5344CB8AC3E}">
        <p14:creationId xmlns:p14="http://schemas.microsoft.com/office/powerpoint/2010/main" val="81676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solidFill>
                  <a:srgbClr val="0066FF"/>
                </a:solidFill>
                <a:latin typeface="楷体" panose="02010609060101010101" pitchFamily="49" charset="-122"/>
                <a:ea typeface="楷体" panose="02010609060101010101" pitchFamily="49" charset="-122"/>
              </a:rPr>
              <a:t>系统没有给类分配空间</a:t>
            </a:r>
            <a:r>
              <a:rPr lang="en-US" altLang="zh-CN" sz="1200" dirty="0" smtClean="0">
                <a:solidFill>
                  <a:srgbClr val="0066FF"/>
                </a:solidFill>
                <a:latin typeface="楷体" panose="02010609060101010101" pitchFamily="49" charset="-122"/>
                <a:ea typeface="楷体" panose="02010609060101010101" pitchFamily="49" charset="-122"/>
              </a:rPr>
              <a:t>, </a:t>
            </a:r>
            <a:r>
              <a:rPr lang="zh-CN" altLang="en-US" sz="1200" dirty="0" smtClean="0">
                <a:solidFill>
                  <a:srgbClr val="0066FF"/>
                </a:solidFill>
                <a:latin typeface="楷体" panose="02010609060101010101" pitchFamily="49" charset="-122"/>
                <a:ea typeface="楷体" panose="02010609060101010101" pitchFamily="49" charset="-122"/>
              </a:rPr>
              <a:t>所以类的数据不能初始化</a:t>
            </a:r>
            <a:r>
              <a:rPr lang="en-US" altLang="zh-CN" sz="1200" dirty="0" smtClean="0">
                <a:solidFill>
                  <a:srgbClr val="0066FF"/>
                </a:solidFill>
                <a:latin typeface="楷体" panose="02010609060101010101" pitchFamily="49" charset="-122"/>
                <a:ea typeface="楷体" panose="02010609060101010101" pitchFamily="49" charset="-122"/>
              </a:rPr>
              <a:t>.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smtClean="0">
              <a:solidFill>
                <a:srgbClr val="0066FF"/>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solidFill>
                  <a:srgbClr val="0066FF"/>
                </a:solidFill>
                <a:latin typeface="楷体" panose="02010609060101010101" pitchFamily="49" charset="-122"/>
                <a:ea typeface="楷体" panose="02010609060101010101" pitchFamily="49" charset="-122"/>
              </a:rPr>
              <a:t>那么</a:t>
            </a:r>
            <a:r>
              <a:rPr lang="en-US" altLang="zh-CN" sz="1200" dirty="0" smtClean="0">
                <a:solidFill>
                  <a:srgbClr val="0066FF"/>
                </a:solidFill>
                <a:latin typeface="楷体" panose="02010609060101010101" pitchFamily="49" charset="-122"/>
                <a:ea typeface="楷体" panose="02010609060101010101" pitchFamily="49" charset="-122"/>
              </a:rPr>
              <a:t>, </a:t>
            </a:r>
            <a:r>
              <a:rPr lang="zh-CN" altLang="en-US" sz="1200" dirty="0" smtClean="0">
                <a:solidFill>
                  <a:srgbClr val="0066FF"/>
                </a:solidFill>
                <a:latin typeface="楷体" panose="02010609060101010101" pitchFamily="49" charset="-122"/>
                <a:ea typeface="楷体" panose="02010609060101010101" pitchFamily="49" charset="-122"/>
              </a:rPr>
              <a:t>如何对类里面的成员们进行初始化呢</a:t>
            </a:r>
            <a:r>
              <a:rPr lang="en-US" altLang="zh-CN" sz="1200" dirty="0" smtClean="0">
                <a:solidFill>
                  <a:srgbClr val="0066FF"/>
                </a:solidFill>
                <a:latin typeface="楷体" panose="02010609060101010101" pitchFamily="49" charset="-122"/>
                <a:ea typeface="楷体" panose="02010609060101010101" pitchFamily="49" charset="-122"/>
              </a:rPr>
              <a:t>?</a:t>
            </a:r>
            <a:r>
              <a:rPr lang="zh-CN" altLang="en-US" sz="1200" dirty="0" smtClean="0">
                <a:latin typeface="楷体" panose="02010609060101010101" pitchFamily="49" charset="-122"/>
                <a:ea typeface="楷体" panose="02010609060101010101" pitchFamily="49" charset="-122"/>
              </a:rPr>
              <a:t>答案</a:t>
            </a:r>
            <a:r>
              <a:rPr lang="en-US" altLang="zh-CN" sz="1200" dirty="0" smtClean="0">
                <a:latin typeface="楷体" panose="02010609060101010101" pitchFamily="49" charset="-122"/>
                <a:ea typeface="楷体" panose="02010609060101010101" pitchFamily="49" charset="-122"/>
              </a:rPr>
              <a:t>: </a:t>
            </a:r>
            <a:r>
              <a:rPr lang="zh-CN" altLang="en-US" sz="1200" dirty="0" smtClean="0">
                <a:solidFill>
                  <a:srgbClr val="0066FF"/>
                </a:solidFill>
                <a:latin typeface="楷体" panose="02010609060101010101" pitchFamily="49" charset="-122"/>
                <a:ea typeface="楷体" panose="02010609060101010101" pitchFamily="49" charset="-122"/>
              </a:rPr>
              <a:t>在类的构造函数里对类的数据成员进行初始化</a:t>
            </a:r>
            <a:r>
              <a:rPr lang="en-US" altLang="zh-CN" sz="1200" dirty="0" smtClean="0">
                <a:solidFill>
                  <a:srgbClr val="0066FF"/>
                </a:solidFill>
                <a:latin typeface="楷体" panose="02010609060101010101" pitchFamily="49" charset="-122"/>
                <a:ea typeface="楷体" panose="02010609060101010101" pitchFamily="49" charset="-122"/>
              </a:rPr>
              <a:t>.[3.2</a:t>
            </a:r>
            <a:r>
              <a:rPr lang="zh-CN" altLang="en-US" sz="1200" dirty="0" smtClean="0">
                <a:solidFill>
                  <a:srgbClr val="0066FF"/>
                </a:solidFill>
                <a:latin typeface="楷体" panose="02010609060101010101" pitchFamily="49" charset="-122"/>
                <a:ea typeface="楷体" panose="02010609060101010101" pitchFamily="49" charset="-122"/>
              </a:rPr>
              <a:t>节介绍</a:t>
            </a:r>
            <a:r>
              <a:rPr lang="en-US" altLang="zh-CN" sz="1200" dirty="0" smtClean="0">
                <a:solidFill>
                  <a:srgbClr val="0066FF"/>
                </a:solidFill>
                <a:latin typeface="楷体" panose="02010609060101010101" pitchFamily="49" charset="-122"/>
                <a:ea typeface="楷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smtClean="0">
              <a:solidFill>
                <a:srgbClr val="0066FF"/>
              </a:solidFill>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类中的所有成员变量 对函数都是可见的，一丝不挂。但是对其他类未必就是透明的了。 </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rgbClr val="000099"/>
                </a:solidFill>
                <a:latin typeface="Times New Roman" panose="02020603050405020304" pitchFamily="18" charset="0"/>
                <a:ea typeface="黑体" panose="02010609060101010101" pitchFamily="49" charset="-122"/>
              </a:rPr>
              <a:t>与普通的函数相比，在类外定义的成员函数名前一定要用</a:t>
            </a:r>
            <a:r>
              <a:rPr lang="zh-CN" altLang="en-US" sz="1200" dirty="0" smtClean="0">
                <a:solidFill>
                  <a:srgbClr val="FF0000"/>
                </a:solidFill>
                <a:latin typeface="Times New Roman" panose="02020603050405020304" pitchFamily="18" charset="0"/>
                <a:ea typeface="黑体" panose="02010609060101010101" pitchFamily="49" charset="-122"/>
              </a:rPr>
              <a:t>“类名：：”</a:t>
            </a:r>
            <a:r>
              <a:rPr lang="zh-CN" altLang="en-US" sz="1200" dirty="0" smtClean="0">
                <a:solidFill>
                  <a:srgbClr val="000099"/>
                </a:solidFill>
                <a:latin typeface="Times New Roman" panose="02020603050405020304" pitchFamily="18" charset="0"/>
                <a:ea typeface="黑体" panose="02010609060101010101" pitchFamily="49" charset="-122"/>
              </a:rPr>
              <a:t>来表明该函数不是一个普通函数，而是特定类的成员函数；</a:t>
            </a:r>
            <a:r>
              <a:rPr lang="en-US" altLang="zh-CN" sz="1200" dirty="0" smtClean="0">
                <a:solidFill>
                  <a:srgbClr val="000099"/>
                </a:solidFill>
                <a:latin typeface="Times New Roman" panose="02020603050405020304" pitchFamily="18" charset="0"/>
                <a:ea typeface="黑体" panose="02010609060101010101" pitchFamily="49" charset="-122"/>
              </a:rPr>
              <a:t>why</a:t>
            </a:r>
            <a:r>
              <a:rPr lang="zh-CN" altLang="en-US" sz="1200" dirty="0" smtClean="0">
                <a:solidFill>
                  <a:srgbClr val="000099"/>
                </a:solidFill>
                <a:latin typeface="Times New Roman" panose="02020603050405020304" pitchFamily="18" charset="0"/>
                <a:ea typeface="黑体" panose="02010609060101010101" pitchFamily="49" charset="-122"/>
              </a:rPr>
              <a:t>？避免函数重名，用类名作为函数前缀减少函数重名的问题。</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779285" y="1"/>
            <a:ext cx="7681321" cy="810260"/>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79285" y="1"/>
            <a:ext cx="7681321" cy="810260"/>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封皮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5339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microsoft.com/office/2007/relationships/hdphoto" Target="../media/hdphoto1.wdp"/><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矩形 21"/>
          <p:cNvSpPr/>
          <p:nvPr userDrawn="1"/>
        </p:nvSpPr>
        <p:spPr>
          <a:xfrm>
            <a:off x="0" y="6524582"/>
            <a:ext cx="9144000" cy="3334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userDrawn="1"/>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105" b="98343" l="649" r="99676">
                        <a14:foregroundMark x1="9730" y1="27072" x2="8973" y2="0"/>
                        <a14:foregroundMark x1="20432" y1="78453" x2="20432" y2="0"/>
                        <a14:foregroundMark x1="30270" y1="65193" x2="31351" y2="0"/>
                        <a14:foregroundMark x1="42162" y1="14365" x2="41081" y2="0"/>
                        <a14:foregroundMark x1="45514" y1="38122" x2="48108" y2="0"/>
                        <a14:foregroundMark x1="47027" y1="49724" x2="47135" y2="0"/>
                        <a14:foregroundMark x1="57189" y1="32597" x2="56973" y2="0"/>
                        <a14:foregroundMark x1="60649" y1="30387" x2="61622" y2="0"/>
                        <a14:foregroundMark x1="64108" y1="23204" x2="65297" y2="0"/>
                        <a14:foregroundMark x1="59135" y1="47514" x2="58919" y2="0"/>
                        <a14:foregroundMark x1="64757" y1="41989" x2="63892" y2="0"/>
                        <a14:foregroundMark x1="62378" y1="60773" x2="62162" y2="0"/>
                        <a14:foregroundMark x1="78378" y1="33149" x2="77514" y2="0"/>
                        <a14:foregroundMark x1="79459" y1="71823" x2="80757" y2="0"/>
                        <a14:foregroundMark x1="91243" y1="20442" x2="92973" y2="0"/>
                        <a14:foregroundMark x1="93730" y1="55801" x2="95243" y2="0"/>
                        <a14:backgroundMark x1="40216" y1="57459" x2="40649" y2="0"/>
                        <a14:backgroundMark x1="48216" y1="49171" x2="48649" y2="0"/>
                        <a14:backgroundMark x1="96108" y1="23204" x2="96216" y2="0"/>
                        <a14:backgroundMark x1="93946" y1="32044" x2="94162" y2="0"/>
                        <a14:backgroundMark x1="27676" y1="50276" x2="27892" y2="0"/>
                      </a14:backgroundRemoval>
                    </a14:imgEffect>
                  </a14:imgLayer>
                </a14:imgProps>
              </a:ext>
            </a:extLst>
          </a:blip>
          <a:stretch>
            <a:fillRect/>
          </a:stretch>
        </p:blipFill>
        <p:spPr>
          <a:xfrm>
            <a:off x="121559" y="6562612"/>
            <a:ext cx="1315453" cy="257358"/>
          </a:xfrm>
          <a:prstGeom prst="rect">
            <a:avLst/>
          </a:prstGeom>
        </p:spPr>
      </p:pic>
      <p:pic>
        <p:nvPicPr>
          <p:cNvPr id="10" name="Picture 2" descr="C:\Documents and Settings\水木清华\桌面\济南大学校园网底部图片.jp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5551880"/>
            <a:ext cx="9144000" cy="993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userDrawn="1"/>
        </p:nvPicPr>
        <p:blipFill>
          <a:blip r:embed="rId7"/>
          <a:stretch>
            <a:fillRect/>
          </a:stretch>
        </p:blipFill>
        <p:spPr>
          <a:xfrm>
            <a:off x="121559" y="182301"/>
            <a:ext cx="3447141" cy="90560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1270"/>
            <a:ext cx="9144000" cy="76688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userDrawn="1"/>
        </p:nvSpPr>
        <p:spPr>
          <a:xfrm>
            <a:off x="0" y="6524582"/>
            <a:ext cx="9144000" cy="3334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itle Placeholder 1"/>
          <p:cNvSpPr>
            <a:spLocks noGrp="1"/>
          </p:cNvSpPr>
          <p:nvPr>
            <p:ph type="title"/>
          </p:nvPr>
        </p:nvSpPr>
        <p:spPr>
          <a:xfrm>
            <a:off x="779285" y="1"/>
            <a:ext cx="7681321" cy="810260"/>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11" name="灯片编号占位符 5"/>
          <p:cNvSpPr txBox="1"/>
          <p:nvPr userDrawn="1"/>
        </p:nvSpPr>
        <p:spPr>
          <a:xfrm>
            <a:off x="8435721" y="6551036"/>
            <a:ext cx="871971" cy="331932"/>
          </a:xfrm>
          <a:prstGeom prst="rect">
            <a:avLst/>
          </a:prstGeom>
          <a:effectLst>
            <a:glow rad="101600">
              <a:schemeClr val="bg1">
                <a:lumMod val="95000"/>
                <a:alpha val="60000"/>
              </a:schemeClr>
            </a:glow>
          </a:effectLst>
        </p:spPr>
        <p:txBody>
          <a:bodyPr/>
          <a:lstStyle>
            <a:defPPr>
              <a:defRPr lang="zh-CN"/>
            </a:defPPr>
            <a:lvl1pPr marL="0" algn="ctr" defTabSz="914400" rtl="0" eaLnBrk="1" latinLnBrk="0" hangingPunct="1">
              <a:defRPr sz="1050" b="1" kern="1200">
                <a:solidFill>
                  <a:schemeClr val="bg1"/>
                </a:solidFill>
                <a:effectLst/>
                <a:latin typeface="Yu Gothic Medium" panose="020B0500000000000000" pitchFamily="34" charset="-128"/>
                <a:ea typeface="Yu Gothic Medium" panose="020B05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AE449A-8E1C-47F0-9F55-C2AC4B6D00EA}" type="slidenum">
              <a:rPr lang="zh-CN" altLang="en-US" sz="1200" smtClean="0">
                <a:latin typeface="黑体" panose="02010609060101010101" pitchFamily="49" charset="-122"/>
                <a:ea typeface="黑体" panose="02010609060101010101" pitchFamily="49" charset="-122"/>
              </a:rPr>
              <a:t>‹#›</a:t>
            </a:fld>
            <a:endParaRPr lang="zh-CN" altLang="en-US" sz="1200" dirty="0">
              <a:latin typeface="黑体" panose="02010609060101010101" pitchFamily="49" charset="-122"/>
              <a:ea typeface="黑体" panose="02010609060101010101" pitchFamily="49" charset="-122"/>
            </a:endParaRPr>
          </a:p>
        </p:txBody>
      </p:sp>
      <p:pic>
        <p:nvPicPr>
          <p:cNvPr id="12" name="图片 11"/>
          <p:cNvPicPr>
            <a:picLocks noChangeAspect="1"/>
          </p:cNvPicPr>
          <p:nvPr userDrawn="1"/>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105" b="98343" l="649" r="99676">
                        <a14:foregroundMark x1="9730" y1="27072" x2="8973" y2="0"/>
                        <a14:foregroundMark x1="20432" y1="78453" x2="20432" y2="0"/>
                        <a14:foregroundMark x1="30270" y1="65193" x2="31351" y2="0"/>
                        <a14:foregroundMark x1="42162" y1="14365" x2="41081" y2="0"/>
                        <a14:foregroundMark x1="45514" y1="38122" x2="48108" y2="0"/>
                        <a14:foregroundMark x1="47027" y1="49724" x2="47135" y2="0"/>
                        <a14:foregroundMark x1="57189" y1="32597" x2="56973" y2="0"/>
                        <a14:foregroundMark x1="60649" y1="30387" x2="61622" y2="0"/>
                        <a14:foregroundMark x1="64108" y1="23204" x2="65297" y2="0"/>
                        <a14:foregroundMark x1="59135" y1="47514" x2="58919" y2="0"/>
                        <a14:foregroundMark x1="64757" y1="41989" x2="63892" y2="0"/>
                        <a14:foregroundMark x1="62378" y1="60773" x2="62162" y2="0"/>
                        <a14:foregroundMark x1="78378" y1="33149" x2="77514" y2="0"/>
                        <a14:foregroundMark x1="79459" y1="71823" x2="80757" y2="0"/>
                        <a14:foregroundMark x1="91243" y1="20442" x2="92973" y2="0"/>
                        <a14:foregroundMark x1="93730" y1="55801" x2="95243" y2="0"/>
                        <a14:backgroundMark x1="40216" y1="57459" x2="40649" y2="0"/>
                        <a14:backgroundMark x1="48216" y1="49171" x2="48649" y2="0"/>
                        <a14:backgroundMark x1="96108" y1="23204" x2="96216" y2="0"/>
                        <a14:backgroundMark x1="93946" y1="32044" x2="94162" y2="0"/>
                        <a14:backgroundMark x1="27676" y1="50276" x2="27892" y2="0"/>
                      </a14:backgroundRemoval>
                    </a14:imgEffect>
                  </a14:imgLayer>
                </a14:imgProps>
              </a:ext>
            </a:extLst>
          </a:blip>
          <a:stretch>
            <a:fillRect/>
          </a:stretch>
        </p:blipFill>
        <p:spPr>
          <a:xfrm>
            <a:off x="121559" y="6562612"/>
            <a:ext cx="1315453" cy="257358"/>
          </a:xfrm>
          <a:prstGeom prst="rect">
            <a:avLst/>
          </a:prstGeom>
        </p:spPr>
      </p:pic>
      <p:pic>
        <p:nvPicPr>
          <p:cNvPr id="13" name="图片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44" y="-18288"/>
            <a:ext cx="850265" cy="811530"/>
          </a:xfrm>
          <a:prstGeom prst="rect">
            <a:avLst/>
          </a:prstGeom>
          <a:effectLst/>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2800" kern="1200">
          <a:solidFill>
            <a:schemeClr val="bg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66.png"/><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hyperlink" Target="friend/demo_3_24/demo.sln" TargetMode="External"/><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microsoft.com/office/2007/relationships/hdphoto" Target="../media/hdphoto6.wdp"/></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hyperlink" Target="friend/demo_3_25/demo.sln" TargetMode="External"/><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17.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4.png"/><Relationship Id="rId4" Type="http://schemas.microsoft.com/office/2007/relationships/hdphoto" Target="../media/hdphoto5.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0.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6.png"/><Relationship Id="rId4" Type="http://schemas.openxmlformats.org/officeDocument/2006/relationships/image" Target="../media/image5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gif"/></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58.gif"/></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hyperlink" Target="friend/demo_3_22/demo.sln" TargetMode="External"/><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hyperlink" Target="friend/demo_3_23/demo.sln" TargetMode="Externa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473960" y="2390491"/>
            <a:ext cx="4427220" cy="1028700"/>
          </a:xfrm>
          <a:prstGeom prst="roundRect">
            <a:avLst>
              <a:gd name="adj" fmla="val 6297"/>
            </a:avLst>
          </a:prstGeom>
          <a:gradFill flip="none" rotWithShape="1">
            <a:gsLst>
              <a:gs pos="0">
                <a:srgbClr val="EBE600">
                  <a:tint val="66000"/>
                  <a:satMod val="160000"/>
                </a:srgbClr>
              </a:gs>
              <a:gs pos="50000">
                <a:srgbClr val="EBE600">
                  <a:tint val="44500"/>
                  <a:satMod val="160000"/>
                </a:srgbClr>
              </a:gs>
              <a:gs pos="100000">
                <a:srgbClr val="EBE60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副标题 4100"/>
          <p:cNvSpPr>
            <a:spLocks noGrp="1"/>
          </p:cNvSpPr>
          <p:nvPr/>
        </p:nvSpPr>
        <p:spPr>
          <a:xfrm>
            <a:off x="2768629" y="4319883"/>
            <a:ext cx="4287003" cy="842038"/>
          </a:xfrm>
          <a:prstGeom prst="rect">
            <a:avLst/>
          </a:prstGeom>
          <a:noFill/>
          <a:ln w="9525">
            <a:noFill/>
          </a:ln>
        </p:spPr>
        <p:txBody>
          <a:bodyPr/>
          <a:lstStyle>
            <a:lvl1pPr marL="0" lvl="0" indent="0" algn="ctr" defTabSz="914400" rtl="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rtl="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rtl="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defTabSz="914400">
              <a:lnSpc>
                <a:spcPct val="90000"/>
              </a:lnSpc>
              <a:buSzPct val="100000"/>
            </a:pPr>
            <a:endParaRPr lang="zh-CN" altLang="en-US" sz="1400" kern="1200" baseline="0" dirty="0" smtClean="0">
              <a:latin typeface="楷体" panose="02010609060101010101" pitchFamily="49" charset="-122"/>
              <a:ea typeface="楷体" panose="02010609060101010101" pitchFamily="49" charset="-122"/>
            </a:endParaRPr>
          </a:p>
          <a:p>
            <a:pPr defTabSz="914400">
              <a:lnSpc>
                <a:spcPct val="90000"/>
              </a:lnSpc>
              <a:buSzPct val="100000"/>
            </a:pPr>
            <a:r>
              <a:rPr lang="zh-CN" altLang="en-US" sz="1400" dirty="0" smtClean="0">
                <a:solidFill>
                  <a:schemeClr val="tx1">
                    <a:lumMod val="95000"/>
                    <a:lumOff val="5000"/>
                  </a:schemeClr>
                </a:solidFill>
                <a:latin typeface="楷体" panose="02010609060101010101" pitchFamily="49" charset="-122"/>
                <a:ea typeface="楷体" panose="02010609060101010101" pitchFamily="49" charset="-122"/>
              </a:rPr>
              <a:t>山东师范大学</a:t>
            </a:r>
            <a:r>
              <a:rPr lang="en-US" altLang="zh-CN" sz="1400" dirty="0" smtClean="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kern="1200" baseline="0" dirty="0" smtClean="0">
                <a:solidFill>
                  <a:schemeClr val="tx1">
                    <a:lumMod val="95000"/>
                    <a:lumOff val="5000"/>
                  </a:schemeClr>
                </a:solidFill>
                <a:latin typeface="楷体" panose="02010609060101010101" pitchFamily="49" charset="-122"/>
                <a:ea typeface="楷体" panose="02010609060101010101" pitchFamily="49" charset="-122"/>
              </a:rPr>
              <a:t>信息科学</a:t>
            </a:r>
            <a:r>
              <a:rPr lang="zh-CN" altLang="en-US" sz="1400" kern="1200" baseline="0" dirty="0">
                <a:solidFill>
                  <a:schemeClr val="tx1">
                    <a:lumMod val="95000"/>
                    <a:lumOff val="5000"/>
                  </a:schemeClr>
                </a:solidFill>
                <a:latin typeface="楷体" panose="02010609060101010101" pitchFamily="49" charset="-122"/>
                <a:ea typeface="楷体" panose="02010609060101010101" pitchFamily="49" charset="-122"/>
              </a:rPr>
              <a:t>与工程学院</a:t>
            </a:r>
          </a:p>
          <a:p>
            <a:pPr defTabSz="914400">
              <a:lnSpc>
                <a:spcPct val="90000"/>
              </a:lnSpc>
              <a:buSzPct val="100000"/>
            </a:pPr>
            <a:r>
              <a:rPr lang="en-US" altLang="zh-CN" sz="1400" b="1" kern="1200" baseline="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rPr>
              <a:t>E-mail: </a:t>
            </a:r>
            <a:r>
              <a:rPr lang="en-US" altLang="zh-CN" sz="1400" b="1" dirty="0" smtClean="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rPr>
              <a:t>tsingke@sdnu.edu.cn</a:t>
            </a:r>
            <a:endParaRPr lang="en-US" altLang="zh-CN" sz="1400" b="1" kern="1200" baseline="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endParaRPr>
          </a:p>
        </p:txBody>
      </p:sp>
      <p:sp>
        <p:nvSpPr>
          <p:cNvPr id="14" name="Text Box 28"/>
          <p:cNvSpPr txBox="1">
            <a:spLocks noChangeArrowheads="1"/>
          </p:cNvSpPr>
          <p:nvPr/>
        </p:nvSpPr>
        <p:spPr bwMode="auto">
          <a:xfrm>
            <a:off x="3476985" y="5198022"/>
            <a:ext cx="28702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hlink"/>
                </a:solidFill>
                <a:latin typeface="Times New Roman" panose="02020603050405020304" pitchFamily="18" charset="0"/>
                <a:ea typeface="宋体" panose="02010600030101010101" pitchFamily="2" charset="-122"/>
              </a:defRPr>
            </a:lvl1pPr>
            <a:lvl2pPr marL="742950" indent="-285750">
              <a:defRPr sz="2800" b="1">
                <a:solidFill>
                  <a:schemeClr val="hlink"/>
                </a:solidFill>
                <a:latin typeface="Times New Roman" panose="02020603050405020304" pitchFamily="18" charset="0"/>
                <a:ea typeface="宋体" panose="02010600030101010101" pitchFamily="2" charset="-122"/>
              </a:defRPr>
            </a:lvl2pPr>
            <a:lvl3pPr marL="1143000" indent="-228600">
              <a:defRPr sz="2800" b="1">
                <a:solidFill>
                  <a:schemeClr val="hlink"/>
                </a:solidFill>
                <a:latin typeface="Times New Roman" panose="02020603050405020304" pitchFamily="18" charset="0"/>
                <a:ea typeface="宋体" panose="02010600030101010101" pitchFamily="2" charset="-122"/>
              </a:defRPr>
            </a:lvl3pPr>
            <a:lvl4pPr marL="1600200" indent="-228600">
              <a:defRPr sz="2800" b="1">
                <a:solidFill>
                  <a:schemeClr val="hlink"/>
                </a:solidFill>
                <a:latin typeface="Times New Roman" panose="02020603050405020304" pitchFamily="18" charset="0"/>
                <a:ea typeface="宋体" panose="02010600030101010101" pitchFamily="2" charset="-122"/>
              </a:defRPr>
            </a:lvl4pPr>
            <a:lvl5pPr marL="2057400" indent="-228600">
              <a:defRPr sz="2800" b="1">
                <a:solidFill>
                  <a:schemeClr val="hlink"/>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9pPr>
          </a:lstStyle>
          <a:p>
            <a:pPr algn="ctr" eaLnBrk="1" hangingPunct="1">
              <a:spcBef>
                <a:spcPct val="50000"/>
              </a:spcBef>
              <a:buNone/>
            </a:pPr>
            <a:r>
              <a:rPr lang="en-US" altLang="zh-CN" sz="1400" dirty="0" smtClean="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rPr>
              <a:t>2018-10-12</a:t>
            </a:r>
            <a:endParaRPr lang="zh-CN" altLang="en-US" sz="140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endParaRPr>
          </a:p>
        </p:txBody>
      </p:sp>
      <p:sp>
        <p:nvSpPr>
          <p:cNvPr id="16" name="文本框 15"/>
          <p:cNvSpPr txBox="1"/>
          <p:nvPr/>
        </p:nvSpPr>
        <p:spPr>
          <a:xfrm>
            <a:off x="3645644" y="684610"/>
            <a:ext cx="5821781" cy="338554"/>
          </a:xfrm>
          <a:prstGeom prst="rect">
            <a:avLst/>
          </a:prstGeom>
          <a:noFill/>
        </p:spPr>
        <p:txBody>
          <a:bodyPr wrap="square" rtlCol="0">
            <a:spAutoFit/>
          </a:bodyPr>
          <a:lstStyle/>
          <a:p>
            <a:pPr algn="ctr"/>
            <a:r>
              <a:rPr lang="en-US" altLang="en-US" sz="1600" b="1" dirty="0" smtClean="0">
                <a:solidFill>
                  <a:schemeClr val="bg1">
                    <a:lumMod val="65000"/>
                  </a:schemeClr>
                </a:solidFill>
                <a:latin typeface="Century Schoolbook" panose="02040604050505020304" pitchFamily="18" charset="0"/>
                <a:ea typeface="Segoe UI Black" panose="020B0A02040204020203" pitchFamily="34" charset="0"/>
                <a:cs typeface="Segoe UI Black" panose="020B0A02040204020203" pitchFamily="34" charset="0"/>
              </a:rPr>
              <a:t>O</a:t>
            </a:r>
            <a:r>
              <a:rPr lang="en-US" altLang="zh-CN" sz="1600" b="1" dirty="0" smtClean="0">
                <a:solidFill>
                  <a:schemeClr val="bg1">
                    <a:lumMod val="65000"/>
                  </a:schemeClr>
                </a:solidFill>
                <a:latin typeface="Century Schoolbook" panose="02040604050505020304" pitchFamily="18" charset="0"/>
                <a:ea typeface="Segoe UI Black" panose="020B0A02040204020203" pitchFamily="34" charset="0"/>
                <a:cs typeface="Segoe UI Black" panose="020B0A02040204020203" pitchFamily="34" charset="0"/>
              </a:rPr>
              <a:t>bject-Oriented Programming and C++</a:t>
            </a:r>
            <a:endParaRPr lang="en-US" altLang="en-US" sz="1600" b="1" dirty="0">
              <a:solidFill>
                <a:schemeClr val="bg1">
                  <a:lumMod val="65000"/>
                </a:schemeClr>
              </a:solidFill>
              <a:latin typeface="Century Schoolbook" panose="02040604050505020304" pitchFamily="18" charset="0"/>
              <a:ea typeface="Segoe UI Black" panose="020B0A02040204020203" pitchFamily="34" charset="0"/>
              <a:cs typeface="Segoe UI Black" panose="020B0A02040204020203" pitchFamily="34" charset="0"/>
            </a:endParaRPr>
          </a:p>
        </p:txBody>
      </p:sp>
      <p:cxnSp>
        <p:nvCxnSpPr>
          <p:cNvPr id="8" name="直接连接符 7"/>
          <p:cNvCxnSpPr/>
          <p:nvPr/>
        </p:nvCxnSpPr>
        <p:spPr>
          <a:xfrm>
            <a:off x="4034790" y="679609"/>
            <a:ext cx="4655701"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297979" y="279144"/>
            <a:ext cx="6150821" cy="461665"/>
          </a:xfrm>
          <a:prstGeom prst="rect">
            <a:avLst/>
          </a:prstGeom>
        </p:spPr>
        <p:txBody>
          <a:bodyPr wrap="square">
            <a:spAutoFit/>
          </a:bodyPr>
          <a:lstStyle/>
          <a:p>
            <a:pPr algn="ctr"/>
            <a:r>
              <a:rPr lang="zh-CN" altLang="en-US" sz="2400" b="1" dirty="0">
                <a:solidFill>
                  <a:schemeClr val="bg1">
                    <a:lumMod val="65000"/>
                  </a:schemeClr>
                </a:solidFill>
                <a:latin typeface="等线" panose="02010600030101010101" pitchFamily="2" charset="-122"/>
                <a:ea typeface="等线" panose="02010600030101010101" pitchFamily="2" charset="-122"/>
              </a:rPr>
              <a:t>面向对象程序设计及</a:t>
            </a:r>
            <a:r>
              <a:rPr lang="en-US" altLang="zh-CN" sz="2400" b="1" dirty="0">
                <a:solidFill>
                  <a:schemeClr val="bg1">
                    <a:lumMod val="65000"/>
                  </a:schemeClr>
                </a:solidFill>
                <a:latin typeface="等线" panose="02010600030101010101" pitchFamily="2" charset="-122"/>
                <a:ea typeface="等线" panose="02010600030101010101" pitchFamily="2" charset="-122"/>
              </a:rPr>
              <a:t>C++</a:t>
            </a:r>
            <a:endParaRPr lang="zh-CN" altLang="en-US" sz="2400" dirty="0">
              <a:solidFill>
                <a:schemeClr val="bg1">
                  <a:lumMod val="65000"/>
                </a:schemeClr>
              </a:solidFill>
            </a:endParaRPr>
          </a:p>
        </p:txBody>
      </p:sp>
      <p:sp>
        <p:nvSpPr>
          <p:cNvPr id="27" name="矩形 26"/>
          <p:cNvSpPr/>
          <p:nvPr/>
        </p:nvSpPr>
        <p:spPr>
          <a:xfrm>
            <a:off x="4447024" y="2557888"/>
            <a:ext cx="2236510" cy="707886"/>
          </a:xfrm>
          <a:prstGeom prst="rect">
            <a:avLst/>
          </a:prstGeom>
        </p:spPr>
        <p:txBody>
          <a:bodyPr wrap="none">
            <a:spAutoFit/>
          </a:bodyPr>
          <a:lstStyle/>
          <a:p>
            <a:r>
              <a:rPr lang="zh-CN" altLang="en-US" sz="4000" b="1" dirty="0" smtClean="0">
                <a:solidFill>
                  <a:srgbClr val="C00000"/>
                </a:solidFill>
                <a:latin typeface="等线" panose="02010600030101010101" pitchFamily="2" charset="-122"/>
                <a:ea typeface="等线" panose="02010600030101010101" pitchFamily="2" charset="-122"/>
              </a:rPr>
              <a:t>类和对象</a:t>
            </a:r>
            <a:endParaRPr lang="zh-CN" altLang="en-US" sz="4000" dirty="0">
              <a:solidFill>
                <a:srgbClr val="C00000"/>
              </a:solidFill>
            </a:endParaRPr>
          </a:p>
        </p:txBody>
      </p:sp>
      <p:sp>
        <p:nvSpPr>
          <p:cNvPr id="11" name="文本框 10"/>
          <p:cNvSpPr txBox="1"/>
          <p:nvPr/>
        </p:nvSpPr>
        <p:spPr>
          <a:xfrm>
            <a:off x="2617478" y="2588665"/>
            <a:ext cx="1781420" cy="646331"/>
          </a:xfrm>
          <a:prstGeom prst="rect">
            <a:avLst/>
          </a:prstGeom>
          <a:noFill/>
        </p:spPr>
        <p:txBody>
          <a:bodyPr wrap="square" rtlCol="0">
            <a:spAutoFit/>
          </a:bodyPr>
          <a:lstStyle/>
          <a:p>
            <a:pPr algn="ctr">
              <a:spcBef>
                <a:spcPct val="50000"/>
              </a:spcBef>
            </a:pPr>
            <a:r>
              <a:rPr lang="zh-CN" altLang="en-US" sz="3600" b="1" dirty="0" smtClean="0">
                <a:solidFill>
                  <a:srgbClr val="0000FF"/>
                </a:solidFill>
                <a:latin typeface="等线" panose="02010600030101010101" pitchFamily="2" charset="-122"/>
                <a:ea typeface="等线" panose="02010600030101010101" pitchFamily="2" charset="-122"/>
              </a:rPr>
              <a:t>第</a:t>
            </a:r>
            <a:r>
              <a:rPr lang="zh-CN" altLang="en-US" sz="3600" b="1" dirty="0">
                <a:solidFill>
                  <a:srgbClr val="0000FF"/>
                </a:solidFill>
                <a:latin typeface="等线" panose="02010600030101010101" pitchFamily="2" charset="-122"/>
                <a:ea typeface="等线" panose="02010600030101010101" pitchFamily="2" charset="-122"/>
              </a:rPr>
              <a:t>三</a:t>
            </a:r>
            <a:r>
              <a:rPr lang="zh-CN" altLang="en-US" sz="3600" b="1" dirty="0" smtClean="0">
                <a:solidFill>
                  <a:srgbClr val="0000FF"/>
                </a:solidFill>
                <a:latin typeface="等线" panose="02010600030101010101" pitchFamily="2" charset="-122"/>
                <a:ea typeface="等线" panose="02010600030101010101" pitchFamily="2" charset="-122"/>
              </a:rPr>
              <a:t>章</a:t>
            </a:r>
            <a:endParaRPr lang="zh-CN" altLang="en-US" sz="3600" b="1" dirty="0">
              <a:solidFill>
                <a:srgbClr val="0000FF"/>
              </a:solidFill>
              <a:latin typeface="等线" panose="02010600030101010101" pitchFamily="2" charset="-122"/>
              <a:ea typeface="等线" panose="02010600030101010101" pitchFamily="2" charset="-122"/>
            </a:endParaRPr>
          </a:p>
        </p:txBody>
      </p:sp>
      <p:pic>
        <p:nvPicPr>
          <p:cNvPr id="15" name="Picture 4" descr="âelephant logoâçå¾çæç´¢ç»æ"/>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4510" y="205317"/>
            <a:ext cx="595981" cy="5959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8"/>
          <p:cNvSpPr txBox="1">
            <a:spLocks noChangeArrowheads="1"/>
          </p:cNvSpPr>
          <p:nvPr/>
        </p:nvSpPr>
        <p:spPr bwMode="auto">
          <a:xfrm>
            <a:off x="3492355" y="3951591"/>
            <a:ext cx="28702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hlink"/>
                </a:solidFill>
                <a:latin typeface="Times New Roman" panose="02020603050405020304" pitchFamily="18" charset="0"/>
                <a:ea typeface="宋体" panose="02010600030101010101" pitchFamily="2" charset="-122"/>
              </a:defRPr>
            </a:lvl1pPr>
            <a:lvl2pPr marL="742950" indent="-285750">
              <a:defRPr sz="2800" b="1">
                <a:solidFill>
                  <a:schemeClr val="hlink"/>
                </a:solidFill>
                <a:latin typeface="Times New Roman" panose="02020603050405020304" pitchFamily="18" charset="0"/>
                <a:ea typeface="宋体" panose="02010600030101010101" pitchFamily="2" charset="-122"/>
              </a:defRPr>
            </a:lvl2pPr>
            <a:lvl3pPr marL="1143000" indent="-228600">
              <a:defRPr sz="2800" b="1">
                <a:solidFill>
                  <a:schemeClr val="hlink"/>
                </a:solidFill>
                <a:latin typeface="Times New Roman" panose="02020603050405020304" pitchFamily="18" charset="0"/>
                <a:ea typeface="宋体" panose="02010600030101010101" pitchFamily="2" charset="-122"/>
              </a:defRPr>
            </a:lvl3pPr>
            <a:lvl4pPr marL="1600200" indent="-228600">
              <a:defRPr sz="2800" b="1">
                <a:solidFill>
                  <a:schemeClr val="hlink"/>
                </a:solidFill>
                <a:latin typeface="Times New Roman" panose="02020603050405020304" pitchFamily="18" charset="0"/>
                <a:ea typeface="宋体" panose="02010600030101010101" pitchFamily="2" charset="-122"/>
              </a:defRPr>
            </a:lvl4pPr>
            <a:lvl5pPr marL="2057400" indent="-228600">
              <a:defRPr sz="2800" b="1">
                <a:solidFill>
                  <a:schemeClr val="hlink"/>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9pPr>
          </a:lstStyle>
          <a:p>
            <a:pPr algn="ctr" eaLnBrk="1" hangingPunct="1">
              <a:spcBef>
                <a:spcPct val="50000"/>
              </a:spcBef>
              <a:buNone/>
            </a:pPr>
            <a:r>
              <a:rPr lang="zh-CN" altLang="en-US" sz="1800" dirty="0" smtClean="0">
                <a:solidFill>
                  <a:schemeClr val="tx1">
                    <a:lumMod val="95000"/>
                    <a:lumOff val="5000"/>
                  </a:schemeClr>
                </a:solidFill>
                <a:latin typeface="楷体" panose="02010609060101010101" pitchFamily="49" charset="-122"/>
                <a:ea typeface="楷体" panose="02010609060101010101" pitchFamily="49" charset="-122"/>
              </a:rPr>
              <a:t>张庆科</a:t>
            </a:r>
            <a:endParaRPr lang="zh-CN" altLang="en-US" sz="1800" dirty="0">
              <a:solidFill>
                <a:schemeClr val="tx1">
                  <a:lumMod val="95000"/>
                  <a:lumOff val="5000"/>
                </a:schemeClr>
              </a:solidFill>
              <a:latin typeface="楷体" panose="02010609060101010101" pitchFamily="49" charset="-122"/>
              <a:ea typeface="楷体" panose="02010609060101010101" pitchFamily="49" charset="-122"/>
            </a:endParaRPr>
          </a:p>
        </p:txBody>
      </p:sp>
      <p:pic>
        <p:nvPicPr>
          <p:cNvPr id="3" name="Darin - Viva la Vid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3458" y="6114098"/>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047" fill="hold"/>
                                        <p:tgtEl>
                                          <p:spTgt spid="3"/>
                                        </p:tgtEl>
                                      </p:cBhvr>
                                    </p:cmd>
                                  </p:childTnLst>
                                </p:cTn>
                              </p:par>
                            </p:childTnLst>
                          </p:cTn>
                        </p:par>
                      </p:childTnLst>
                    </p:cTn>
                  </p:par>
                </p:childTnLst>
              </p:cTn>
              <p:nextCondLst>
                <p:cond evt="onClick" delay="0">
                  <p:tgtEl>
                    <p:spTgt spid="3"/>
                  </p:tgtEl>
                </p:cond>
              </p:nextCondLst>
            </p:seq>
            <p:audio>
              <p:cMediaNode vol="80000" mute="1">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4841228" y="2495300"/>
            <a:ext cx="3619379" cy="2503420"/>
          </a:xfrm>
          <a:prstGeom prst="roundRect">
            <a:avLst>
              <a:gd name="adj" fmla="val 1728"/>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圆角矩形 12"/>
          <p:cNvSpPr/>
          <p:nvPr/>
        </p:nvSpPr>
        <p:spPr>
          <a:xfrm>
            <a:off x="571564" y="2503008"/>
            <a:ext cx="4099651" cy="1292305"/>
          </a:xfrm>
          <a:prstGeom prst="roundRect">
            <a:avLst>
              <a:gd name="adj" fmla="val 1728"/>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smtClean="0">
                <a:solidFill>
                  <a:srgbClr val="C00000"/>
                </a:solidFill>
                <a:latin typeface="Britannic Bold" panose="020B0903060703020204" pitchFamily="34" charset="0"/>
                <a:ea typeface="黑体" panose="02010609060101010101" pitchFamily="49" charset="-122"/>
              </a:rPr>
              <a:t>3</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成员函数及其实现</a:t>
            </a:r>
            <a:r>
              <a:rPr lang="en-US" altLang="zh-CN" sz="2000" dirty="0" smtClean="0">
                <a:solidFill>
                  <a:srgbClr val="C00000"/>
                </a:solidFill>
                <a:latin typeface="黑体" panose="02010609060101010101" pitchFamily="49" charset="-122"/>
                <a:ea typeface="黑体" panose="02010609060101010101" pitchFamily="49" charset="-122"/>
              </a:rPr>
              <a:t>-2</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3.1.1</a:t>
            </a:r>
            <a:r>
              <a:rPr lang="en-US" altLang="zh-CN" dirty="0" smtClean="0"/>
              <a:t> </a:t>
            </a:r>
            <a:r>
              <a:rPr lang="zh-CN" altLang="en-US" dirty="0" smtClean="0"/>
              <a:t>类的定义</a:t>
            </a:r>
            <a:endParaRPr lang="zh-CN" altLang="en-US" dirty="0"/>
          </a:p>
        </p:txBody>
      </p:sp>
      <p:sp>
        <p:nvSpPr>
          <p:cNvPr id="5" name="矩形 4"/>
          <p:cNvSpPr/>
          <p:nvPr/>
        </p:nvSpPr>
        <p:spPr>
          <a:xfrm>
            <a:off x="843104" y="1348256"/>
            <a:ext cx="7656222" cy="424155"/>
          </a:xfrm>
          <a:prstGeom prst="rect">
            <a:avLst/>
          </a:prstGeom>
        </p:spPr>
        <p:txBody>
          <a:bodyPr wrap="square">
            <a:spAutoFit/>
          </a:bodyPr>
          <a:lstStyle/>
          <a:p>
            <a:pPr>
              <a:lnSpc>
                <a:spcPct val="150000"/>
              </a:lnSpc>
            </a:pPr>
            <a:r>
              <a:rPr lang="zh-CN" altLang="en-US" sz="1600" dirty="0" smtClean="0">
                <a:latin typeface="+mj-ea"/>
                <a:ea typeface="+mj-ea"/>
              </a:rPr>
              <a:t>类内</a:t>
            </a:r>
            <a:r>
              <a:rPr lang="zh-CN" altLang="en-US" sz="1600" dirty="0" smtClean="0">
                <a:solidFill>
                  <a:srgbClr val="0000FF"/>
                </a:solidFill>
                <a:latin typeface="+mj-ea"/>
                <a:ea typeface="+mj-ea"/>
              </a:rPr>
              <a:t>成员函数</a:t>
            </a:r>
            <a:r>
              <a:rPr lang="zh-CN" altLang="en-US" sz="1600" dirty="0" smtClean="0">
                <a:latin typeface="+mj-ea"/>
                <a:ea typeface="+mj-ea"/>
              </a:rPr>
              <a:t>的定义实现方法有两种</a:t>
            </a:r>
            <a:r>
              <a:rPr lang="en-US" altLang="zh-CN" sz="1600" dirty="0" smtClean="0">
                <a:latin typeface="+mj-ea"/>
                <a:ea typeface="+mj-ea"/>
              </a:rPr>
              <a:t>: </a:t>
            </a:r>
            <a:r>
              <a:rPr lang="zh-CN" altLang="en-US" sz="1600" b="1" dirty="0" smtClean="0">
                <a:solidFill>
                  <a:srgbClr val="00B050"/>
                </a:solidFill>
                <a:latin typeface="等线" panose="02010600030101010101" pitchFamily="2" charset="-122"/>
                <a:ea typeface="等线" panose="02010600030101010101" pitchFamily="2" charset="-122"/>
              </a:rPr>
              <a:t>类</a:t>
            </a:r>
            <a:r>
              <a:rPr lang="zh-CN" altLang="en-US" sz="1600" b="1" dirty="0">
                <a:solidFill>
                  <a:srgbClr val="00B050"/>
                </a:solidFill>
                <a:latin typeface="等线" panose="02010600030101010101" pitchFamily="2" charset="-122"/>
                <a:ea typeface="等线" panose="02010600030101010101" pitchFamily="2" charset="-122"/>
              </a:rPr>
              <a:t>内定义</a:t>
            </a:r>
            <a:r>
              <a:rPr lang="en-US" altLang="zh-CN" sz="1600" dirty="0" smtClean="0">
                <a:latin typeface="+mj-ea"/>
                <a:ea typeface="+mj-ea"/>
              </a:rPr>
              <a:t>(</a:t>
            </a:r>
            <a:r>
              <a:rPr lang="zh-CN" altLang="en-US" sz="1400" dirty="0">
                <a:latin typeface="楷体" panose="02010609060101010101" pitchFamily="49" charset="-122"/>
                <a:ea typeface="楷体" panose="02010609060101010101" pitchFamily="49" charset="-122"/>
              </a:rPr>
              <a:t>内联函数</a:t>
            </a:r>
            <a:r>
              <a:rPr lang="en-US" altLang="zh-CN" sz="1600" dirty="0" smtClean="0">
                <a:latin typeface="+mj-ea"/>
                <a:ea typeface="+mj-ea"/>
              </a:rPr>
              <a:t>), </a:t>
            </a:r>
            <a:r>
              <a:rPr lang="zh-CN" altLang="en-US" sz="1600" b="1" dirty="0" smtClean="0">
                <a:solidFill>
                  <a:srgbClr val="00B050"/>
                </a:solidFill>
                <a:latin typeface="等线" panose="02010600030101010101" pitchFamily="2" charset="-122"/>
              </a:rPr>
              <a:t>类</a:t>
            </a:r>
            <a:r>
              <a:rPr lang="zh-CN" altLang="en-US" sz="1600" b="1" dirty="0">
                <a:solidFill>
                  <a:srgbClr val="00B050"/>
                </a:solidFill>
                <a:latin typeface="等线" panose="02010600030101010101" pitchFamily="2" charset="-122"/>
              </a:rPr>
              <a:t>外定义</a:t>
            </a:r>
            <a:r>
              <a:rPr lang="en-US" altLang="zh-CN" sz="1600" dirty="0">
                <a:latin typeface="+mj-ea"/>
              </a:rPr>
              <a:t>(</a:t>
            </a:r>
            <a:r>
              <a:rPr lang="zh-CN" altLang="en-US" sz="1400" dirty="0">
                <a:latin typeface="楷体" panose="02010609060101010101" pitchFamily="49" charset="-122"/>
                <a:ea typeface="楷体" panose="02010609060101010101" pitchFamily="49" charset="-122"/>
              </a:rPr>
              <a:t>普通函数</a:t>
            </a:r>
            <a:r>
              <a:rPr lang="en-US" altLang="zh-CN" sz="1600" dirty="0" smtClean="0">
                <a:latin typeface="+mj-ea"/>
              </a:rPr>
              <a:t>). </a:t>
            </a:r>
            <a:endParaRPr lang="zh-CN" altLang="en-US" sz="1600" dirty="0">
              <a:latin typeface="+mj-ea"/>
              <a:ea typeface="+mj-ea"/>
            </a:endParaRPr>
          </a:p>
        </p:txBody>
      </p:sp>
      <p:sp>
        <p:nvSpPr>
          <p:cNvPr id="6" name="矩形 5"/>
          <p:cNvSpPr/>
          <p:nvPr/>
        </p:nvSpPr>
        <p:spPr>
          <a:xfrm>
            <a:off x="552151" y="1975170"/>
            <a:ext cx="7749540" cy="461665"/>
          </a:xfrm>
          <a:prstGeom prst="rect">
            <a:avLst/>
          </a:prstGeom>
          <a:solidFill>
            <a:srgbClr val="FFFF00"/>
          </a:solidFill>
          <a:ln>
            <a:solidFill>
              <a:schemeClr val="bg1">
                <a:lumMod val="65000"/>
              </a:schemeClr>
            </a:solidFill>
          </a:ln>
          <a:effectLst/>
        </p:spPr>
        <p:txBody>
          <a:bodyPr wrap="square">
            <a:spAutoFit/>
          </a:bodyPr>
          <a:lstStyle/>
          <a:p>
            <a:pPr algn="ctr">
              <a:lnSpc>
                <a:spcPct val="150000"/>
              </a:lnSpc>
            </a:pPr>
            <a:r>
              <a:rPr lang="zh-CN" altLang="en-US" sz="1600" b="1" dirty="0">
                <a:solidFill>
                  <a:srgbClr val="0000FF"/>
                </a:solidFill>
                <a:latin typeface="楷体" panose="02010609060101010101" pitchFamily="49" charset="-122"/>
                <a:ea typeface="楷体" panose="02010609060101010101" pitchFamily="49" charset="-122"/>
              </a:rPr>
              <a:t>第二种：</a:t>
            </a:r>
            <a:r>
              <a:rPr lang="zh-CN" altLang="en-US" sz="1600" b="1" dirty="0">
                <a:solidFill>
                  <a:srgbClr val="00B050"/>
                </a:solidFill>
                <a:latin typeface="楷体" panose="02010609060101010101" pitchFamily="49" charset="-122"/>
                <a:ea typeface="楷体" panose="02010609060101010101" pitchFamily="49" charset="-122"/>
              </a:rPr>
              <a:t>类外定义</a:t>
            </a:r>
            <a:r>
              <a:rPr lang="en-US" altLang="zh-CN" sz="1600" b="1" dirty="0">
                <a:solidFill>
                  <a:srgbClr val="0000FF"/>
                </a:solidFill>
                <a:latin typeface="楷体" panose="02010609060101010101" pitchFamily="49" charset="-122"/>
                <a:ea typeface="楷体" panose="02010609060101010101" pitchFamily="49" charset="-122"/>
              </a:rPr>
              <a:t>,</a:t>
            </a:r>
            <a:r>
              <a:rPr lang="zh-CN" altLang="en-US" sz="1600" b="1" dirty="0">
                <a:solidFill>
                  <a:srgbClr val="0000FF"/>
                </a:solidFill>
                <a:latin typeface="楷体" panose="02010609060101010101" pitchFamily="49" charset="-122"/>
                <a:ea typeface="楷体" panose="02010609060101010101" pitchFamily="49" charset="-122"/>
              </a:rPr>
              <a:t>即将成员函数定义在类的外部</a:t>
            </a:r>
            <a:r>
              <a:rPr lang="en-US" altLang="zh-CN" sz="1600" b="1" dirty="0">
                <a:solidFill>
                  <a:srgbClr val="0000FF"/>
                </a:solidFill>
                <a:latin typeface="楷体" panose="02010609060101010101" pitchFamily="49" charset="-122"/>
                <a:ea typeface="楷体" panose="02010609060101010101" pitchFamily="49" charset="-122"/>
              </a:rPr>
              <a:t>.</a:t>
            </a:r>
            <a:endParaRPr lang="zh-CN" altLang="en-US" sz="1600" b="1" dirty="0">
              <a:solidFill>
                <a:srgbClr val="0000FF"/>
              </a:solidFill>
              <a:latin typeface="楷体" panose="02010609060101010101" pitchFamily="49" charset="-122"/>
              <a:ea typeface="楷体" panose="02010609060101010101" pitchFamily="49" charset="-122"/>
            </a:endParaRPr>
          </a:p>
        </p:txBody>
      </p:sp>
      <p:sp>
        <p:nvSpPr>
          <p:cNvPr id="8" name="矩形 7"/>
          <p:cNvSpPr/>
          <p:nvPr/>
        </p:nvSpPr>
        <p:spPr>
          <a:xfrm>
            <a:off x="4862016" y="2483366"/>
            <a:ext cx="3952465" cy="2585323"/>
          </a:xfrm>
          <a:prstGeom prst="rect">
            <a:avLst/>
          </a:prstGeom>
        </p:spPr>
        <p:txBody>
          <a:bodyPr wrap="square">
            <a:spAutoFit/>
          </a:bodyPr>
          <a:lstStyle/>
          <a:p>
            <a:r>
              <a:rPr lang="en-US" altLang="zh-CN" sz="1600" b="1" dirty="0">
                <a:solidFill>
                  <a:srgbClr val="0000FF"/>
                </a:solidFill>
                <a:latin typeface="Courier New" panose="02070309020205020404" pitchFamily="49" charset="0"/>
                <a:cs typeface="Courier New" panose="02070309020205020404" pitchFamily="49" charset="0"/>
              </a:rPr>
              <a:t>class</a:t>
            </a:r>
            <a:r>
              <a:rPr lang="en-US" altLang="zh-CN" sz="1600" b="1" dirty="0">
                <a:latin typeface="Courier New" panose="02070309020205020404" pitchFamily="49" charset="0"/>
                <a:cs typeface="Courier New" panose="02070309020205020404" pitchFamily="49" charset="0"/>
              </a:rPr>
              <a:t> </a:t>
            </a:r>
            <a:r>
              <a:rPr lang="en-US" altLang="zh-CN" sz="1600" b="1" dirty="0" smtClean="0">
                <a:solidFill>
                  <a:schemeClr val="accent2">
                    <a:lumMod val="75000"/>
                  </a:schemeClr>
                </a:solidFill>
                <a:latin typeface="Courier New" panose="02070309020205020404" pitchFamily="49" charset="0"/>
                <a:cs typeface="Courier New" panose="02070309020205020404" pitchFamily="49" charset="0"/>
              </a:rPr>
              <a:t>Date</a:t>
            </a:r>
          </a:p>
          <a:p>
            <a:r>
              <a:rPr lang="en-US" altLang="zh-CN" sz="1600" b="1" dirty="0" smtClean="0">
                <a:latin typeface="Courier New" panose="02070309020205020404" pitchFamily="49" charset="0"/>
                <a:cs typeface="Courier New" panose="02070309020205020404" pitchFamily="49" charset="0"/>
              </a:rPr>
              <a:t>{</a:t>
            </a:r>
          </a:p>
          <a:p>
            <a:r>
              <a:rPr lang="en-US" altLang="zh-CN" sz="1600" b="1" dirty="0">
                <a:solidFill>
                  <a:srgbClr val="0000FF"/>
                </a:solidFill>
                <a:latin typeface="Courier New" panose="02070309020205020404" pitchFamily="49" charset="0"/>
                <a:cs typeface="Courier New" panose="02070309020205020404" pitchFamily="49" charset="0"/>
              </a:rPr>
              <a:t>  </a:t>
            </a:r>
            <a:r>
              <a:rPr lang="en-US" altLang="zh-CN" sz="1400" b="1" dirty="0">
                <a:solidFill>
                  <a:srgbClr val="00B0F0"/>
                </a:solidFill>
                <a:latin typeface="Courier New" panose="02070309020205020404" pitchFamily="49" charset="0"/>
                <a:cs typeface="Courier New" panose="02070309020205020404" pitchFamily="49" charset="0"/>
              </a:rPr>
              <a:t>private:</a:t>
            </a:r>
          </a:p>
          <a:p>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70C0"/>
                </a:solidFill>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year, month, day;</a:t>
            </a:r>
            <a:endParaRPr lang="en-US" altLang="zh-CN" sz="1400" b="1" dirty="0">
              <a:latin typeface="Courier New" panose="02070309020205020404" pitchFamily="49" charset="0"/>
              <a:cs typeface="Courier New" panose="02070309020205020404" pitchFamily="49" charset="0"/>
            </a:endParaRPr>
          </a:p>
          <a:p>
            <a:r>
              <a:rPr lang="en-US" altLang="zh-CN" sz="1400" b="1" dirty="0" smtClean="0">
                <a:solidFill>
                  <a:srgbClr val="00B0F0"/>
                </a:solidFill>
                <a:latin typeface="Courier New" panose="02070309020205020404" pitchFamily="49" charset="0"/>
                <a:cs typeface="Courier New" panose="02070309020205020404" pitchFamily="49" charset="0"/>
              </a:rPr>
              <a:t>  </a:t>
            </a:r>
            <a:r>
              <a:rPr lang="en-US" altLang="zh-CN" sz="1400" b="1" dirty="0">
                <a:solidFill>
                  <a:srgbClr val="00B0F0"/>
                </a:solidFill>
                <a:latin typeface="Courier New" panose="02070309020205020404" pitchFamily="49" charset="0"/>
                <a:cs typeface="Courier New" panose="02070309020205020404" pitchFamily="49" charset="0"/>
              </a:rPr>
              <a:t>public:</a:t>
            </a:r>
          </a:p>
          <a:p>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   </a:t>
            </a:r>
            <a:r>
              <a:rPr lang="en-US" altLang="zh-CN" sz="1400" b="1" dirty="0">
                <a:solidFill>
                  <a:srgbClr val="0070C0"/>
                </a:solidFill>
                <a:latin typeface="Courier New" panose="02070309020205020404" pitchFamily="49" charset="0"/>
                <a:cs typeface="Courier New" panose="02070309020205020404" pitchFamily="49" charset="0"/>
              </a:rPr>
              <a:t>void</a:t>
            </a:r>
            <a:r>
              <a:rPr lang="en-US" altLang="zh-CN" sz="1400" b="1" dirty="0" smtClean="0">
                <a:latin typeface="Courier New" panose="02070309020205020404" pitchFamily="49" charset="0"/>
                <a:cs typeface="Courier New" panose="02070309020205020404" pitchFamily="49" charset="0"/>
              </a:rPr>
              <a:t> </a:t>
            </a:r>
            <a:r>
              <a:rPr lang="en-US" altLang="zh-CN" sz="1500" b="1" dirty="0" err="1">
                <a:solidFill>
                  <a:srgbClr val="C00000"/>
                </a:solidFill>
                <a:latin typeface="Courier New" panose="02070309020205020404" pitchFamily="49" charset="0"/>
                <a:ea typeface="楷体" panose="02010609060101010101" pitchFamily="49" charset="-122"/>
                <a:cs typeface="Courier New" panose="02070309020205020404" pitchFamily="49" charset="0"/>
              </a:rPr>
              <a:t>SetDate</a:t>
            </a:r>
            <a:r>
              <a:rPr lang="en-US" altLang="zh-CN" sz="1400" b="1" dirty="0" smtClean="0">
                <a:latin typeface="Courier New" panose="02070309020205020404" pitchFamily="49" charset="0"/>
                <a:cs typeface="Courier New" panose="02070309020205020404" pitchFamily="49" charset="0"/>
              </a:rPr>
              <a:t>(</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GetYear</a:t>
            </a:r>
            <a:r>
              <a:rPr lang="en-US" altLang="zh-CN" sz="1400" b="1" dirty="0" smtClean="0">
                <a:latin typeface="Courier New" panose="02070309020205020404" pitchFamily="49" charset="0"/>
                <a:cs typeface="Courier New" panose="02070309020205020404" pitchFamily="49" charset="0"/>
              </a:rPr>
              <a:t>( );</a:t>
            </a:r>
          </a:p>
          <a:p>
            <a:r>
              <a:rPr lang="en-US" altLang="zh-CN" sz="1400" b="1" dirty="0" smtClean="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GetMonth</a:t>
            </a:r>
            <a:r>
              <a:rPr lang="en-US" altLang="zh-CN" sz="1400" b="1" dirty="0" smtClean="0">
                <a:latin typeface="Courier New" panose="02070309020205020404" pitchFamily="49" charset="0"/>
                <a:cs typeface="Courier New" panose="02070309020205020404" pitchFamily="49" charset="0"/>
              </a:rPr>
              <a:t>();</a:t>
            </a:r>
          </a:p>
          <a:p>
            <a:r>
              <a:rPr lang="en-US" altLang="zh-CN" sz="1400" b="1" dirty="0" smtClean="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GetDay</a:t>
            </a:r>
            <a:r>
              <a:rPr lang="en-US" altLang="zh-CN" sz="1400" b="1" dirty="0" smtClean="0">
                <a:latin typeface="Courier New" panose="02070309020205020404" pitchFamily="49" charset="0"/>
                <a:cs typeface="Courier New" panose="02070309020205020404" pitchFamily="49" charset="0"/>
              </a:rPr>
              <a:t>();</a:t>
            </a:r>
          </a:p>
          <a:p>
            <a:r>
              <a:rPr lang="en-US" altLang="zh-CN" sz="1400" b="1" dirty="0" smtClean="0">
                <a:latin typeface="Courier New" panose="02070309020205020404" pitchFamily="49" charset="0"/>
                <a:cs typeface="Courier New" panose="02070309020205020404" pitchFamily="49" charset="0"/>
              </a:rPr>
              <a:t>    </a:t>
            </a:r>
            <a:r>
              <a:rPr lang="en-US" altLang="zh-CN" sz="1400" b="1" dirty="0">
                <a:solidFill>
                  <a:srgbClr val="0070C0"/>
                </a:solidFill>
                <a:latin typeface="Courier New" panose="02070309020205020404" pitchFamily="49" charset="0"/>
                <a:cs typeface="Courier New" panose="02070309020205020404" pitchFamily="49" charset="0"/>
              </a:rPr>
              <a:t>void</a:t>
            </a:r>
            <a:r>
              <a:rPr lang="en-US" altLang="zh-CN" sz="1400" b="1" dirty="0" smtClean="0">
                <a:latin typeface="Courier New" panose="02070309020205020404" pitchFamily="49" charset="0"/>
                <a:cs typeface="Courier New" panose="02070309020205020404" pitchFamily="49" charset="0"/>
              </a:rPr>
              <a:t> Display();</a:t>
            </a:r>
          </a:p>
          <a:p>
            <a:r>
              <a:rPr lang="en-US" altLang="zh-CN" sz="1600" b="1" dirty="0" smtClean="0">
                <a:latin typeface="Courier New" panose="02070309020205020404" pitchFamily="49" charset="0"/>
                <a:cs typeface="Courier New" panose="02070309020205020404" pitchFamily="49" charset="0"/>
              </a:rPr>
              <a:t>}</a:t>
            </a:r>
            <a:endParaRPr lang="en-US" altLang="zh-CN" sz="1600" b="1" dirty="0">
              <a:latin typeface="Courier New" panose="02070309020205020404" pitchFamily="49" charset="0"/>
              <a:cs typeface="Courier New" panose="02070309020205020404" pitchFamily="49" charset="0"/>
            </a:endParaRPr>
          </a:p>
        </p:txBody>
      </p:sp>
      <p:sp>
        <p:nvSpPr>
          <p:cNvPr id="9" name="矩形 8"/>
          <p:cNvSpPr/>
          <p:nvPr/>
        </p:nvSpPr>
        <p:spPr>
          <a:xfrm>
            <a:off x="533308" y="5087427"/>
            <a:ext cx="4099651" cy="10618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9050">
            <a:solidFill>
              <a:srgbClr val="00B0F0"/>
            </a:solidFill>
          </a:ln>
        </p:spPr>
        <p:txBody>
          <a:bodyPr wrap="square">
            <a:spAutoFit/>
          </a:bodyPr>
          <a:lstStyle/>
          <a:p>
            <a:r>
              <a:rPr lang="zh-CN" altLang="en-US" sz="1500" dirty="0" smtClean="0">
                <a:solidFill>
                  <a:srgbClr val="0000FF"/>
                </a:solidFill>
                <a:latin typeface="黑体" panose="02010609060101010101" pitchFamily="49" charset="-122"/>
                <a:ea typeface="黑体" panose="02010609060101010101" pitchFamily="49" charset="-122"/>
              </a:rPr>
              <a:t>返回类型 </a:t>
            </a:r>
            <a:r>
              <a:rPr lang="zh-CN" altLang="en-US" sz="1500" b="1" dirty="0" smtClean="0">
                <a:solidFill>
                  <a:schemeClr val="accent2">
                    <a:lumMod val="75000"/>
                  </a:schemeClr>
                </a:solidFill>
                <a:latin typeface="黑体" panose="02010609060101010101" pitchFamily="49" charset="-122"/>
                <a:ea typeface="黑体" panose="02010609060101010101" pitchFamily="49" charset="-122"/>
              </a:rPr>
              <a:t>类名</a:t>
            </a:r>
            <a:r>
              <a:rPr lang="en-US" altLang="zh-CN" sz="1500" b="1" dirty="0" smtClean="0">
                <a:solidFill>
                  <a:schemeClr val="accent2">
                    <a:lumMod val="75000"/>
                  </a:schemeClr>
                </a:solidFill>
                <a:latin typeface="黑体" panose="02010609060101010101" pitchFamily="49" charset="-122"/>
                <a:ea typeface="黑体" panose="02010609060101010101" pitchFamily="49" charset="-122"/>
              </a:rPr>
              <a:t>::</a:t>
            </a:r>
            <a:r>
              <a:rPr lang="zh-CN" altLang="en-US" sz="1500" dirty="0" smtClean="0">
                <a:solidFill>
                  <a:srgbClr val="C00000"/>
                </a:solidFill>
              </a:rPr>
              <a:t>成员函数名    </a:t>
            </a:r>
            <a:r>
              <a:rPr lang="en-US" altLang="zh-CN" sz="1500" dirty="0" smtClean="0"/>
              <a:t>(</a:t>
            </a:r>
            <a:r>
              <a:rPr lang="zh-CN" altLang="en-US" sz="1500" dirty="0" smtClean="0">
                <a:latin typeface="楷体" panose="02010609060101010101" pitchFamily="49" charset="-122"/>
                <a:ea typeface="楷体" panose="02010609060101010101" pitchFamily="49" charset="-122"/>
              </a:rPr>
              <a:t>形参列表</a:t>
            </a:r>
            <a:r>
              <a:rPr lang="en-US" altLang="zh-CN" sz="1500" dirty="0" smtClean="0"/>
              <a:t>)</a:t>
            </a:r>
          </a:p>
          <a:p>
            <a:r>
              <a:rPr lang="en-US" altLang="zh-CN" sz="1600" dirty="0" smtClean="0"/>
              <a:t>{</a:t>
            </a:r>
          </a:p>
          <a:p>
            <a:r>
              <a:rPr lang="en-US" altLang="zh-CN" sz="1600" b="1" dirty="0" smtClean="0">
                <a:solidFill>
                  <a:srgbClr val="00B050"/>
                </a:solidFill>
                <a:latin typeface="楷体" panose="02010609060101010101" pitchFamily="49" charset="-122"/>
                <a:ea typeface="楷体" panose="02010609060101010101" pitchFamily="49" charset="-122"/>
              </a:rPr>
              <a:t>        </a:t>
            </a:r>
            <a:r>
              <a:rPr lang="en-US" altLang="zh-CN" sz="1200" b="1" dirty="0" smtClean="0">
                <a:latin typeface="楷体" panose="02010609060101010101" pitchFamily="49" charset="-122"/>
                <a:ea typeface="楷体" panose="02010609060101010101" pitchFamily="49" charset="-122"/>
              </a:rPr>
              <a:t>//</a:t>
            </a:r>
            <a:r>
              <a:rPr lang="zh-CN" altLang="en-US" sz="1200" b="1" dirty="0" smtClean="0">
                <a:latin typeface="楷体" panose="02010609060101010101" pitchFamily="49" charset="-122"/>
                <a:ea typeface="楷体" panose="02010609060101010101" pitchFamily="49" charset="-122"/>
              </a:rPr>
              <a:t>函数体</a:t>
            </a:r>
            <a:endParaRPr lang="en-US" altLang="zh-CN" sz="1400" dirty="0"/>
          </a:p>
          <a:p>
            <a:r>
              <a:rPr lang="en-US" altLang="zh-CN" sz="1600" dirty="0" smtClean="0"/>
              <a:t>}</a:t>
            </a:r>
            <a:endParaRPr lang="en-US" altLang="zh-CN" sz="1600" dirty="0"/>
          </a:p>
        </p:txBody>
      </p:sp>
      <p:sp>
        <p:nvSpPr>
          <p:cNvPr id="2" name="矩形 1"/>
          <p:cNvSpPr/>
          <p:nvPr/>
        </p:nvSpPr>
        <p:spPr>
          <a:xfrm>
            <a:off x="4743752" y="5076949"/>
            <a:ext cx="4324048" cy="11172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9050">
            <a:solidFill>
              <a:srgbClr val="00B0F0"/>
            </a:solidFill>
          </a:ln>
        </p:spPr>
        <p:txBody>
          <a:bodyPr wrap="square">
            <a:spAutoFit/>
          </a:bodyPr>
          <a:lstStyle/>
          <a:p>
            <a:r>
              <a:rPr lang="en-US" altLang="zh-CN" sz="1500" b="1" dirty="0">
                <a:solidFill>
                  <a:srgbClr val="0000FF"/>
                </a:solidFill>
                <a:latin typeface="Courier New" panose="02070309020205020404" pitchFamily="49" charset="0"/>
                <a:ea typeface="楷体" panose="02010609060101010101" pitchFamily="49" charset="-122"/>
                <a:cs typeface="Courier New" panose="02070309020205020404" pitchFamily="49" charset="0"/>
              </a:rPr>
              <a:t>void</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 </a:t>
            </a:r>
            <a:r>
              <a:rPr lang="en-US" altLang="zh-CN" sz="1500" b="1" dirty="0">
                <a:solidFill>
                  <a:schemeClr val="accent2">
                    <a:lumMod val="75000"/>
                  </a:schemeClr>
                </a:solidFill>
                <a:latin typeface="Courier New" panose="02070309020205020404" pitchFamily="49" charset="0"/>
                <a:ea typeface="楷体" panose="02010609060101010101" pitchFamily="49" charset="-122"/>
                <a:cs typeface="Courier New" panose="02070309020205020404" pitchFamily="49" charset="0"/>
              </a:rPr>
              <a:t>Date::</a:t>
            </a:r>
            <a:r>
              <a:rPr lang="en-US" altLang="zh-CN" sz="1500" b="1" dirty="0" err="1">
                <a:solidFill>
                  <a:srgbClr val="C00000"/>
                </a:solidFill>
                <a:latin typeface="Courier New" panose="02070309020205020404" pitchFamily="49" charset="0"/>
                <a:ea typeface="楷体" panose="02010609060101010101" pitchFamily="49" charset="-122"/>
                <a:cs typeface="Courier New" panose="02070309020205020404" pitchFamily="49" charset="0"/>
              </a:rPr>
              <a:t>SetDate</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a:t>
            </a:r>
            <a:r>
              <a:rPr lang="en-US" altLang="zh-CN" sz="1500" b="1" dirty="0" err="1">
                <a:latin typeface="Courier New" panose="02070309020205020404" pitchFamily="49" charset="0"/>
                <a:ea typeface="楷体" panose="02010609060101010101" pitchFamily="49" charset="-122"/>
                <a:cs typeface="Courier New" panose="02070309020205020404" pitchFamily="49" charset="0"/>
              </a:rPr>
              <a:t>int</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 </a:t>
            </a:r>
            <a:r>
              <a:rPr lang="en-US" altLang="zh-CN" sz="1500" b="1" dirty="0" err="1">
                <a:latin typeface="Courier New" panose="02070309020205020404" pitchFamily="49" charset="0"/>
                <a:ea typeface="楷体" panose="02010609060101010101" pitchFamily="49" charset="-122"/>
                <a:cs typeface="Courier New" panose="02070309020205020404" pitchFamily="49" charset="0"/>
              </a:rPr>
              <a:t>y,int</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 </a:t>
            </a:r>
            <a:r>
              <a:rPr lang="en-US" altLang="zh-CN" sz="1500" b="1" dirty="0" err="1">
                <a:latin typeface="Courier New" panose="02070309020205020404" pitchFamily="49" charset="0"/>
                <a:ea typeface="楷体" panose="02010609060101010101" pitchFamily="49" charset="-122"/>
                <a:cs typeface="Courier New" panose="02070309020205020404" pitchFamily="49" charset="0"/>
              </a:rPr>
              <a:t>m,int</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 d)</a:t>
            </a:r>
          </a:p>
          <a:p>
            <a:r>
              <a:rPr lang="en-US" altLang="zh-CN" sz="1500" b="1" dirty="0">
                <a:latin typeface="Courier New" panose="02070309020205020404" pitchFamily="49" charset="0"/>
                <a:ea typeface="楷体" panose="02010609060101010101" pitchFamily="49" charset="-122"/>
                <a:cs typeface="Courier New" panose="02070309020205020404" pitchFamily="49" charset="0"/>
              </a:rPr>
              <a:t>{</a:t>
            </a:r>
          </a:p>
          <a:p>
            <a:r>
              <a:rPr lang="en-US" altLang="zh-CN" sz="1500" b="1" dirty="0">
                <a:latin typeface="Courier New" panose="02070309020205020404" pitchFamily="49" charset="0"/>
                <a:ea typeface="楷体" panose="02010609060101010101" pitchFamily="49" charset="-122"/>
                <a:cs typeface="Courier New" panose="02070309020205020404" pitchFamily="49" charset="0"/>
              </a:rPr>
              <a:t>     year = y; month = m; day = d;</a:t>
            </a:r>
          </a:p>
          <a:p>
            <a:r>
              <a:rPr lang="en-US" altLang="zh-CN" sz="1500" b="1" dirty="0">
                <a:latin typeface="Courier New" panose="02070309020205020404" pitchFamily="49" charset="0"/>
                <a:ea typeface="楷体" panose="02010609060101010101" pitchFamily="49" charset="-122"/>
                <a:cs typeface="Courier New" panose="02070309020205020404" pitchFamily="49" charset="0"/>
              </a:rPr>
              <a:t>}</a:t>
            </a:r>
            <a:endParaRPr lang="zh-CN" altLang="en-US" sz="1500" b="1" dirty="0">
              <a:latin typeface="Courier New" panose="02070309020205020404" pitchFamily="49" charset="0"/>
              <a:ea typeface="楷体" panose="02010609060101010101" pitchFamily="49" charset="-122"/>
              <a:cs typeface="Courier New" panose="02070309020205020404" pitchFamily="49" charset="0"/>
            </a:endParaRPr>
          </a:p>
        </p:txBody>
      </p:sp>
      <p:sp>
        <p:nvSpPr>
          <p:cNvPr id="7" name="矩形 6"/>
          <p:cNvSpPr/>
          <p:nvPr/>
        </p:nvSpPr>
        <p:spPr>
          <a:xfrm>
            <a:off x="843104" y="2483366"/>
            <a:ext cx="3866770" cy="1477328"/>
          </a:xfrm>
          <a:prstGeom prst="rect">
            <a:avLst/>
          </a:prstGeom>
        </p:spPr>
        <p:txBody>
          <a:bodyPr wrap="square">
            <a:spAutoFit/>
          </a:bodyPr>
          <a:lstStyle/>
          <a:p>
            <a:r>
              <a:rPr lang="en-US" altLang="zh-CN" b="1" dirty="0">
                <a:solidFill>
                  <a:srgbClr val="0000FF"/>
                </a:solidFill>
                <a:latin typeface="Courier New" panose="02070309020205020404" pitchFamily="49" charset="0"/>
                <a:cs typeface="Courier New" panose="02070309020205020404" pitchFamily="49" charset="0"/>
              </a:rPr>
              <a:t>c</a:t>
            </a:r>
            <a:r>
              <a:rPr lang="en-US" altLang="zh-CN" b="1" dirty="0" smtClean="0">
                <a:solidFill>
                  <a:srgbClr val="0000FF"/>
                </a:solidFill>
                <a:latin typeface="Courier New" panose="02070309020205020404" pitchFamily="49" charset="0"/>
                <a:cs typeface="Courier New" panose="02070309020205020404" pitchFamily="49" charset="0"/>
              </a:rPr>
              <a:t>lass </a:t>
            </a:r>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p>
          <a:p>
            <a:r>
              <a:rPr lang="en-US" altLang="zh-CN" b="1" dirty="0" smtClean="0">
                <a:solidFill>
                  <a:srgbClr val="0000FF"/>
                </a:solidFill>
                <a:latin typeface="Courier New" panose="02070309020205020404" pitchFamily="49" charset="0"/>
                <a:cs typeface="Courier New" panose="02070309020205020404" pitchFamily="49" charset="0"/>
              </a:rPr>
              <a:t>{</a:t>
            </a:r>
          </a:p>
          <a:p>
            <a:r>
              <a:rPr lang="en-US" altLang="zh-CN" b="1" dirty="0">
                <a:solidFill>
                  <a:srgbClr val="0000FF"/>
                </a:solidFill>
                <a:latin typeface="Courier New" panose="02070309020205020404" pitchFamily="49" charset="0"/>
                <a:cs typeface="Courier New" panose="02070309020205020404" pitchFamily="49" charset="0"/>
              </a:rPr>
              <a:t> </a:t>
            </a:r>
            <a:r>
              <a:rPr lang="en-US" altLang="zh-CN" b="1" dirty="0" smtClean="0">
                <a:solidFill>
                  <a:srgbClr val="0000FF"/>
                </a:solidFill>
                <a:latin typeface="Courier New" panose="02070309020205020404" pitchFamily="49" charset="0"/>
                <a:cs typeface="Courier New" panose="02070309020205020404" pitchFamily="49" charset="0"/>
              </a:rPr>
              <a:t>    </a:t>
            </a:r>
            <a:r>
              <a:rPr lang="zh-CN" altLang="en-US" sz="1600" b="1" dirty="0" smtClean="0">
                <a:solidFill>
                  <a:srgbClr val="0000FF"/>
                </a:solidFill>
                <a:latin typeface="Courier New" panose="02070309020205020404" pitchFamily="49" charset="0"/>
                <a:cs typeface="Courier New" panose="02070309020205020404" pitchFamily="49" charset="0"/>
              </a:rPr>
              <a:t>成员函数声明</a:t>
            </a:r>
            <a:r>
              <a:rPr lang="en-US" altLang="zh-CN" sz="1600" b="1" dirty="0" smtClean="0">
                <a:solidFill>
                  <a:srgbClr val="0000FF"/>
                </a:solidFill>
                <a:latin typeface="Courier New" panose="02070309020205020404" pitchFamily="49" charset="0"/>
                <a:cs typeface="Courier New" panose="02070309020205020404" pitchFamily="49" charset="0"/>
              </a:rPr>
              <a:t>;</a:t>
            </a:r>
            <a:endParaRPr lang="en-US" altLang="zh-CN" sz="1600" b="1" dirty="0">
              <a:solidFill>
                <a:srgbClr val="0000FF"/>
              </a:solidFill>
              <a:latin typeface="Courier New" panose="02070309020205020404" pitchFamily="49" charset="0"/>
              <a:cs typeface="Courier New" panose="02070309020205020404" pitchFamily="49" charset="0"/>
            </a:endParaRPr>
          </a:p>
          <a:p>
            <a:r>
              <a:rPr lang="en-US" altLang="zh-CN" b="1" dirty="0" smtClean="0">
                <a:solidFill>
                  <a:srgbClr val="0000FF"/>
                </a:solidFill>
                <a:latin typeface="Courier New" panose="02070309020205020404" pitchFamily="49" charset="0"/>
                <a:cs typeface="Courier New" panose="02070309020205020404" pitchFamily="49" charset="0"/>
              </a:rPr>
              <a:t>}</a:t>
            </a:r>
            <a:br>
              <a:rPr lang="en-US" altLang="zh-CN" b="1" dirty="0" smtClean="0">
                <a:solidFill>
                  <a:srgbClr val="0000FF"/>
                </a:solidFill>
                <a:latin typeface="Courier New" panose="02070309020205020404" pitchFamily="49" charset="0"/>
                <a:cs typeface="Courier New" panose="02070309020205020404" pitchFamily="49" charset="0"/>
              </a:rPr>
            </a:br>
            <a:endParaRPr lang="zh-CN" altLang="en-US" dirty="0"/>
          </a:p>
        </p:txBody>
      </p:sp>
      <p:cxnSp>
        <p:nvCxnSpPr>
          <p:cNvPr id="16" name="直接箭头连接符 15"/>
          <p:cNvCxnSpPr/>
          <p:nvPr/>
        </p:nvCxnSpPr>
        <p:spPr>
          <a:xfrm>
            <a:off x="1927860" y="3492346"/>
            <a:ext cx="0" cy="1576343"/>
          </a:xfrm>
          <a:prstGeom prst="straightConnector1">
            <a:avLst/>
          </a:prstGeom>
          <a:ln w="28575">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461760" y="3878580"/>
            <a:ext cx="15240" cy="1208847"/>
          </a:xfrm>
          <a:prstGeom prst="straightConnector1">
            <a:avLst/>
          </a:prstGeom>
          <a:ln w="28575">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908283" y="4692444"/>
            <a:ext cx="2518638" cy="307777"/>
          </a:xfrm>
          <a:prstGeom prst="rect">
            <a:avLst/>
          </a:prstGeom>
        </p:spPr>
        <p:txBody>
          <a:bodyPr wrap="none">
            <a:spAutoFit/>
          </a:bodyPr>
          <a:lstStyle/>
          <a:p>
            <a:r>
              <a:rPr lang="zh-CN" altLang="en-US" sz="1400" b="1" dirty="0">
                <a:latin typeface="黑体" panose="02010609060101010101" pitchFamily="49" charset="-122"/>
                <a:ea typeface="黑体" panose="02010609060101010101" pitchFamily="49" charset="-122"/>
              </a:rPr>
              <a:t>类外</a:t>
            </a:r>
            <a:r>
              <a:rPr lang="zh-CN" altLang="en-US" sz="1400" b="1" dirty="0" smtClean="0">
                <a:latin typeface="黑体" panose="02010609060101010101" pitchFamily="49" charset="-122"/>
                <a:ea typeface="黑体" panose="02010609060101010101" pitchFamily="49" charset="-122"/>
              </a:rPr>
              <a:t>定义成员函数的</a:t>
            </a:r>
            <a:r>
              <a:rPr lang="zh-CN" altLang="en-US" sz="1400" b="1" dirty="0">
                <a:latin typeface="黑体" panose="02010609060101010101" pitchFamily="49" charset="-122"/>
                <a:ea typeface="黑体" panose="02010609060101010101" pitchFamily="49" charset="-122"/>
              </a:rPr>
              <a:t>一般</a:t>
            </a:r>
            <a:r>
              <a:rPr lang="zh-CN" altLang="en-US" sz="1400" b="1" dirty="0" smtClean="0">
                <a:latin typeface="黑体" panose="02010609060101010101" pitchFamily="49" charset="-122"/>
                <a:ea typeface="黑体" panose="02010609060101010101" pitchFamily="49" charset="-122"/>
              </a:rPr>
              <a:t>形式</a:t>
            </a:r>
            <a:endParaRPr lang="zh-CN" altLang="en-US" sz="1400" b="1" dirty="0">
              <a:latin typeface="黑体" panose="02010609060101010101" pitchFamily="49" charset="-122"/>
              <a:ea typeface="黑体" panose="02010609060101010101" pitchFamily="49" charset="-122"/>
            </a:endParaRPr>
          </a:p>
        </p:txBody>
      </p:sp>
      <p:sp>
        <p:nvSpPr>
          <p:cNvPr id="25" name="圆角矩形 24"/>
          <p:cNvSpPr/>
          <p:nvPr/>
        </p:nvSpPr>
        <p:spPr>
          <a:xfrm>
            <a:off x="2621389" y="5708714"/>
            <a:ext cx="1775461" cy="368493"/>
          </a:xfrm>
          <a:prstGeom prst="roundRect">
            <a:avLst/>
          </a:prstGeom>
          <a:solidFill>
            <a:srgbClr val="FFFF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500" b="1" dirty="0">
                <a:solidFill>
                  <a:schemeClr val="accent2">
                    <a:lumMod val="75000"/>
                  </a:schemeClr>
                </a:solidFill>
                <a:latin typeface="黑体" panose="02010609060101010101" pitchFamily="49" charset="-122"/>
                <a:ea typeface="黑体" panose="02010609060101010101" pitchFamily="49" charset="-122"/>
              </a:rPr>
              <a:t>类名</a:t>
            </a:r>
            <a:r>
              <a:rPr lang="en-US" altLang="zh-CN" sz="1500" b="1" dirty="0">
                <a:solidFill>
                  <a:schemeClr val="accent2">
                    <a:lumMod val="75000"/>
                  </a:schemeClr>
                </a:solidFill>
                <a:latin typeface="黑体" panose="02010609060101010101" pitchFamily="49" charset="-122"/>
                <a:ea typeface="黑体" panose="02010609060101010101" pitchFamily="49" charset="-122"/>
              </a:rPr>
              <a:t>::</a:t>
            </a:r>
            <a:r>
              <a:rPr lang="zh-CN" altLang="en-US" sz="1500" dirty="0">
                <a:solidFill>
                  <a:srgbClr val="C00000"/>
                </a:solidFill>
              </a:rPr>
              <a:t>成员函数名</a:t>
            </a:r>
            <a:endParaRPr lang="zh-CN" altLang="en-US" sz="1500" dirty="0"/>
          </a:p>
        </p:txBody>
      </p:sp>
      <p:sp>
        <p:nvSpPr>
          <p:cNvPr id="26" name="圆角矩形标注 25"/>
          <p:cNvSpPr/>
          <p:nvPr/>
        </p:nvSpPr>
        <p:spPr>
          <a:xfrm>
            <a:off x="2271216" y="3795313"/>
            <a:ext cx="2590799" cy="786668"/>
          </a:xfrm>
          <a:prstGeom prst="wedgeRoundRectCallout">
            <a:avLst>
              <a:gd name="adj1" fmla="val -63640"/>
              <a:gd name="adj2" fmla="val 153495"/>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200" dirty="0">
                <a:solidFill>
                  <a:schemeClr val="bg1"/>
                </a:solidFill>
                <a:latin typeface="Times New Roman" panose="02020603050405020304" pitchFamily="18" charset="0"/>
                <a:ea typeface="黑体" panose="02010609060101010101" pitchFamily="49" charset="-122"/>
              </a:rPr>
              <a:t>:: </a:t>
            </a:r>
            <a:r>
              <a:rPr lang="zh-CN" altLang="en-US" sz="1200" dirty="0">
                <a:solidFill>
                  <a:schemeClr val="bg1"/>
                </a:solidFill>
                <a:latin typeface="Times New Roman" panose="02020603050405020304" pitchFamily="18" charset="0"/>
                <a:ea typeface="黑体" panose="02010609060101010101" pitchFamily="49" charset="-122"/>
              </a:rPr>
              <a:t>表明该函数不是一个普通函数，而是特定类的成员函数，</a:t>
            </a:r>
            <a:r>
              <a:rPr lang="zh-CN" altLang="en-US" sz="1200" dirty="0">
                <a:solidFill>
                  <a:srgbClr val="FFFF00"/>
                </a:solidFill>
                <a:latin typeface="Times New Roman" panose="02020603050405020304" pitchFamily="18" charset="0"/>
                <a:ea typeface="黑体" panose="02010609060101010101" pitchFamily="49" charset="-122"/>
              </a:rPr>
              <a:t>用类名作</a:t>
            </a:r>
            <a:r>
              <a:rPr lang="zh-CN" altLang="en-US" sz="1200" dirty="0" smtClean="0">
                <a:solidFill>
                  <a:srgbClr val="FFFF00"/>
                </a:solidFill>
                <a:latin typeface="Times New Roman" panose="02020603050405020304" pitchFamily="18" charset="0"/>
                <a:ea typeface="黑体" panose="02010609060101010101" pitchFamily="49" charset="-122"/>
              </a:rPr>
              <a:t>为成员函数前缀可以减少</a:t>
            </a:r>
            <a:r>
              <a:rPr lang="zh-CN" altLang="en-US" sz="1200" dirty="0">
                <a:solidFill>
                  <a:srgbClr val="FFFF00"/>
                </a:solidFill>
                <a:latin typeface="Times New Roman" panose="02020603050405020304" pitchFamily="18" charset="0"/>
                <a:ea typeface="黑体" panose="02010609060101010101" pitchFamily="49" charset="-122"/>
              </a:rPr>
              <a:t>函数重名的问题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up)">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360420" y="4130660"/>
            <a:ext cx="5723156" cy="73693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a:off x="3360420" y="2343443"/>
            <a:ext cx="5723156" cy="12003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标题 1"/>
          <p:cNvSpPr>
            <a:spLocks noGrp="1"/>
          </p:cNvSpPr>
          <p:nvPr>
            <p:ph type="title"/>
          </p:nvPr>
        </p:nvSpPr>
        <p:spPr/>
        <p:txBody>
          <a:bodyPr>
            <a:normAutofit/>
          </a:bodyPr>
          <a:lstStyle/>
          <a:p>
            <a:r>
              <a:rPr lang="en-US" altLang="zh-CN" dirty="0" smtClean="0">
                <a:latin typeface="Britannic Bold" panose="020B0903060703020204" pitchFamily="34" charset="0"/>
                <a:sym typeface="+mn-ea"/>
              </a:rPr>
              <a:t>3.5.2</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元成员</a:t>
            </a:r>
            <a:endParaRPr lang="zh-CN" altLang="en-US" dirty="0">
              <a:solidFill>
                <a:srgbClr val="66FF66"/>
              </a:solidFill>
              <a:latin typeface="Britannic Bold" panose="020B0903060703020204" pitchFamily="34" charset="0"/>
              <a:sym typeface="+mn-ea"/>
            </a:endParaRPr>
          </a:p>
        </p:txBody>
      </p:sp>
      <p:sp>
        <p:nvSpPr>
          <p:cNvPr id="3" name="矩形 2"/>
          <p:cNvSpPr/>
          <p:nvPr/>
        </p:nvSpPr>
        <p:spPr>
          <a:xfrm>
            <a:off x="338449" y="844928"/>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友元成员  </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1600" b="1" dirty="0">
                <a:solidFill>
                  <a:srgbClr val="0066FF"/>
                </a:solidFill>
                <a:latin typeface="华文行楷" panose="02010800040101010101" pitchFamily="2" charset="-122"/>
                <a:ea typeface="华文行楷" panose="02010800040101010101" pitchFamily="2" charset="-122"/>
              </a:rPr>
              <a:t>交流使者</a:t>
            </a:r>
          </a:p>
        </p:txBody>
      </p:sp>
      <p:pic>
        <p:nvPicPr>
          <p:cNvPr id="5" name="图片 4"/>
          <p:cNvPicPr>
            <a:picLocks noChangeAspect="1"/>
          </p:cNvPicPr>
          <p:nvPr/>
        </p:nvPicPr>
        <p:blipFill>
          <a:blip r:embed="rId3"/>
          <a:stretch>
            <a:fillRect/>
          </a:stretch>
        </p:blipFill>
        <p:spPr>
          <a:xfrm>
            <a:off x="666158" y="2018993"/>
            <a:ext cx="2386483" cy="2059196"/>
          </a:xfrm>
          <a:prstGeom prst="rect">
            <a:avLst/>
          </a:prstGeom>
        </p:spPr>
      </p:pic>
      <p:pic>
        <p:nvPicPr>
          <p:cNvPr id="7" name="图片 6"/>
          <p:cNvPicPr>
            <a:picLocks noChangeAspect="1"/>
          </p:cNvPicPr>
          <p:nvPr/>
        </p:nvPicPr>
        <p:blipFill>
          <a:blip r:embed="rId4"/>
          <a:stretch>
            <a:fillRect/>
          </a:stretch>
        </p:blipFill>
        <p:spPr>
          <a:xfrm>
            <a:off x="670917" y="4130660"/>
            <a:ext cx="2403660" cy="1627566"/>
          </a:xfrm>
          <a:prstGeom prst="rect">
            <a:avLst/>
          </a:prstGeom>
        </p:spPr>
      </p:pic>
      <p:sp>
        <p:nvSpPr>
          <p:cNvPr id="8" name="文本框 7"/>
          <p:cNvSpPr txBox="1"/>
          <p:nvPr/>
        </p:nvSpPr>
        <p:spPr>
          <a:xfrm>
            <a:off x="4741865" y="1815253"/>
            <a:ext cx="2386483" cy="307777"/>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square" rtlCol="0">
            <a:spAutoFit/>
          </a:bodyPr>
          <a:lstStyle/>
          <a:p>
            <a:pPr algn="ctr"/>
            <a:r>
              <a:rPr lang="zh-CN" altLang="en-US" sz="1400" b="1" dirty="0" smtClean="0">
                <a:latin typeface="+mn-ea"/>
                <a:sym typeface="Wingdings" panose="05000000000000000000" pitchFamily="2" charset="2"/>
              </a:rPr>
              <a:t>友元成员正确使用注意事项</a:t>
            </a:r>
            <a:endParaRPr lang="zh-CN" altLang="en-US" sz="1400" b="1" dirty="0">
              <a:latin typeface="+mn-ea"/>
            </a:endParaRPr>
          </a:p>
        </p:txBody>
      </p:sp>
      <p:cxnSp>
        <p:nvCxnSpPr>
          <p:cNvPr id="9" name="直接箭头连接符 8"/>
          <p:cNvCxnSpPr/>
          <p:nvPr/>
        </p:nvCxnSpPr>
        <p:spPr>
          <a:xfrm flipH="1">
            <a:off x="1446625" y="3920117"/>
            <a:ext cx="8844" cy="1531600"/>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9618" y="5900212"/>
            <a:ext cx="2698124" cy="307777"/>
          </a:xfrm>
          <a:prstGeom prst="rect">
            <a:avLst/>
          </a:prstGeom>
          <a:noFill/>
        </p:spPr>
        <p:txBody>
          <a:bodyPr wrap="square" rtlCol="0">
            <a:spAutoFit/>
          </a:bodyPr>
          <a:lstStyle/>
          <a:p>
            <a:r>
              <a:rPr lang="zh-CN" altLang="en-US" sz="1400" dirty="0">
                <a:solidFill>
                  <a:srgbClr val="00B050"/>
                </a:solidFill>
                <a:latin typeface="华文行楷" panose="02010800040101010101" pitchFamily="2" charset="-122"/>
                <a:ea typeface="华文行楷" panose="02010800040101010101" pitchFamily="2" charset="-122"/>
              </a:rPr>
              <a:t>王</a:t>
            </a:r>
            <a:r>
              <a:rPr lang="zh-CN" altLang="en-US" sz="1400" dirty="0" smtClean="0">
                <a:solidFill>
                  <a:srgbClr val="00B050"/>
                </a:solidFill>
                <a:latin typeface="华文行楷" panose="02010800040101010101" pitchFamily="2" charset="-122"/>
                <a:ea typeface="华文行楷" panose="02010800040101010101" pitchFamily="2" charset="-122"/>
              </a:rPr>
              <a:t>家的某个家庭成员是我的朋友</a:t>
            </a:r>
            <a:endParaRPr lang="zh-CN" altLang="en-US" sz="1400" dirty="0">
              <a:solidFill>
                <a:srgbClr val="00B050"/>
              </a:solidFill>
              <a:latin typeface="华文行楷" panose="02010800040101010101" pitchFamily="2" charset="-122"/>
              <a:ea typeface="华文行楷" panose="02010800040101010101" pitchFamily="2" charset="-122"/>
            </a:endParaRPr>
          </a:p>
        </p:txBody>
      </p:sp>
      <p:sp>
        <p:nvSpPr>
          <p:cNvPr id="11" name="圆角矩形 10"/>
          <p:cNvSpPr/>
          <p:nvPr/>
        </p:nvSpPr>
        <p:spPr>
          <a:xfrm>
            <a:off x="679618" y="2018993"/>
            <a:ext cx="2360323" cy="2059196"/>
          </a:xfrm>
          <a:prstGeom prst="roundRect">
            <a:avLst>
              <a:gd name="adj" fmla="val 975"/>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2" name="直接连接符 11"/>
          <p:cNvCxnSpPr/>
          <p:nvPr/>
        </p:nvCxnSpPr>
        <p:spPr>
          <a:xfrm>
            <a:off x="878235" y="3888609"/>
            <a:ext cx="2006203" cy="0"/>
          </a:xfrm>
          <a:prstGeom prst="line">
            <a:avLst/>
          </a:prstGeom>
          <a:ln w="28575">
            <a:solidFill>
              <a:srgbClr val="C400F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25018" y="5558848"/>
            <a:ext cx="2207801" cy="304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360420" y="2343443"/>
            <a:ext cx="5631180" cy="1200329"/>
          </a:xfrm>
          <a:prstGeom prst="rect">
            <a:avLst/>
          </a:prstGeom>
        </p:spPr>
        <p:txBody>
          <a:bodyPr wrap="square">
            <a:spAutoFit/>
          </a:bodyPr>
          <a:lstStyle/>
          <a:p>
            <a:pPr algn="just">
              <a:lnSpc>
                <a:spcPct val="150000"/>
              </a:lnSpc>
            </a:pPr>
            <a:r>
              <a:rPr lang="en-US" altLang="zh-CN" sz="1400" b="1" dirty="0" smtClean="0">
                <a:solidFill>
                  <a:srgbClr val="C00000"/>
                </a:solidFill>
                <a:latin typeface="+mn-ea"/>
              </a:rPr>
              <a:t>1-</a:t>
            </a:r>
            <a:r>
              <a:rPr lang="zh-CN" altLang="en-US" sz="1400" b="1" dirty="0" smtClean="0">
                <a:solidFill>
                  <a:srgbClr val="C00000"/>
                </a:solidFill>
                <a:latin typeface="+mn-ea"/>
              </a:rPr>
              <a:t>先后问题：</a:t>
            </a:r>
            <a:r>
              <a:rPr lang="zh-CN" altLang="en-US" sz="1600" dirty="0" smtClean="0">
                <a:latin typeface="楷体" panose="02010609060101010101" pitchFamily="49" charset="-122"/>
                <a:ea typeface="楷体" panose="02010609060101010101" pitchFamily="49" charset="-122"/>
              </a:rPr>
              <a:t>友</a:t>
            </a:r>
            <a:r>
              <a:rPr lang="zh-CN" altLang="en-US" sz="1600" dirty="0">
                <a:latin typeface="楷体" panose="02010609060101010101" pitchFamily="49" charset="-122"/>
                <a:ea typeface="楷体" panose="02010609060101010101" pitchFamily="49" charset="-122"/>
              </a:rPr>
              <a:t>元成员所在的</a:t>
            </a:r>
            <a:r>
              <a:rPr lang="zh-CN" altLang="en-US" sz="1600" b="1" dirty="0" smtClean="0">
                <a:solidFill>
                  <a:srgbClr val="00B050"/>
                </a:solidFill>
                <a:latin typeface="楷体" panose="02010609060101010101" pitchFamily="49" charset="-122"/>
                <a:ea typeface="楷体" panose="02010609060101010101" pitchFamily="49" charset="-122"/>
              </a:rPr>
              <a:t>类要先定义</a:t>
            </a:r>
            <a:r>
              <a:rPr lang="en-US" altLang="zh-CN" sz="1600" dirty="0" smtClean="0">
                <a:latin typeface="楷体" panose="02010609060101010101" pitchFamily="49" charset="-122"/>
                <a:ea typeface="楷体" panose="02010609060101010101" pitchFamily="49" charset="-122"/>
              </a:rPr>
              <a:t>(</a:t>
            </a:r>
            <a:r>
              <a:rPr lang="zh-CN" altLang="en-US" sz="1600" dirty="0" smtClean="0">
                <a:latin typeface="楷体" panose="02010609060101010101" pitchFamily="49" charset="-122"/>
                <a:ea typeface="楷体" panose="02010609060101010101" pitchFamily="49" charset="-122"/>
              </a:rPr>
              <a:t>如</a:t>
            </a:r>
            <a:r>
              <a:rPr lang="en-US" altLang="zh-CN" sz="1600" dirty="0" smtClean="0">
                <a:latin typeface="楷体" panose="02010609060101010101" pitchFamily="49" charset="-122"/>
                <a:ea typeface="楷体" panose="02010609060101010101" pitchFamily="49" charset="-122"/>
              </a:rPr>
              <a:t>Date</a:t>
            </a:r>
            <a:r>
              <a:rPr lang="zh-CN" altLang="en-US" sz="1600" dirty="0" smtClean="0">
                <a:latin typeface="楷体" panose="02010609060101010101" pitchFamily="49" charset="-122"/>
                <a:ea typeface="楷体" panose="02010609060101010101" pitchFamily="49" charset="-122"/>
              </a:rPr>
              <a:t>类必须在前</a:t>
            </a:r>
            <a:r>
              <a:rPr lang="en-US" altLang="zh-CN" sz="1600" dirty="0" smtClean="0">
                <a:latin typeface="楷体" panose="02010609060101010101" pitchFamily="49" charset="-122"/>
                <a:ea typeface="楷体" panose="02010609060101010101" pitchFamily="49" charset="-122"/>
              </a:rPr>
              <a:t>)</a:t>
            </a:r>
            <a:r>
              <a:rPr lang="zh-CN" altLang="en-US" sz="1600" dirty="0" smtClean="0">
                <a:latin typeface="楷体" panose="02010609060101010101" pitchFamily="49" charset="-122"/>
                <a:ea typeface="楷体" panose="02010609060101010101" pitchFamily="49" charset="-122"/>
              </a:rPr>
              <a:t>，接着，可以将这个类的成员声明为其他类</a:t>
            </a:r>
            <a:r>
              <a:rPr lang="en-US" altLang="zh-CN" sz="1600" dirty="0" smtClean="0">
                <a:latin typeface="楷体" panose="02010609060101010101" pitchFamily="49" charset="-122"/>
                <a:ea typeface="楷体" panose="02010609060101010101" pitchFamily="49" charset="-122"/>
              </a:rPr>
              <a:t>(Student</a:t>
            </a:r>
            <a:r>
              <a:rPr lang="zh-CN" altLang="en-US" sz="1600" dirty="0" smtClean="0">
                <a:latin typeface="楷体" panose="02010609060101010101" pitchFamily="49" charset="-122"/>
                <a:ea typeface="楷体" panose="02010609060101010101" pitchFamily="49" charset="-122"/>
              </a:rPr>
              <a:t>类）的一个友元。</a:t>
            </a:r>
            <a:r>
              <a:rPr lang="zh-CN" altLang="en-US" sz="1200" dirty="0" smtClean="0">
                <a:latin typeface="楷体" panose="02010609060101010101" pitchFamily="49" charset="-122"/>
                <a:ea typeface="楷体" panose="02010609060101010101" pitchFamily="49" charset="-122"/>
              </a:rPr>
              <a:t>（</a:t>
            </a:r>
            <a:r>
              <a:rPr lang="zh-CN" altLang="en-US" sz="1200" dirty="0">
                <a:latin typeface="+mj-ea"/>
                <a:ea typeface="+mj-ea"/>
              </a:rPr>
              <a:t>理解</a:t>
            </a:r>
            <a:r>
              <a:rPr lang="zh-CN" altLang="en-US" sz="1200" dirty="0" smtClean="0">
                <a:latin typeface="+mj-ea"/>
                <a:ea typeface="+mj-ea"/>
              </a:rPr>
              <a:t>：</a:t>
            </a:r>
            <a:r>
              <a:rPr lang="zh-CN" altLang="en-US" sz="1200" dirty="0">
                <a:latin typeface="+mj-ea"/>
                <a:ea typeface="+mj-ea"/>
              </a:rPr>
              <a:t>先有这个类成员，然后才可以把它设为其他类的友元成员）</a:t>
            </a:r>
          </a:p>
        </p:txBody>
      </p:sp>
      <p:sp>
        <p:nvSpPr>
          <p:cNvPr id="19" name="矩形 18"/>
          <p:cNvSpPr/>
          <p:nvPr/>
        </p:nvSpPr>
        <p:spPr>
          <a:xfrm>
            <a:off x="3402237" y="4208041"/>
            <a:ext cx="5905500" cy="338554"/>
          </a:xfrm>
          <a:prstGeom prst="rect">
            <a:avLst/>
          </a:prstGeom>
        </p:spPr>
        <p:txBody>
          <a:bodyPr wrap="square">
            <a:spAutoFit/>
          </a:bodyPr>
          <a:lstStyle/>
          <a:p>
            <a:r>
              <a:rPr lang="en-US" altLang="zh-CN" sz="1400" b="1" dirty="0" smtClean="0">
                <a:solidFill>
                  <a:srgbClr val="C00000"/>
                </a:solidFill>
                <a:latin typeface="+mn-ea"/>
              </a:rPr>
              <a:t>2-</a:t>
            </a:r>
            <a:r>
              <a:rPr lang="zh-CN" altLang="en-US" sz="1400" b="1" dirty="0">
                <a:solidFill>
                  <a:srgbClr val="C00000"/>
                </a:solidFill>
                <a:latin typeface="+mn-ea"/>
              </a:rPr>
              <a:t>内</a:t>
            </a:r>
            <a:r>
              <a:rPr lang="zh-CN" altLang="en-US" sz="1400" b="1" dirty="0" smtClean="0">
                <a:solidFill>
                  <a:srgbClr val="C00000"/>
                </a:solidFill>
                <a:latin typeface="+mn-ea"/>
              </a:rPr>
              <a:t>联问题：</a:t>
            </a:r>
            <a:r>
              <a:rPr lang="zh-CN" altLang="en-US" sz="1600" dirty="0">
                <a:latin typeface="楷体" panose="02010609060101010101" pitchFamily="49" charset="-122"/>
                <a:ea typeface="楷体" panose="02010609060101010101" pitchFamily="49" charset="-122"/>
              </a:rPr>
              <a:t>一个类的内联</a:t>
            </a:r>
            <a:r>
              <a:rPr lang="zh-CN" altLang="en-US" sz="1600" dirty="0" smtClean="0">
                <a:latin typeface="楷体" panose="02010609060101010101" pitchFamily="49" charset="-122"/>
                <a:ea typeface="楷体" panose="02010609060101010101" pitchFamily="49" charset="-122"/>
              </a:rPr>
              <a:t>函数不能作为任何其他类的友元。</a:t>
            </a:r>
            <a:endParaRPr lang="zh-CN" altLang="en-US" sz="1600" dirty="0">
              <a:latin typeface="楷体" panose="02010609060101010101" pitchFamily="49" charset="-122"/>
              <a:ea typeface="楷体" panose="02010609060101010101" pitchFamily="49" charset="-122"/>
            </a:endParaRPr>
          </a:p>
        </p:txBody>
      </p:sp>
      <p:grpSp>
        <p:nvGrpSpPr>
          <p:cNvPr id="28" name="组合 27"/>
          <p:cNvGrpSpPr/>
          <p:nvPr/>
        </p:nvGrpSpPr>
        <p:grpSpPr>
          <a:xfrm>
            <a:off x="1661160" y="2598420"/>
            <a:ext cx="1699260" cy="2827140"/>
            <a:chOff x="1539240" y="3253740"/>
            <a:chExt cx="1699260" cy="2827140"/>
          </a:xfrm>
        </p:grpSpPr>
        <p:cxnSp>
          <p:nvCxnSpPr>
            <p:cNvPr id="24" name="直接箭头连接符 23"/>
            <p:cNvCxnSpPr/>
            <p:nvPr/>
          </p:nvCxnSpPr>
          <p:spPr>
            <a:xfrm flipH="1">
              <a:off x="1539240" y="3253740"/>
              <a:ext cx="1699260" cy="1173480"/>
            </a:xfrm>
            <a:prstGeom prst="straightConnector1">
              <a:avLst/>
            </a:prstGeom>
            <a:ln w="127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866900" y="3269230"/>
              <a:ext cx="1371600" cy="2811650"/>
            </a:xfrm>
            <a:prstGeom prst="straightConnector1">
              <a:avLst/>
            </a:prstGeom>
            <a:ln w="127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3337560" y="4580423"/>
            <a:ext cx="5830575" cy="276999"/>
          </a:xfrm>
          <a:prstGeom prst="rect">
            <a:avLst/>
          </a:prstGeom>
        </p:spPr>
        <p:txBody>
          <a:bodyPr wrap="square">
            <a:spAutoFit/>
          </a:bodyPr>
          <a:lstStyle/>
          <a:p>
            <a:pPr algn="ctr"/>
            <a:r>
              <a:rPr lang="zh-CN" altLang="en-US" sz="1200" dirty="0" smtClean="0">
                <a:latin typeface="+mj-ea"/>
                <a:ea typeface="+mj-ea"/>
              </a:rPr>
              <a:t>（理解：类的内</a:t>
            </a:r>
            <a:r>
              <a:rPr lang="zh-CN" altLang="en-US" sz="1200" dirty="0">
                <a:latin typeface="+mj-ea"/>
                <a:ea typeface="+mj-ea"/>
              </a:rPr>
              <a:t>联</a:t>
            </a:r>
            <a:r>
              <a:rPr lang="zh-CN" altLang="en-US" sz="1200" dirty="0" smtClean="0">
                <a:latin typeface="+mj-ea"/>
                <a:ea typeface="+mj-ea"/>
              </a:rPr>
              <a:t>函数可以理解为类的传家宝，不允许被设置为其他类的友元。）</a:t>
            </a:r>
            <a:endParaRPr lang="zh-CN" altLang="en-US" sz="1200" dirty="0">
              <a:latin typeface="+mj-ea"/>
              <a:ea typeface="+mj-ea"/>
            </a:endParaRPr>
          </a:p>
        </p:txBody>
      </p:sp>
      <p:pic>
        <p:nvPicPr>
          <p:cNvPr id="32" name="图片 31"/>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1266420" y="4677217"/>
            <a:ext cx="360410" cy="360410"/>
          </a:xfrm>
          <a:prstGeom prst="rect">
            <a:avLst/>
          </a:prstGeom>
        </p:spPr>
      </p:pic>
    </p:spTree>
    <p:extLst>
      <p:ext uri="{BB962C8B-B14F-4D97-AF65-F5344CB8AC3E}">
        <p14:creationId xmlns:p14="http://schemas.microsoft.com/office/powerpoint/2010/main" val="37589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right)">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normAutofit/>
          </a:bodyPr>
          <a:lstStyle/>
          <a:p>
            <a:r>
              <a:rPr lang="en-US" altLang="zh-CN" dirty="0" smtClean="0">
                <a:latin typeface="Britannic Bold" panose="020B0903060703020204" pitchFamily="34" charset="0"/>
                <a:sym typeface="+mn-ea"/>
              </a:rPr>
              <a:t>3.5.2</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元成员</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38448" y="788789"/>
            <a:ext cx="9098159"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友元成员 </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1400" b="1" dirty="0" smtClean="0">
                <a:solidFill>
                  <a:srgbClr val="00B050"/>
                </a:solidFill>
                <a:latin typeface="Bodoni MT Black" panose="02070A03080606020203" pitchFamily="18" charset="0"/>
                <a:ea typeface="黑体" panose="02010609060101010101" pitchFamily="49" charset="-122"/>
              </a:rPr>
              <a:t>程序</a:t>
            </a:r>
            <a:r>
              <a:rPr lang="zh-CN" altLang="en-US" sz="1400" b="1" dirty="0">
                <a:solidFill>
                  <a:srgbClr val="00B050"/>
                </a:solidFill>
                <a:latin typeface="Bodoni MT Black" panose="02070A03080606020203" pitchFamily="18" charset="0"/>
                <a:ea typeface="黑体" panose="02010609060101010101" pitchFamily="49" charset="-122"/>
              </a:rPr>
              <a:t>正确</a:t>
            </a:r>
            <a:r>
              <a:rPr lang="zh-CN" altLang="en-US" sz="1400" b="1" dirty="0" smtClean="0">
                <a:solidFill>
                  <a:srgbClr val="00B050"/>
                </a:solidFill>
                <a:latin typeface="Bodoni MT Black" panose="02070A03080606020203" pitchFamily="18" charset="0"/>
                <a:ea typeface="黑体" panose="02010609060101010101" pitchFamily="49" charset="-122"/>
              </a:rPr>
              <a:t>范例</a:t>
            </a:r>
            <a:r>
              <a:rPr lang="zh-CN" altLang="en-US" sz="1400" b="1" dirty="0">
                <a:solidFill>
                  <a:srgbClr val="00B050"/>
                </a:solidFill>
                <a:latin typeface="Bodoni MT Black" panose="02070A03080606020203" pitchFamily="18" charset="0"/>
                <a:ea typeface="黑体" panose="02010609060101010101" pitchFamily="49" charset="-122"/>
              </a:rPr>
              <a:t>：将一个类的成员函数</a:t>
            </a:r>
            <a:r>
              <a:rPr lang="zh-CN" altLang="en-US" sz="1400" b="1" dirty="0" smtClean="0">
                <a:solidFill>
                  <a:srgbClr val="00B050"/>
                </a:solidFill>
                <a:latin typeface="Bodoni MT Black" panose="02070A03080606020203" pitchFamily="18" charset="0"/>
                <a:ea typeface="黑体" panose="02010609060101010101" pitchFamily="49" charset="-122"/>
              </a:rPr>
              <a:t>定义为另一个类的友元函数</a:t>
            </a:r>
            <a:endParaRPr lang="zh-CN" altLang="en-US" sz="1100" b="1" dirty="0">
              <a:solidFill>
                <a:srgbClr val="00B050"/>
              </a:solidFill>
              <a:latin typeface="华文行楷" panose="02010800040101010101" pitchFamily="2" charset="-122"/>
              <a:ea typeface="华文行楷" panose="02010800040101010101" pitchFamily="2" charset="-122"/>
            </a:endParaRPr>
          </a:p>
        </p:txBody>
      </p:sp>
      <p:pic>
        <p:nvPicPr>
          <p:cNvPr id="7" name="图片 6"/>
          <p:cNvPicPr>
            <a:picLocks noChangeAspect="1"/>
          </p:cNvPicPr>
          <p:nvPr/>
        </p:nvPicPr>
        <p:blipFill>
          <a:blip r:embed="rId3"/>
          <a:stretch>
            <a:fillRect/>
          </a:stretch>
        </p:blipFill>
        <p:spPr>
          <a:xfrm>
            <a:off x="226689" y="1188899"/>
            <a:ext cx="4317926" cy="5252541"/>
          </a:xfrm>
          <a:prstGeom prst="rect">
            <a:avLst/>
          </a:prstGeom>
          <a:ln>
            <a:solidFill>
              <a:srgbClr val="00B0F0"/>
            </a:solidFill>
          </a:ln>
        </p:spPr>
      </p:pic>
      <p:pic>
        <p:nvPicPr>
          <p:cNvPr id="8" name="图片 7"/>
          <p:cNvPicPr>
            <a:picLocks noChangeAspect="1"/>
          </p:cNvPicPr>
          <p:nvPr/>
        </p:nvPicPr>
        <p:blipFill>
          <a:blip r:embed="rId4"/>
          <a:stretch>
            <a:fillRect/>
          </a:stretch>
        </p:blipFill>
        <p:spPr>
          <a:xfrm>
            <a:off x="4656375" y="1188899"/>
            <a:ext cx="4410993" cy="1844784"/>
          </a:xfrm>
          <a:prstGeom prst="rect">
            <a:avLst/>
          </a:prstGeom>
          <a:ln>
            <a:solidFill>
              <a:srgbClr val="FF0000"/>
            </a:solidFill>
          </a:ln>
        </p:spPr>
      </p:pic>
      <p:pic>
        <p:nvPicPr>
          <p:cNvPr id="9" name="图片 8">
            <a:hlinkClick r:id="rId5" action="ppaction://hlinkfile"/>
          </p:cNvPr>
          <p:cNvPicPr>
            <a:picLocks noChangeAspect="1"/>
          </p:cNvPicPr>
          <p:nvPr/>
        </p:nvPicPr>
        <p:blipFill>
          <a:blip r:embed="rId6"/>
          <a:stretch>
            <a:fillRect/>
          </a:stretch>
        </p:blipFill>
        <p:spPr>
          <a:xfrm>
            <a:off x="5322458" y="3933021"/>
            <a:ext cx="2722992" cy="1546788"/>
          </a:xfrm>
          <a:prstGeom prst="rect">
            <a:avLst/>
          </a:prstGeom>
          <a:effectLst>
            <a:outerShdw blurRad="63500" sx="102000" sy="102000" algn="ctr" rotWithShape="0">
              <a:prstClr val="black">
                <a:alpha val="40000"/>
              </a:prstClr>
            </a:outerShdw>
          </a:effectLst>
        </p:spPr>
      </p:pic>
      <p:cxnSp>
        <p:nvCxnSpPr>
          <p:cNvPr id="10" name="直接连接符 9"/>
          <p:cNvCxnSpPr/>
          <p:nvPr/>
        </p:nvCxnSpPr>
        <p:spPr>
          <a:xfrm>
            <a:off x="5191208" y="2333989"/>
            <a:ext cx="1196892"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171700" y="2333989"/>
            <a:ext cx="3334305" cy="1977661"/>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194773" y="2333989"/>
            <a:ext cx="0" cy="988830"/>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760254" y="5823386"/>
            <a:ext cx="4036274" cy="618054"/>
          </a:xfrm>
          <a:prstGeom prst="rect">
            <a:avLst/>
          </a:prstGeom>
        </p:spPr>
        <p:txBody>
          <a:bodyPr wrap="square">
            <a:spAutoFit/>
          </a:bodyPr>
          <a:lstStyle/>
          <a:p>
            <a:pPr algn="just">
              <a:lnSpc>
                <a:spcPct val="150000"/>
              </a:lnSpc>
              <a:buSzPct val="60000"/>
            </a:pPr>
            <a:r>
              <a:rPr lang="zh-CN" altLang="en-US" sz="1200" dirty="0">
                <a:solidFill>
                  <a:srgbClr val="0069BF"/>
                </a:solidFill>
              </a:rPr>
              <a:t>在</a:t>
            </a:r>
            <a:r>
              <a:rPr lang="en-US" altLang="zh-CN" sz="1200" dirty="0" smtClean="0">
                <a:solidFill>
                  <a:srgbClr val="0069BF"/>
                </a:solidFill>
              </a:rPr>
              <a:t>VS</a:t>
            </a:r>
            <a:r>
              <a:rPr lang="zh-CN" altLang="en-US" sz="1200" dirty="0" smtClean="0">
                <a:solidFill>
                  <a:srgbClr val="0069BF"/>
                </a:solidFill>
              </a:rPr>
              <a:t>下</a:t>
            </a:r>
            <a:r>
              <a:rPr lang="zh-CN" altLang="en-US" sz="1200" dirty="0">
                <a:solidFill>
                  <a:srgbClr val="0069BF"/>
                </a:solidFill>
              </a:rPr>
              <a:t>运行</a:t>
            </a:r>
            <a:r>
              <a:rPr lang="en-US" altLang="zh-CN" sz="1200" dirty="0">
                <a:solidFill>
                  <a:srgbClr val="0069BF"/>
                </a:solidFill>
              </a:rPr>
              <a:t>think 3_13.cpp</a:t>
            </a:r>
            <a:r>
              <a:rPr lang="zh-CN" altLang="en-US" sz="1200" dirty="0">
                <a:solidFill>
                  <a:srgbClr val="0069BF"/>
                </a:solidFill>
              </a:rPr>
              <a:t>，比较与</a:t>
            </a:r>
            <a:r>
              <a:rPr lang="en-US" altLang="zh-CN" sz="1200" dirty="0">
                <a:solidFill>
                  <a:srgbClr val="0069BF"/>
                </a:solidFill>
              </a:rPr>
              <a:t>example3_24.cpp</a:t>
            </a:r>
            <a:r>
              <a:rPr lang="zh-CN" altLang="en-US" sz="1200" dirty="0">
                <a:solidFill>
                  <a:srgbClr val="0069BF"/>
                </a:solidFill>
              </a:rPr>
              <a:t>的区别，注意编程要点，避免错误</a:t>
            </a:r>
          </a:p>
        </p:txBody>
      </p:sp>
      <p:sp>
        <p:nvSpPr>
          <p:cNvPr id="11" name="文本框 10"/>
          <p:cNvSpPr txBox="1"/>
          <p:nvPr/>
        </p:nvSpPr>
        <p:spPr>
          <a:xfrm>
            <a:off x="8112303" y="2700635"/>
            <a:ext cx="955065" cy="307777"/>
          </a:xfrm>
          <a:prstGeom prst="rect">
            <a:avLst/>
          </a:prstGeom>
          <a:solidFill>
            <a:schemeClr val="bg1">
              <a:lumMod val="75000"/>
            </a:schemeClr>
          </a:solidFill>
        </p:spPr>
        <p:txBody>
          <a:bodyPr wrap="square" rtlCol="0">
            <a:spAutoFit/>
          </a:bodyPr>
          <a:lstStyle/>
          <a:p>
            <a:pPr algn="ctr"/>
            <a:r>
              <a:rPr lang="zh-CN" altLang="en-US" sz="1400" dirty="0" smtClean="0">
                <a:latin typeface="黑体" panose="02010609060101010101" pitchFamily="49" charset="-122"/>
                <a:ea typeface="黑体" panose="02010609060101010101" pitchFamily="49" charset="-122"/>
              </a:rPr>
              <a:t>例</a:t>
            </a:r>
            <a:r>
              <a:rPr lang="en-US" altLang="zh-CN" sz="1400" dirty="0" smtClean="0">
                <a:latin typeface="黑体" panose="02010609060101010101" pitchFamily="49" charset="-122"/>
                <a:ea typeface="黑体" panose="02010609060101010101" pitchFamily="49" charset="-122"/>
              </a:rPr>
              <a:t>3.24</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0197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down)">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p:cNvSpPr/>
          <p:nvPr/>
        </p:nvSpPr>
        <p:spPr>
          <a:xfrm>
            <a:off x="5299880" y="3251243"/>
            <a:ext cx="1823673" cy="1823673"/>
          </a:xfrm>
          <a:prstGeom prst="cube">
            <a:avLst/>
          </a:prstGeom>
          <a:solidFill>
            <a:schemeClr val="accent6">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5260128" y="3787155"/>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5260128" y="4234061"/>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7" name="矩形 6"/>
          <p:cNvSpPr/>
          <p:nvPr/>
        </p:nvSpPr>
        <p:spPr>
          <a:xfrm>
            <a:off x="5299880" y="4033787"/>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smtClean="0">
                <a:latin typeface="Courier New" panose="02070309020205020404" pitchFamily="49" charset="0"/>
                <a:cs typeface="Courier New" panose="02070309020205020404" pitchFamily="49" charset="0"/>
              </a:rPr>
              <a:t>y,m,d</a:t>
            </a:r>
            <a:r>
              <a:rPr lang="en-US" altLang="zh-CN" sz="1000" b="1" dirty="0" smtClean="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8" name="矩形 7"/>
          <p:cNvSpPr/>
          <p:nvPr/>
        </p:nvSpPr>
        <p:spPr>
          <a:xfrm>
            <a:off x="5299880" y="4474142"/>
            <a:ext cx="1364457" cy="20682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a:latin typeface="Courier New" panose="02070309020205020404" pitchFamily="49" charset="0"/>
                <a:cs typeface="Courier New" panose="02070309020205020404" pitchFamily="49" charset="0"/>
              </a:rPr>
              <a:t>Functions…;</a:t>
            </a:r>
            <a:endParaRPr lang="zh-CN" altLang="en-US" sz="1000" b="1" dirty="0">
              <a:latin typeface="Courier New" panose="02070309020205020404" pitchFamily="49" charset="0"/>
              <a:cs typeface="Courier New" panose="02070309020205020404" pitchFamily="49" charset="0"/>
            </a:endParaRPr>
          </a:p>
        </p:txBody>
      </p:sp>
      <p:sp>
        <p:nvSpPr>
          <p:cNvPr id="9" name="矩形 8"/>
          <p:cNvSpPr/>
          <p:nvPr/>
        </p:nvSpPr>
        <p:spPr>
          <a:xfrm>
            <a:off x="5750111" y="5027078"/>
            <a:ext cx="473206" cy="307777"/>
          </a:xfrm>
          <a:prstGeom prst="rect">
            <a:avLst/>
          </a:prstGeom>
        </p:spPr>
        <p:txBody>
          <a:bodyPr wrap="none">
            <a:spAutoFit/>
          </a:bodyPr>
          <a:lstStyle/>
          <a:p>
            <a:r>
              <a:rPr lang="zh-CN" altLang="en-US" sz="1400" b="1" dirty="0" smtClean="0">
                <a:latin typeface="+mn-ea"/>
              </a:rPr>
              <a:t>类</a:t>
            </a:r>
            <a:r>
              <a:rPr lang="en-US" altLang="zh-CN" sz="1400" b="1" dirty="0">
                <a:solidFill>
                  <a:schemeClr val="accent2">
                    <a:lumMod val="75000"/>
                  </a:schemeClr>
                </a:solidFill>
                <a:latin typeface="+mn-ea"/>
              </a:rPr>
              <a:t>B</a:t>
            </a:r>
            <a:endParaRPr lang="zh-CN" altLang="en-US" sz="1400" b="1" dirty="0">
              <a:solidFill>
                <a:schemeClr val="accent2">
                  <a:lumMod val="75000"/>
                </a:schemeClr>
              </a:solidFill>
              <a:latin typeface="+mn-ea"/>
            </a:endParaRPr>
          </a:p>
        </p:txBody>
      </p:sp>
      <p:grpSp>
        <p:nvGrpSpPr>
          <p:cNvPr id="10" name="组合 9"/>
          <p:cNvGrpSpPr/>
          <p:nvPr/>
        </p:nvGrpSpPr>
        <p:grpSpPr>
          <a:xfrm>
            <a:off x="5299880" y="4747861"/>
            <a:ext cx="1863425" cy="260119"/>
            <a:chOff x="5771170" y="5039315"/>
            <a:chExt cx="1863425" cy="260119"/>
          </a:xfrm>
        </p:grpSpPr>
        <p:sp>
          <p:nvSpPr>
            <p:cNvPr id="11" name="矩形 10"/>
            <p:cNvSpPr/>
            <p:nvPr/>
          </p:nvSpPr>
          <p:spPr>
            <a:xfrm>
              <a:off x="5771170" y="5039315"/>
              <a:ext cx="1364457" cy="244003"/>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500" b="1" dirty="0">
                <a:solidFill>
                  <a:schemeClr val="tx1"/>
                </a:solidFill>
                <a:latin typeface="Courier New" panose="02070309020205020404" pitchFamily="49" charset="0"/>
                <a:cs typeface="Courier New" panose="02070309020205020404" pitchFamily="49" charset="0"/>
              </a:endParaRPr>
            </a:p>
          </p:txBody>
        </p:sp>
        <p:sp>
          <p:nvSpPr>
            <p:cNvPr id="12" name="文本框 11"/>
            <p:cNvSpPr txBox="1"/>
            <p:nvPr/>
          </p:nvSpPr>
          <p:spPr>
            <a:xfrm>
              <a:off x="6089156" y="5068602"/>
              <a:ext cx="1545439" cy="230832"/>
            </a:xfrm>
            <a:prstGeom prst="rect">
              <a:avLst/>
            </a:prstGeom>
            <a:noFill/>
          </p:spPr>
          <p:txBody>
            <a:bodyPr wrap="square" rtlCol="0">
              <a:spAutoFit/>
            </a:bodyPr>
            <a:lstStyle/>
            <a:p>
              <a:r>
                <a:rPr lang="en-US" altLang="zh-CN" sz="900" b="1" dirty="0">
                  <a:solidFill>
                    <a:srgbClr val="FF3399"/>
                  </a:solidFill>
                  <a:latin typeface="Century Schoolbook" panose="02040604050505020304" pitchFamily="18" charset="0"/>
                  <a:cs typeface="Courier New" panose="02070309020205020404" pitchFamily="49" charset="0"/>
                </a:rPr>
                <a:t>friend</a:t>
              </a:r>
              <a:r>
                <a:rPr lang="en-US" altLang="zh-CN" sz="900" b="1" dirty="0">
                  <a:latin typeface="Century Schoolbook" panose="02040604050505020304" pitchFamily="18" charset="0"/>
                  <a:cs typeface="Courier New" panose="02070309020205020404" pitchFamily="49" charset="0"/>
                </a:rPr>
                <a:t> </a:t>
              </a:r>
              <a:r>
                <a:rPr lang="en-US" altLang="zh-CN" sz="900" b="1" dirty="0" smtClean="0">
                  <a:latin typeface="Century Schoolbook" panose="02040604050505020304" pitchFamily="18" charset="0"/>
                  <a:cs typeface="Courier New" panose="02070309020205020404" pitchFamily="49" charset="0"/>
                </a:rPr>
                <a:t>A</a:t>
              </a:r>
              <a:endParaRPr lang="zh-CN" altLang="en-US" sz="900" b="1" dirty="0">
                <a:latin typeface="Century Schoolbook" panose="02040604050505020304" pitchFamily="18" charset="0"/>
                <a:cs typeface="Courier New" panose="02070309020205020404" pitchFamily="49" charset="0"/>
              </a:endParaRPr>
            </a:p>
          </p:txBody>
        </p:sp>
      </p:grpSp>
      <p:sp>
        <p:nvSpPr>
          <p:cNvPr id="13" name="椭圆 12"/>
          <p:cNvSpPr/>
          <p:nvPr/>
        </p:nvSpPr>
        <p:spPr>
          <a:xfrm>
            <a:off x="5317091" y="4722415"/>
            <a:ext cx="1304336" cy="3088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立方体 13"/>
          <p:cNvSpPr/>
          <p:nvPr/>
        </p:nvSpPr>
        <p:spPr>
          <a:xfrm>
            <a:off x="1578795" y="3251243"/>
            <a:ext cx="1823673" cy="1823673"/>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1539043" y="3787155"/>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1539043" y="4366260"/>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1578795" y="4033787"/>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smtClean="0">
                <a:latin typeface="Courier New" panose="02070309020205020404" pitchFamily="49" charset="0"/>
                <a:cs typeface="Courier New" panose="02070309020205020404" pitchFamily="49" charset="0"/>
              </a:rPr>
              <a:t>y,m,d</a:t>
            </a:r>
            <a:r>
              <a:rPr lang="en-US" altLang="zh-CN" sz="1000" b="1" dirty="0" smtClean="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18" name="矩形 17"/>
          <p:cNvSpPr/>
          <p:nvPr/>
        </p:nvSpPr>
        <p:spPr>
          <a:xfrm>
            <a:off x="1578795" y="4633993"/>
            <a:ext cx="1364457" cy="28631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smtClean="0">
                <a:latin typeface="Courier New" panose="02070309020205020404" pitchFamily="49" charset="0"/>
                <a:cs typeface="Courier New" panose="02070309020205020404" pitchFamily="49" charset="0"/>
              </a:rPr>
              <a:t>Functions</a:t>
            </a:r>
            <a:endParaRPr lang="zh-CN" altLang="en-US" sz="1000" b="1" dirty="0">
              <a:latin typeface="Courier New" panose="02070309020205020404" pitchFamily="49" charset="0"/>
              <a:cs typeface="Courier New" panose="02070309020205020404" pitchFamily="49" charset="0"/>
            </a:endParaRPr>
          </a:p>
        </p:txBody>
      </p:sp>
      <p:sp>
        <p:nvSpPr>
          <p:cNvPr id="19" name="矩形 18"/>
          <p:cNvSpPr/>
          <p:nvPr/>
        </p:nvSpPr>
        <p:spPr>
          <a:xfrm>
            <a:off x="2029026" y="5027078"/>
            <a:ext cx="484428" cy="307777"/>
          </a:xfrm>
          <a:prstGeom prst="rect">
            <a:avLst/>
          </a:prstGeom>
        </p:spPr>
        <p:txBody>
          <a:bodyPr wrap="none">
            <a:spAutoFit/>
          </a:bodyPr>
          <a:lstStyle/>
          <a:p>
            <a:r>
              <a:rPr lang="zh-CN" altLang="en-US" sz="1400" b="1" dirty="0" smtClean="0">
                <a:latin typeface="+mn-ea"/>
              </a:rPr>
              <a:t>类</a:t>
            </a:r>
            <a:r>
              <a:rPr lang="en-US" altLang="zh-CN" sz="1400" b="1" dirty="0" smtClean="0">
                <a:solidFill>
                  <a:schemeClr val="accent2">
                    <a:lumMod val="75000"/>
                  </a:schemeClr>
                </a:solidFill>
                <a:latin typeface="+mn-ea"/>
              </a:rPr>
              <a:t>A</a:t>
            </a:r>
            <a:endParaRPr lang="zh-CN" altLang="en-US" sz="1400" b="1" dirty="0">
              <a:solidFill>
                <a:schemeClr val="accent2">
                  <a:lumMod val="75000"/>
                </a:schemeClr>
              </a:solidFill>
              <a:latin typeface="+mn-ea"/>
            </a:endParaRPr>
          </a:p>
        </p:txBody>
      </p:sp>
      <p:cxnSp>
        <p:nvCxnSpPr>
          <p:cNvPr id="20" name="直接箭头连接符 19"/>
          <p:cNvCxnSpPr/>
          <p:nvPr/>
        </p:nvCxnSpPr>
        <p:spPr>
          <a:xfrm>
            <a:off x="2304265" y="5336635"/>
            <a:ext cx="0" cy="403915"/>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042119" y="5276741"/>
            <a:ext cx="0" cy="460871"/>
          </a:xfrm>
          <a:prstGeom prst="straightConnector1">
            <a:avLst/>
          </a:prstGeom>
          <a:ln w="28575">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296096" y="5727940"/>
            <a:ext cx="3757453" cy="5862"/>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8" idx="3"/>
          </p:cNvCxnSpPr>
          <p:nvPr/>
        </p:nvCxnSpPr>
        <p:spPr>
          <a:xfrm flipV="1">
            <a:off x="2943252" y="4217904"/>
            <a:ext cx="2330929" cy="559244"/>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49714" y="919611"/>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友元类 </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b="1" dirty="0" smtClean="0">
                <a:solidFill>
                  <a:srgbClr val="0066FF"/>
                </a:solidFill>
                <a:latin typeface="华文行楷" panose="02010800040101010101" pitchFamily="2" charset="-122"/>
                <a:ea typeface="华文行楷" panose="02010800040101010101" pitchFamily="2" charset="-122"/>
              </a:rPr>
              <a:t>盟友</a:t>
            </a:r>
            <a:r>
              <a:rPr lang="zh-CN" altLang="en-US" sz="2000" b="1" dirty="0" smtClean="0">
                <a:solidFill>
                  <a:srgbClr val="C00000"/>
                </a:solidFill>
                <a:latin typeface="Bodoni MT Black" panose="02070A03080606020203" pitchFamily="18" charset="0"/>
                <a:ea typeface="黑体" panose="02010609060101010101" pitchFamily="49" charset="-122"/>
              </a:rPr>
              <a:t>  </a:t>
            </a:r>
            <a:endParaRPr lang="zh-CN" altLang="en-US" sz="1600" b="1" dirty="0">
              <a:solidFill>
                <a:srgbClr val="0066FF"/>
              </a:solidFill>
              <a:latin typeface="华文行楷" panose="02010800040101010101" pitchFamily="2" charset="-122"/>
              <a:ea typeface="华文行楷" panose="02010800040101010101" pitchFamily="2" charset="-122"/>
            </a:endParaRPr>
          </a:p>
        </p:txBody>
      </p:sp>
      <p:sp>
        <p:nvSpPr>
          <p:cNvPr id="26" name="矩形 25"/>
          <p:cNvSpPr/>
          <p:nvPr/>
        </p:nvSpPr>
        <p:spPr>
          <a:xfrm>
            <a:off x="708629" y="1321831"/>
            <a:ext cx="8068880" cy="1200329"/>
          </a:xfrm>
          <a:prstGeom prst="rect">
            <a:avLst/>
          </a:prstGeom>
        </p:spPr>
        <p:txBody>
          <a:bodyPr wrap="square">
            <a:spAutoFit/>
          </a:bodyPr>
          <a:lstStyle/>
          <a:p>
            <a:pPr algn="just">
              <a:lnSpc>
                <a:spcPct val="150000"/>
              </a:lnSpc>
            </a:pPr>
            <a:r>
              <a:rPr lang="zh-CN" altLang="en-US" sz="1600" dirty="0">
                <a:solidFill>
                  <a:schemeClr val="tx1">
                    <a:lumMod val="95000"/>
                    <a:lumOff val="5000"/>
                  </a:schemeClr>
                </a:solidFill>
              </a:rPr>
              <a:t>一个类也可以声明为另一个类的友元，这时成为另一个类的友元类。若一个类被声明为另一个类的友元类，则该类中的所有成员函数都是另一个类的友元成员，都可以访问另一个类的所有成员。</a:t>
            </a:r>
          </a:p>
        </p:txBody>
      </p:sp>
      <p:sp>
        <p:nvSpPr>
          <p:cNvPr id="27" name="标题 1"/>
          <p:cNvSpPr>
            <a:spLocks noGrp="1"/>
          </p:cNvSpPr>
          <p:nvPr>
            <p:ph type="title"/>
          </p:nvPr>
        </p:nvSpPr>
        <p:spPr>
          <a:xfrm>
            <a:off x="779285" y="1"/>
            <a:ext cx="7681321" cy="810260"/>
          </a:xfrm>
        </p:spPr>
        <p:txBody>
          <a:bodyPr>
            <a:normAutofit/>
          </a:bodyPr>
          <a:lstStyle/>
          <a:p>
            <a:r>
              <a:rPr lang="en-US" altLang="zh-CN" dirty="0" smtClean="0">
                <a:latin typeface="Britannic Bold" panose="020B0903060703020204" pitchFamily="34" charset="0"/>
                <a:sym typeface="+mn-ea"/>
              </a:rPr>
              <a:t>3.5.3</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元类</a:t>
            </a:r>
            <a:endParaRPr lang="zh-CN" altLang="en-US" dirty="0">
              <a:solidFill>
                <a:srgbClr val="66FF66"/>
              </a:solidFill>
              <a:latin typeface="Britannic Bold" panose="020B0903060703020204" pitchFamily="34" charset="0"/>
              <a:sym typeface="+mn-ea"/>
            </a:endParaRPr>
          </a:p>
        </p:txBody>
      </p:sp>
      <p:cxnSp>
        <p:nvCxnSpPr>
          <p:cNvPr id="35" name="直接箭头连接符 34"/>
          <p:cNvCxnSpPr/>
          <p:nvPr/>
        </p:nvCxnSpPr>
        <p:spPr>
          <a:xfrm flipV="1">
            <a:off x="2968951" y="4104130"/>
            <a:ext cx="2291177" cy="660784"/>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3923494" y="4146965"/>
            <a:ext cx="564438" cy="564438"/>
          </a:xfrm>
          <a:prstGeom prst="rect">
            <a:avLst/>
          </a:prstGeom>
        </p:spPr>
      </p:pic>
      <p:sp>
        <p:nvSpPr>
          <p:cNvPr id="42" name="圆角矩形标注 41"/>
          <p:cNvSpPr/>
          <p:nvPr/>
        </p:nvSpPr>
        <p:spPr>
          <a:xfrm>
            <a:off x="6123239" y="5446039"/>
            <a:ext cx="2748069" cy="745425"/>
          </a:xfrm>
          <a:prstGeom prst="wedgeRoundRectCallout">
            <a:avLst>
              <a:gd name="adj1" fmla="val -47752"/>
              <a:gd name="adj2" fmla="val -117455"/>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200" b="1" dirty="0" smtClean="0">
                <a:solidFill>
                  <a:srgbClr val="FFFF00"/>
                </a:solidFill>
                <a:latin typeface="楷体" panose="02010609060101010101" pitchFamily="49" charset="-122"/>
                <a:ea typeface="楷体" panose="02010609060101010101" pitchFamily="49" charset="-122"/>
              </a:rPr>
              <a:t>类</a:t>
            </a:r>
            <a:r>
              <a:rPr lang="en-US" altLang="zh-CN" sz="1200" b="1" dirty="0" smtClean="0">
                <a:solidFill>
                  <a:srgbClr val="FFFF00"/>
                </a:solidFill>
                <a:latin typeface="楷体" panose="02010609060101010101" pitchFamily="49" charset="-122"/>
                <a:ea typeface="楷体" panose="02010609060101010101" pitchFamily="49" charset="-122"/>
              </a:rPr>
              <a:t>B</a:t>
            </a:r>
            <a:r>
              <a:rPr lang="zh-CN" altLang="en-US" sz="1200" b="1" dirty="0" smtClean="0">
                <a:solidFill>
                  <a:srgbClr val="FFFF00"/>
                </a:solidFill>
                <a:latin typeface="楷体" panose="02010609060101010101" pitchFamily="49" charset="-122"/>
                <a:ea typeface="楷体" panose="02010609060101010101" pitchFamily="49" charset="-122"/>
              </a:rPr>
              <a:t>说“</a:t>
            </a:r>
            <a:r>
              <a:rPr lang="en-US" altLang="zh-CN" sz="1200" b="1" dirty="0" smtClean="0">
                <a:solidFill>
                  <a:srgbClr val="FFFF00"/>
                </a:solidFill>
                <a:latin typeface="楷体" panose="02010609060101010101" pitchFamily="49" charset="-122"/>
                <a:ea typeface="楷体" panose="02010609060101010101" pitchFamily="49" charset="-122"/>
              </a:rPr>
              <a:t>A</a:t>
            </a:r>
            <a:r>
              <a:rPr lang="zh-CN" altLang="en-US" sz="1200" b="1" dirty="0" smtClean="0">
                <a:solidFill>
                  <a:srgbClr val="FFFF00"/>
                </a:solidFill>
                <a:latin typeface="楷体" panose="02010609060101010101" pitchFamily="49" charset="-122"/>
                <a:ea typeface="楷体" panose="02010609060101010101" pitchFamily="49" charset="-122"/>
              </a:rPr>
              <a:t>类内的所有成员函数都是</a:t>
            </a:r>
            <a:r>
              <a:rPr lang="zh-CN" altLang="en-US" sz="1200" b="1" dirty="0">
                <a:solidFill>
                  <a:srgbClr val="FFFF00"/>
                </a:solidFill>
                <a:latin typeface="楷体" panose="02010609060101010101" pitchFamily="49" charset="-122"/>
                <a:ea typeface="楷体" panose="02010609060101010101" pitchFamily="49" charset="-122"/>
              </a:rPr>
              <a:t>我的</a:t>
            </a:r>
            <a:r>
              <a:rPr lang="zh-CN" altLang="en-US" sz="1200" b="1" dirty="0" smtClean="0">
                <a:solidFill>
                  <a:srgbClr val="FFFF00"/>
                </a:solidFill>
                <a:latin typeface="楷体" panose="02010609060101010101" pitchFamily="49" charset="-122"/>
                <a:ea typeface="楷体" panose="02010609060101010101" pitchFamily="49" charset="-122"/>
              </a:rPr>
              <a:t>朋友，我允许</a:t>
            </a:r>
            <a:r>
              <a:rPr lang="zh-CN" altLang="en-US" sz="1200" b="1" dirty="0">
                <a:solidFill>
                  <a:srgbClr val="FFFF00"/>
                </a:solidFill>
                <a:latin typeface="楷体" panose="02010609060101010101" pitchFamily="49" charset="-122"/>
                <a:ea typeface="楷体" panose="02010609060101010101" pitchFamily="49" charset="-122"/>
              </a:rPr>
              <a:t>它们</a:t>
            </a:r>
            <a:r>
              <a:rPr lang="zh-CN" altLang="en-US" sz="1200" b="1" dirty="0" smtClean="0">
                <a:solidFill>
                  <a:srgbClr val="FFFF00"/>
                </a:solidFill>
                <a:latin typeface="楷体" panose="02010609060101010101" pitchFamily="49" charset="-122"/>
                <a:ea typeface="楷体" panose="02010609060101010101" pitchFamily="49" charset="-122"/>
              </a:rPr>
              <a:t>来我家拿东西”</a:t>
            </a:r>
            <a:endParaRPr lang="zh-CN" altLang="en-US" sz="1200" b="1" dirty="0">
              <a:solidFill>
                <a:srgbClr val="FFFF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835485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par>
                                <p:cTn id="34" presetID="22" presetClass="entr" presetSubtype="8"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500"/>
                                        <p:tgtEl>
                                          <p:spTgt spid="35"/>
                                        </p:tgtEl>
                                      </p:cBhvr>
                                    </p:animEffect>
                                  </p:childTnLst>
                                </p:cTn>
                              </p:par>
                            </p:childTnLst>
                          </p:cTn>
                        </p:par>
                        <p:par>
                          <p:cTn id="37" fill="hold">
                            <p:stCondLst>
                              <p:cond delay="500"/>
                            </p:stCondLst>
                            <p:childTnLst>
                              <p:par>
                                <p:cTn id="38" presetID="21" presetClass="entr" presetSubtype="1"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heel(1)">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normAutofit/>
          </a:bodyPr>
          <a:lstStyle/>
          <a:p>
            <a:r>
              <a:rPr lang="en-US" altLang="zh-CN" dirty="0" smtClean="0">
                <a:latin typeface="Britannic Bold" panose="020B0903060703020204" pitchFamily="34" charset="0"/>
                <a:sym typeface="+mn-ea"/>
              </a:rPr>
              <a:t>3.5.3</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元类</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49714" y="919611"/>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友元类的声明</a:t>
            </a:r>
            <a:endParaRPr lang="zh-CN" altLang="en-US" sz="1600" b="1" dirty="0">
              <a:solidFill>
                <a:srgbClr val="0066FF"/>
              </a:solidFill>
              <a:latin typeface="华文行楷" panose="02010800040101010101" pitchFamily="2" charset="-122"/>
              <a:ea typeface="华文行楷" panose="02010800040101010101" pitchFamily="2" charset="-122"/>
            </a:endParaRPr>
          </a:p>
        </p:txBody>
      </p:sp>
      <p:pic>
        <p:nvPicPr>
          <p:cNvPr id="5" name="图片 4"/>
          <p:cNvPicPr>
            <a:picLocks noChangeAspect="1"/>
          </p:cNvPicPr>
          <p:nvPr/>
        </p:nvPicPr>
        <p:blipFill>
          <a:blip r:embed="rId2"/>
          <a:stretch>
            <a:fillRect/>
          </a:stretch>
        </p:blipFill>
        <p:spPr>
          <a:xfrm>
            <a:off x="743253" y="1858848"/>
            <a:ext cx="2727347" cy="2347590"/>
          </a:xfrm>
          <a:prstGeom prst="rect">
            <a:avLst/>
          </a:prstGeom>
        </p:spPr>
      </p:pic>
      <p:pic>
        <p:nvPicPr>
          <p:cNvPr id="6" name="图片 5"/>
          <p:cNvPicPr>
            <a:picLocks noChangeAspect="1"/>
          </p:cNvPicPr>
          <p:nvPr/>
        </p:nvPicPr>
        <p:blipFill>
          <a:blip r:embed="rId3"/>
          <a:stretch>
            <a:fillRect/>
          </a:stretch>
        </p:blipFill>
        <p:spPr>
          <a:xfrm>
            <a:off x="743252" y="4310070"/>
            <a:ext cx="2727347" cy="2144338"/>
          </a:xfrm>
          <a:prstGeom prst="rect">
            <a:avLst/>
          </a:prstGeom>
        </p:spPr>
      </p:pic>
      <p:sp>
        <p:nvSpPr>
          <p:cNvPr id="7" name="文本框 6"/>
          <p:cNvSpPr txBox="1"/>
          <p:nvPr/>
        </p:nvSpPr>
        <p:spPr>
          <a:xfrm>
            <a:off x="851038" y="1429071"/>
            <a:ext cx="2572622" cy="338554"/>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2700000" scaled="1"/>
            <a:tileRect/>
          </a:gradFill>
        </p:spPr>
        <p:txBody>
          <a:bodyPr wrap="square" rtlCol="0">
            <a:spAutoFit/>
          </a:bodyPr>
          <a:lstStyle/>
          <a:p>
            <a:pPr algn="ctr"/>
            <a:r>
              <a:rPr lang="zh-CN" altLang="en-US" sz="1600" b="1" dirty="0" smtClean="0">
                <a:latin typeface="+mn-ea"/>
                <a:sym typeface="Wingdings" panose="05000000000000000000" pitchFamily="2" charset="2"/>
              </a:rPr>
              <a:t>友元类</a:t>
            </a:r>
            <a:r>
              <a:rPr lang="zh-CN" altLang="en-US" sz="1600" b="1" dirty="0">
                <a:latin typeface="+mn-ea"/>
                <a:sym typeface="Wingdings" panose="05000000000000000000" pitchFamily="2" charset="2"/>
              </a:rPr>
              <a:t>解读</a:t>
            </a:r>
            <a:endParaRPr lang="zh-CN" altLang="en-US" sz="1600" b="1" dirty="0">
              <a:latin typeface="+mn-ea"/>
            </a:endParaRPr>
          </a:p>
        </p:txBody>
      </p:sp>
      <p:cxnSp>
        <p:nvCxnSpPr>
          <p:cNvPr id="8" name="直接箭头连接符 7"/>
          <p:cNvCxnSpPr/>
          <p:nvPr/>
        </p:nvCxnSpPr>
        <p:spPr>
          <a:xfrm>
            <a:off x="1576506" y="2044861"/>
            <a:ext cx="50163" cy="3985366"/>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40713" y="6247826"/>
            <a:ext cx="2919543" cy="307777"/>
          </a:xfrm>
          <a:prstGeom prst="rect">
            <a:avLst/>
          </a:prstGeom>
          <a:noFill/>
        </p:spPr>
        <p:txBody>
          <a:bodyPr wrap="square" rtlCol="0">
            <a:spAutoFit/>
          </a:bodyPr>
          <a:lstStyle/>
          <a:p>
            <a:r>
              <a:rPr lang="zh-CN" altLang="en-US" sz="1400" dirty="0" smtClean="0">
                <a:solidFill>
                  <a:srgbClr val="00B050"/>
                </a:solidFill>
                <a:latin typeface="华文行楷" panose="02010800040101010101" pitchFamily="2" charset="-122"/>
                <a:ea typeface="华文行楷" panose="02010800040101010101" pitchFamily="2" charset="-122"/>
              </a:rPr>
              <a:t>王家的全部家庭成员都是我的朋友</a:t>
            </a:r>
            <a:endParaRPr lang="zh-CN" altLang="en-US" sz="1400" dirty="0">
              <a:solidFill>
                <a:srgbClr val="00B050"/>
              </a:solidFill>
              <a:latin typeface="华文行楷" panose="02010800040101010101" pitchFamily="2" charset="-122"/>
              <a:ea typeface="华文行楷" panose="02010800040101010101" pitchFamily="2" charset="-122"/>
            </a:endParaRPr>
          </a:p>
        </p:txBody>
      </p:sp>
      <p:sp>
        <p:nvSpPr>
          <p:cNvPr id="10" name="圆角矩形 9"/>
          <p:cNvSpPr/>
          <p:nvPr/>
        </p:nvSpPr>
        <p:spPr>
          <a:xfrm>
            <a:off x="767633" y="1883354"/>
            <a:ext cx="2674620" cy="2296795"/>
          </a:xfrm>
          <a:prstGeom prst="roundRect">
            <a:avLst>
              <a:gd name="adj" fmla="val 1303"/>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连接符 10"/>
          <p:cNvCxnSpPr/>
          <p:nvPr/>
        </p:nvCxnSpPr>
        <p:spPr>
          <a:xfrm>
            <a:off x="851038" y="2057884"/>
            <a:ext cx="909099"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51038" y="4475964"/>
            <a:ext cx="909099"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999970" y="1804498"/>
            <a:ext cx="3518215"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rtlCol="0">
            <a:spAutoFit/>
          </a:bodyPr>
          <a:lstStyle/>
          <a:p>
            <a:pPr algn="ctr"/>
            <a:r>
              <a:rPr lang="zh-CN" altLang="en-US" sz="1600" b="1" dirty="0" smtClean="0">
                <a:latin typeface="+mn-ea"/>
                <a:sym typeface="Wingdings" panose="05000000000000000000" pitchFamily="2" charset="2"/>
              </a:rPr>
              <a:t>友元类的声明格式：</a:t>
            </a:r>
            <a:endParaRPr lang="zh-CN" altLang="en-US" sz="1600" b="1" dirty="0">
              <a:latin typeface="+mn-ea"/>
            </a:endParaRPr>
          </a:p>
        </p:txBody>
      </p:sp>
      <p:sp>
        <p:nvSpPr>
          <p:cNvPr id="15" name="矩形 14"/>
          <p:cNvSpPr/>
          <p:nvPr/>
        </p:nvSpPr>
        <p:spPr>
          <a:xfrm>
            <a:off x="4837991" y="2404044"/>
            <a:ext cx="1842171" cy="369332"/>
          </a:xfrm>
          <a:prstGeom prst="rect">
            <a:avLst/>
          </a:prstGeom>
        </p:spPr>
        <p:txBody>
          <a:bodyPr wrap="none">
            <a:spAutoFit/>
          </a:bodyPr>
          <a:lstStyle/>
          <a:p>
            <a:r>
              <a:rPr lang="en-US" altLang="zh-CN" b="1" dirty="0">
                <a:solidFill>
                  <a:srgbClr val="FF33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a:t>
            </a:r>
            <a:r>
              <a:rPr lang="en-US" altLang="zh-CN" b="1" dirty="0" smtClean="0">
                <a:solidFill>
                  <a:srgbClr val="FF33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riend</a:t>
            </a:r>
            <a:r>
              <a:rPr lang="en-US" altLang="zh-CN" b="1" dirty="0" smtClean="0">
                <a:solidFill>
                  <a:srgbClr val="0000FF"/>
                </a:solidFill>
                <a:latin typeface="Courier New" panose="02070309020205020404" pitchFamily="49" charset="0"/>
                <a:cs typeface="Courier New" panose="02070309020205020404" pitchFamily="49" charset="0"/>
              </a:rPr>
              <a:t> </a:t>
            </a:r>
            <a:r>
              <a:rPr lang="zh-CN" altLang="en-US" b="1" dirty="0" smtClean="0">
                <a:solidFill>
                  <a:srgbClr val="0000FF"/>
                </a:solidFill>
                <a:latin typeface="Courier New" panose="02070309020205020404" pitchFamily="49" charset="0"/>
                <a:cs typeface="Courier New" panose="02070309020205020404" pitchFamily="49" charset="0"/>
              </a:rPr>
              <a:t>类名；</a:t>
            </a:r>
            <a:endParaRPr lang="en-US" altLang="zh-CN" b="1" dirty="0">
              <a:latin typeface="Courier New" panose="02070309020205020404" pitchFamily="49" charset="0"/>
              <a:cs typeface="Courier New" panose="02070309020205020404" pitchFamily="49" charset="0"/>
            </a:endParaRPr>
          </a:p>
        </p:txBody>
      </p:sp>
      <p:sp>
        <p:nvSpPr>
          <p:cNvPr id="16" name="文本框 15"/>
          <p:cNvSpPr txBox="1"/>
          <p:nvPr/>
        </p:nvSpPr>
        <p:spPr>
          <a:xfrm>
            <a:off x="3999970" y="3084658"/>
            <a:ext cx="3518215" cy="338554"/>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square" rtlCol="0">
            <a:spAutoFit/>
          </a:bodyPr>
          <a:lstStyle/>
          <a:p>
            <a:pPr algn="ctr"/>
            <a:r>
              <a:rPr lang="zh-CN" altLang="en-US" sz="1600" b="1" dirty="0" smtClean="0">
                <a:latin typeface="+mn-ea"/>
                <a:sym typeface="Wingdings" panose="05000000000000000000" pitchFamily="2" charset="2"/>
              </a:rPr>
              <a:t>友元类正确使用注意事项：</a:t>
            </a:r>
            <a:endParaRPr lang="zh-CN" altLang="en-US" sz="1600" b="1" dirty="0">
              <a:latin typeface="+mn-ea"/>
            </a:endParaRPr>
          </a:p>
        </p:txBody>
      </p:sp>
      <p:sp>
        <p:nvSpPr>
          <p:cNvPr id="17" name="矩形 16"/>
          <p:cNvSpPr/>
          <p:nvPr/>
        </p:nvSpPr>
        <p:spPr>
          <a:xfrm>
            <a:off x="4275261" y="3666716"/>
            <a:ext cx="5278435" cy="338554"/>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0033CC"/>
                </a:solidFill>
                <a:latin typeface="楷体" panose="02010609060101010101" pitchFamily="49" charset="-122"/>
                <a:ea typeface="楷体" panose="02010609060101010101" pitchFamily="49" charset="-122"/>
              </a:rPr>
              <a:t>友</a:t>
            </a:r>
            <a:r>
              <a:rPr lang="zh-CN" altLang="en-US" sz="1600" dirty="0" smtClean="0">
                <a:solidFill>
                  <a:srgbClr val="0033CC"/>
                </a:solidFill>
                <a:latin typeface="楷体" panose="02010609060101010101" pitchFamily="49" charset="-122"/>
                <a:ea typeface="楷体" panose="02010609060101010101" pitchFamily="49" charset="-122"/>
              </a:rPr>
              <a:t>元之间的关系</a:t>
            </a:r>
            <a:r>
              <a:rPr lang="zh-CN" altLang="en-US" sz="1600" dirty="0">
                <a:solidFill>
                  <a:srgbClr val="0033CC"/>
                </a:solidFill>
                <a:latin typeface="楷体" panose="02010609060101010101" pitchFamily="49" charset="-122"/>
                <a:ea typeface="楷体" panose="02010609060101010101" pitchFamily="49" charset="-122"/>
              </a:rPr>
              <a:t>是单向</a:t>
            </a:r>
            <a:r>
              <a:rPr lang="zh-CN" altLang="en-US" sz="1600" dirty="0" smtClean="0">
                <a:solidFill>
                  <a:srgbClr val="0033CC"/>
                </a:solidFill>
                <a:latin typeface="楷体" panose="02010609060101010101" pitchFamily="49" charset="-122"/>
                <a:ea typeface="楷体" panose="02010609060101010101" pitchFamily="49" charset="-122"/>
              </a:rPr>
              <a:t>的，</a:t>
            </a:r>
            <a:r>
              <a:rPr lang="zh-CN" altLang="en-US" sz="1600" dirty="0">
                <a:solidFill>
                  <a:srgbClr val="0033CC"/>
                </a:solidFill>
                <a:latin typeface="楷体" panose="02010609060101010101" pitchFamily="49" charset="-122"/>
                <a:ea typeface="楷体" panose="02010609060101010101" pitchFamily="49" charset="-122"/>
              </a:rPr>
              <a:t>不具有交换性</a:t>
            </a:r>
            <a:r>
              <a:rPr lang="zh-CN" altLang="en-US" sz="1600" dirty="0" smtClean="0">
                <a:solidFill>
                  <a:srgbClr val="0033CC"/>
                </a:solidFill>
                <a:latin typeface="楷体" panose="02010609060101010101" pitchFamily="49" charset="-122"/>
                <a:ea typeface="楷体" panose="02010609060101010101" pitchFamily="49" charset="-122"/>
              </a:rPr>
              <a:t>。</a:t>
            </a:r>
            <a:endParaRPr lang="zh-CN" altLang="en-US" sz="1600" dirty="0">
              <a:solidFill>
                <a:srgbClr val="0033CC"/>
              </a:solidFill>
              <a:latin typeface="楷体" panose="02010609060101010101" pitchFamily="49" charset="-122"/>
              <a:ea typeface="楷体" panose="02010609060101010101" pitchFamily="49" charset="-122"/>
            </a:endParaRPr>
          </a:p>
        </p:txBody>
      </p:sp>
      <p:sp>
        <p:nvSpPr>
          <p:cNvPr id="19" name="矩形 18"/>
          <p:cNvSpPr/>
          <p:nvPr/>
        </p:nvSpPr>
        <p:spPr>
          <a:xfrm>
            <a:off x="4365536" y="4946876"/>
            <a:ext cx="3140603" cy="338554"/>
          </a:xfrm>
          <a:prstGeom prst="rect">
            <a:avLst/>
          </a:prstGeom>
        </p:spPr>
        <p:txBody>
          <a:bodyPr wrap="none">
            <a:spAutoFit/>
          </a:bodyPr>
          <a:lstStyle/>
          <a:p>
            <a:pPr marL="285750" indent="-285750">
              <a:buFont typeface="Arial" panose="020B0604020202020204" pitchFamily="34" charset="0"/>
              <a:buChar char="•"/>
            </a:pPr>
            <a:r>
              <a:rPr lang="zh-CN" altLang="en-US" sz="1600" dirty="0">
                <a:solidFill>
                  <a:srgbClr val="0033CC"/>
                </a:solidFill>
                <a:latin typeface="楷体" panose="02010609060101010101" pitchFamily="49" charset="-122"/>
                <a:ea typeface="楷体" panose="02010609060101010101" pitchFamily="49" charset="-122"/>
              </a:rPr>
              <a:t>友</a:t>
            </a:r>
            <a:r>
              <a:rPr lang="zh-CN" altLang="en-US" sz="1600" dirty="0" smtClean="0">
                <a:solidFill>
                  <a:srgbClr val="0033CC"/>
                </a:solidFill>
                <a:latin typeface="楷体" panose="02010609060101010101" pitchFamily="49" charset="-122"/>
                <a:ea typeface="楷体" panose="02010609060101010101" pitchFamily="49" charset="-122"/>
              </a:rPr>
              <a:t>元之间的关系</a:t>
            </a:r>
            <a:r>
              <a:rPr lang="zh-CN" altLang="en-US" sz="1600" dirty="0">
                <a:solidFill>
                  <a:srgbClr val="0033CC"/>
                </a:solidFill>
                <a:latin typeface="楷体" panose="02010609060101010101" pitchFamily="49" charset="-122"/>
                <a:ea typeface="楷体" panose="02010609060101010101" pitchFamily="49" charset="-122"/>
              </a:rPr>
              <a:t>不具有</a:t>
            </a:r>
            <a:r>
              <a:rPr lang="zh-CN" altLang="en-US" sz="1600" dirty="0" smtClean="0">
                <a:solidFill>
                  <a:srgbClr val="0033CC"/>
                </a:solidFill>
                <a:latin typeface="楷体" panose="02010609060101010101" pitchFamily="49" charset="-122"/>
                <a:ea typeface="楷体" panose="02010609060101010101" pitchFamily="49" charset="-122"/>
              </a:rPr>
              <a:t>传递性</a:t>
            </a:r>
            <a:endParaRPr lang="zh-CN" altLang="en-US" sz="1600" dirty="0">
              <a:solidFill>
                <a:srgbClr val="0033CC"/>
              </a:solidFill>
              <a:latin typeface="楷体" panose="02010609060101010101" pitchFamily="49" charset="-122"/>
              <a:ea typeface="楷体" panose="02010609060101010101" pitchFamily="49" charset="-122"/>
            </a:endParaRPr>
          </a:p>
        </p:txBody>
      </p:sp>
      <p:sp>
        <p:nvSpPr>
          <p:cNvPr id="21" name="立方体 20"/>
          <p:cNvSpPr/>
          <p:nvPr/>
        </p:nvSpPr>
        <p:spPr>
          <a:xfrm>
            <a:off x="5185718" y="4293767"/>
            <a:ext cx="426720" cy="426720"/>
          </a:xfrm>
          <a:prstGeom prst="cube">
            <a:avLst/>
          </a:prstGeom>
          <a:solidFill>
            <a:schemeClr val="accent4">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b="1" dirty="0" smtClean="0">
                <a:solidFill>
                  <a:srgbClr val="0033CC"/>
                </a:solidFill>
                <a:latin typeface="Arial Black" panose="020B0A04020102020204" pitchFamily="34" charset="0"/>
              </a:rPr>
              <a:t>A</a:t>
            </a:r>
            <a:endParaRPr lang="zh-CN" altLang="en-US" sz="1400" b="1" dirty="0">
              <a:solidFill>
                <a:srgbClr val="0033CC"/>
              </a:solidFill>
              <a:latin typeface="Arial Black" panose="020B0A04020102020204" pitchFamily="34" charset="0"/>
            </a:endParaRPr>
          </a:p>
        </p:txBody>
      </p:sp>
      <p:sp>
        <p:nvSpPr>
          <p:cNvPr id="22" name="立方体 21"/>
          <p:cNvSpPr/>
          <p:nvPr/>
        </p:nvSpPr>
        <p:spPr>
          <a:xfrm>
            <a:off x="6164476" y="4293767"/>
            <a:ext cx="426720" cy="426720"/>
          </a:xfrm>
          <a:prstGeom prst="cube">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smtClean="0">
                <a:solidFill>
                  <a:srgbClr val="0033CC"/>
                </a:solidFill>
                <a:latin typeface="Arial Black" panose="020B0A04020102020204" pitchFamily="34" charset="0"/>
              </a:rPr>
              <a:t>B</a:t>
            </a:r>
            <a:endParaRPr lang="zh-CN" altLang="en-US" b="1" dirty="0">
              <a:solidFill>
                <a:srgbClr val="0033CC"/>
              </a:solidFill>
              <a:latin typeface="Arial Black" panose="020B0A04020102020204" pitchFamily="34" charset="0"/>
            </a:endParaRPr>
          </a:p>
        </p:txBody>
      </p:sp>
      <p:cxnSp>
        <p:nvCxnSpPr>
          <p:cNvPr id="24" name="直接箭头连接符 23"/>
          <p:cNvCxnSpPr/>
          <p:nvPr/>
        </p:nvCxnSpPr>
        <p:spPr>
          <a:xfrm>
            <a:off x="5554526" y="4533178"/>
            <a:ext cx="601980" cy="0"/>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立方体 31"/>
          <p:cNvSpPr/>
          <p:nvPr/>
        </p:nvSpPr>
        <p:spPr>
          <a:xfrm>
            <a:off x="5177748" y="5546422"/>
            <a:ext cx="426720" cy="426720"/>
          </a:xfrm>
          <a:prstGeom prst="cube">
            <a:avLst/>
          </a:prstGeom>
          <a:solidFill>
            <a:schemeClr val="accent4">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b="1" dirty="0" smtClean="0">
                <a:solidFill>
                  <a:srgbClr val="0033CC"/>
                </a:solidFill>
                <a:latin typeface="Arial Black" panose="020B0A04020102020204" pitchFamily="34" charset="0"/>
              </a:rPr>
              <a:t>A</a:t>
            </a:r>
            <a:endParaRPr lang="zh-CN" altLang="en-US" sz="1400" b="1" dirty="0">
              <a:solidFill>
                <a:srgbClr val="0033CC"/>
              </a:solidFill>
              <a:latin typeface="Arial Black" panose="020B0A04020102020204" pitchFamily="34" charset="0"/>
            </a:endParaRPr>
          </a:p>
        </p:txBody>
      </p:sp>
      <p:sp>
        <p:nvSpPr>
          <p:cNvPr id="33" name="立方体 32"/>
          <p:cNvSpPr/>
          <p:nvPr/>
        </p:nvSpPr>
        <p:spPr>
          <a:xfrm>
            <a:off x="6156506" y="5546422"/>
            <a:ext cx="426720" cy="426720"/>
          </a:xfrm>
          <a:prstGeom prst="cube">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smtClean="0">
                <a:solidFill>
                  <a:srgbClr val="0033CC"/>
                </a:solidFill>
                <a:latin typeface="Arial Black" panose="020B0A04020102020204" pitchFamily="34" charset="0"/>
              </a:rPr>
              <a:t>B</a:t>
            </a:r>
            <a:endParaRPr lang="zh-CN" altLang="en-US" b="1" dirty="0">
              <a:solidFill>
                <a:srgbClr val="0033CC"/>
              </a:solidFill>
              <a:latin typeface="Arial Black" panose="020B0A04020102020204" pitchFamily="34" charset="0"/>
            </a:endParaRPr>
          </a:p>
        </p:txBody>
      </p:sp>
      <p:cxnSp>
        <p:nvCxnSpPr>
          <p:cNvPr id="34" name="直接箭头连接符 33"/>
          <p:cNvCxnSpPr/>
          <p:nvPr/>
        </p:nvCxnSpPr>
        <p:spPr>
          <a:xfrm>
            <a:off x="5546556" y="5785833"/>
            <a:ext cx="601980" cy="0"/>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立方体 34"/>
          <p:cNvSpPr/>
          <p:nvPr/>
        </p:nvSpPr>
        <p:spPr>
          <a:xfrm>
            <a:off x="7143234" y="5546422"/>
            <a:ext cx="426720" cy="426720"/>
          </a:xfrm>
          <a:prstGeom prst="cube">
            <a:avLst/>
          </a:pr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smtClean="0">
                <a:solidFill>
                  <a:srgbClr val="0033CC"/>
                </a:solidFill>
                <a:latin typeface="Arial Black" panose="020B0A04020102020204" pitchFamily="34" charset="0"/>
              </a:rPr>
              <a:t>C</a:t>
            </a:r>
            <a:endParaRPr lang="zh-CN" altLang="en-US" b="1" dirty="0">
              <a:solidFill>
                <a:srgbClr val="0033CC"/>
              </a:solidFill>
              <a:latin typeface="Arial Black" panose="020B0A04020102020204" pitchFamily="34" charset="0"/>
            </a:endParaRPr>
          </a:p>
        </p:txBody>
      </p:sp>
      <p:cxnSp>
        <p:nvCxnSpPr>
          <p:cNvPr id="36" name="直接箭头连接符 35"/>
          <p:cNvCxnSpPr/>
          <p:nvPr/>
        </p:nvCxnSpPr>
        <p:spPr>
          <a:xfrm>
            <a:off x="6533284" y="5785833"/>
            <a:ext cx="601980" cy="0"/>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a:off x="5361725" y="5960103"/>
            <a:ext cx="1920240" cy="235159"/>
          </a:xfrm>
          <a:custGeom>
            <a:avLst/>
            <a:gdLst>
              <a:gd name="connsiteX0" fmla="*/ 0 w 1920240"/>
              <a:gd name="connsiteY0" fmla="*/ 18288 h 286512"/>
              <a:gd name="connsiteX1" fmla="*/ 54864 w 1920240"/>
              <a:gd name="connsiteY1" fmla="*/ 67056 h 286512"/>
              <a:gd name="connsiteX2" fmla="*/ 109728 w 1920240"/>
              <a:gd name="connsiteY2" fmla="*/ 109728 h 286512"/>
              <a:gd name="connsiteX3" fmla="*/ 134112 w 1920240"/>
              <a:gd name="connsiteY3" fmla="*/ 115824 h 286512"/>
              <a:gd name="connsiteX4" fmla="*/ 219456 w 1920240"/>
              <a:gd name="connsiteY4" fmla="*/ 164592 h 286512"/>
              <a:gd name="connsiteX5" fmla="*/ 249936 w 1920240"/>
              <a:gd name="connsiteY5" fmla="*/ 170688 h 286512"/>
              <a:gd name="connsiteX6" fmla="*/ 268224 w 1920240"/>
              <a:gd name="connsiteY6" fmla="*/ 188976 h 286512"/>
              <a:gd name="connsiteX7" fmla="*/ 310896 w 1920240"/>
              <a:gd name="connsiteY7" fmla="*/ 201168 h 286512"/>
              <a:gd name="connsiteX8" fmla="*/ 329184 w 1920240"/>
              <a:gd name="connsiteY8" fmla="*/ 213360 h 286512"/>
              <a:gd name="connsiteX9" fmla="*/ 353568 w 1920240"/>
              <a:gd name="connsiteY9" fmla="*/ 219456 h 286512"/>
              <a:gd name="connsiteX10" fmla="*/ 396240 w 1920240"/>
              <a:gd name="connsiteY10" fmla="*/ 231648 h 286512"/>
              <a:gd name="connsiteX11" fmla="*/ 414528 w 1920240"/>
              <a:gd name="connsiteY11" fmla="*/ 249936 h 286512"/>
              <a:gd name="connsiteX12" fmla="*/ 475488 w 1920240"/>
              <a:gd name="connsiteY12" fmla="*/ 262128 h 286512"/>
              <a:gd name="connsiteX13" fmla="*/ 646176 w 1920240"/>
              <a:gd name="connsiteY13" fmla="*/ 274320 h 286512"/>
              <a:gd name="connsiteX14" fmla="*/ 701040 w 1920240"/>
              <a:gd name="connsiteY14" fmla="*/ 280416 h 286512"/>
              <a:gd name="connsiteX15" fmla="*/ 749808 w 1920240"/>
              <a:gd name="connsiteY15" fmla="*/ 286512 h 286512"/>
              <a:gd name="connsiteX16" fmla="*/ 1133856 w 1920240"/>
              <a:gd name="connsiteY16" fmla="*/ 280416 h 286512"/>
              <a:gd name="connsiteX17" fmla="*/ 1213104 w 1920240"/>
              <a:gd name="connsiteY17" fmla="*/ 268224 h 286512"/>
              <a:gd name="connsiteX18" fmla="*/ 1280160 w 1920240"/>
              <a:gd name="connsiteY18" fmla="*/ 262128 h 286512"/>
              <a:gd name="connsiteX19" fmla="*/ 1335024 w 1920240"/>
              <a:gd name="connsiteY19" fmla="*/ 256032 h 286512"/>
              <a:gd name="connsiteX20" fmla="*/ 1383792 w 1920240"/>
              <a:gd name="connsiteY20" fmla="*/ 243840 h 286512"/>
              <a:gd name="connsiteX21" fmla="*/ 1481328 w 1920240"/>
              <a:gd name="connsiteY21" fmla="*/ 207264 h 286512"/>
              <a:gd name="connsiteX22" fmla="*/ 1524000 w 1920240"/>
              <a:gd name="connsiteY22" fmla="*/ 201168 h 286512"/>
              <a:gd name="connsiteX23" fmla="*/ 1542288 w 1920240"/>
              <a:gd name="connsiteY23" fmla="*/ 188976 h 286512"/>
              <a:gd name="connsiteX24" fmla="*/ 1560576 w 1920240"/>
              <a:gd name="connsiteY24" fmla="*/ 182880 h 286512"/>
              <a:gd name="connsiteX25" fmla="*/ 1603248 w 1920240"/>
              <a:gd name="connsiteY25" fmla="*/ 170688 h 286512"/>
              <a:gd name="connsiteX26" fmla="*/ 1645920 w 1920240"/>
              <a:gd name="connsiteY26" fmla="*/ 146304 h 286512"/>
              <a:gd name="connsiteX27" fmla="*/ 1682496 w 1920240"/>
              <a:gd name="connsiteY27" fmla="*/ 140208 h 286512"/>
              <a:gd name="connsiteX28" fmla="*/ 1706880 w 1920240"/>
              <a:gd name="connsiteY28" fmla="*/ 128016 h 286512"/>
              <a:gd name="connsiteX29" fmla="*/ 1749552 w 1920240"/>
              <a:gd name="connsiteY29" fmla="*/ 115824 h 286512"/>
              <a:gd name="connsiteX30" fmla="*/ 1786128 w 1920240"/>
              <a:gd name="connsiteY30" fmla="*/ 97536 h 286512"/>
              <a:gd name="connsiteX31" fmla="*/ 1804416 w 1920240"/>
              <a:gd name="connsiteY31" fmla="*/ 85344 h 286512"/>
              <a:gd name="connsiteX32" fmla="*/ 1828800 w 1920240"/>
              <a:gd name="connsiteY32" fmla="*/ 73152 h 286512"/>
              <a:gd name="connsiteX33" fmla="*/ 1865376 w 1920240"/>
              <a:gd name="connsiteY33" fmla="*/ 54864 h 286512"/>
              <a:gd name="connsiteX34" fmla="*/ 1895856 w 1920240"/>
              <a:gd name="connsiteY34" fmla="*/ 24384 h 286512"/>
              <a:gd name="connsiteX35" fmla="*/ 1920240 w 1920240"/>
              <a:gd name="connsiteY35" fmla="*/ 0 h 28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20240" h="286512">
                <a:moveTo>
                  <a:pt x="0" y="18288"/>
                </a:moveTo>
                <a:cubicBezTo>
                  <a:pt x="18288" y="34544"/>
                  <a:pt x="36884" y="50459"/>
                  <a:pt x="54864" y="67056"/>
                </a:cubicBezTo>
                <a:cubicBezTo>
                  <a:pt x="80173" y="90419"/>
                  <a:pt x="77073" y="95215"/>
                  <a:pt x="109728" y="109728"/>
                </a:cubicBezTo>
                <a:cubicBezTo>
                  <a:pt x="117384" y="113131"/>
                  <a:pt x="125984" y="113792"/>
                  <a:pt x="134112" y="115824"/>
                </a:cubicBezTo>
                <a:cubicBezTo>
                  <a:pt x="153742" y="128911"/>
                  <a:pt x="197358" y="160172"/>
                  <a:pt x="219456" y="164592"/>
                </a:cubicBezTo>
                <a:lnTo>
                  <a:pt x="249936" y="170688"/>
                </a:lnTo>
                <a:cubicBezTo>
                  <a:pt x="256032" y="176784"/>
                  <a:pt x="261051" y="184194"/>
                  <a:pt x="268224" y="188976"/>
                </a:cubicBezTo>
                <a:cubicBezTo>
                  <a:pt x="273471" y="192474"/>
                  <a:pt x="307644" y="200355"/>
                  <a:pt x="310896" y="201168"/>
                </a:cubicBezTo>
                <a:cubicBezTo>
                  <a:pt x="316992" y="205232"/>
                  <a:pt x="322450" y="210474"/>
                  <a:pt x="329184" y="213360"/>
                </a:cubicBezTo>
                <a:cubicBezTo>
                  <a:pt x="336885" y="216660"/>
                  <a:pt x="345512" y="217154"/>
                  <a:pt x="353568" y="219456"/>
                </a:cubicBezTo>
                <a:cubicBezTo>
                  <a:pt x="414786" y="236947"/>
                  <a:pt x="320012" y="212591"/>
                  <a:pt x="396240" y="231648"/>
                </a:cubicBezTo>
                <a:cubicBezTo>
                  <a:pt x="402336" y="237744"/>
                  <a:pt x="406482" y="246841"/>
                  <a:pt x="414528" y="249936"/>
                </a:cubicBezTo>
                <a:cubicBezTo>
                  <a:pt x="433869" y="257375"/>
                  <a:pt x="455384" y="257102"/>
                  <a:pt x="475488" y="262128"/>
                </a:cubicBezTo>
                <a:cubicBezTo>
                  <a:pt x="547225" y="280062"/>
                  <a:pt x="491501" y="267875"/>
                  <a:pt x="646176" y="274320"/>
                </a:cubicBezTo>
                <a:lnTo>
                  <a:pt x="701040" y="280416"/>
                </a:lnTo>
                <a:cubicBezTo>
                  <a:pt x="717310" y="282330"/>
                  <a:pt x="733425" y="286512"/>
                  <a:pt x="749808" y="286512"/>
                </a:cubicBezTo>
                <a:cubicBezTo>
                  <a:pt x="877840" y="286512"/>
                  <a:pt x="1005840" y="282448"/>
                  <a:pt x="1133856" y="280416"/>
                </a:cubicBezTo>
                <a:cubicBezTo>
                  <a:pt x="1157614" y="276456"/>
                  <a:pt x="1189572" y="270839"/>
                  <a:pt x="1213104" y="268224"/>
                </a:cubicBezTo>
                <a:cubicBezTo>
                  <a:pt x="1235411" y="265745"/>
                  <a:pt x="1257827" y="264361"/>
                  <a:pt x="1280160" y="262128"/>
                </a:cubicBezTo>
                <a:cubicBezTo>
                  <a:pt x="1298469" y="260297"/>
                  <a:pt x="1316736" y="258064"/>
                  <a:pt x="1335024" y="256032"/>
                </a:cubicBezTo>
                <a:cubicBezTo>
                  <a:pt x="1351280" y="251968"/>
                  <a:pt x="1368103" y="249724"/>
                  <a:pt x="1383792" y="243840"/>
                </a:cubicBezTo>
                <a:cubicBezTo>
                  <a:pt x="1416304" y="231648"/>
                  <a:pt x="1448110" y="217374"/>
                  <a:pt x="1481328" y="207264"/>
                </a:cubicBezTo>
                <a:cubicBezTo>
                  <a:pt x="1495074" y="203080"/>
                  <a:pt x="1509776" y="203200"/>
                  <a:pt x="1524000" y="201168"/>
                </a:cubicBezTo>
                <a:cubicBezTo>
                  <a:pt x="1530096" y="197104"/>
                  <a:pt x="1535735" y="192253"/>
                  <a:pt x="1542288" y="188976"/>
                </a:cubicBezTo>
                <a:cubicBezTo>
                  <a:pt x="1548035" y="186102"/>
                  <a:pt x="1554397" y="184645"/>
                  <a:pt x="1560576" y="182880"/>
                </a:cubicBezTo>
                <a:cubicBezTo>
                  <a:pt x="1569691" y="180276"/>
                  <a:pt x="1593504" y="175560"/>
                  <a:pt x="1603248" y="170688"/>
                </a:cubicBezTo>
                <a:cubicBezTo>
                  <a:pt x="1625696" y="159464"/>
                  <a:pt x="1619202" y="154319"/>
                  <a:pt x="1645920" y="146304"/>
                </a:cubicBezTo>
                <a:cubicBezTo>
                  <a:pt x="1657759" y="142752"/>
                  <a:pt x="1670304" y="142240"/>
                  <a:pt x="1682496" y="140208"/>
                </a:cubicBezTo>
                <a:cubicBezTo>
                  <a:pt x="1690624" y="136144"/>
                  <a:pt x="1698527" y="131596"/>
                  <a:pt x="1706880" y="128016"/>
                </a:cubicBezTo>
                <a:cubicBezTo>
                  <a:pt x="1719124" y="122769"/>
                  <a:pt x="1737178" y="118917"/>
                  <a:pt x="1749552" y="115824"/>
                </a:cubicBezTo>
                <a:cubicBezTo>
                  <a:pt x="1801963" y="80883"/>
                  <a:pt x="1735651" y="122775"/>
                  <a:pt x="1786128" y="97536"/>
                </a:cubicBezTo>
                <a:cubicBezTo>
                  <a:pt x="1792681" y="94259"/>
                  <a:pt x="1798055" y="88979"/>
                  <a:pt x="1804416" y="85344"/>
                </a:cubicBezTo>
                <a:cubicBezTo>
                  <a:pt x="1812306" y="80835"/>
                  <a:pt x="1820910" y="77661"/>
                  <a:pt x="1828800" y="73152"/>
                </a:cubicBezTo>
                <a:cubicBezTo>
                  <a:pt x="1861888" y="54244"/>
                  <a:pt x="1831846" y="66041"/>
                  <a:pt x="1865376" y="54864"/>
                </a:cubicBezTo>
                <a:cubicBezTo>
                  <a:pt x="1897888" y="6096"/>
                  <a:pt x="1855216" y="65024"/>
                  <a:pt x="1895856" y="24384"/>
                </a:cubicBezTo>
                <a:cubicBezTo>
                  <a:pt x="1925281" y="-5041"/>
                  <a:pt x="1892371" y="13935"/>
                  <a:pt x="1920240" y="0"/>
                </a:cubicBezTo>
              </a:path>
            </a:pathLst>
          </a:custGeom>
          <a:noFill/>
          <a:ln w="19050">
            <a:solidFill>
              <a:srgbClr val="C00000"/>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乘号 38"/>
          <p:cNvSpPr/>
          <p:nvPr/>
        </p:nvSpPr>
        <p:spPr>
          <a:xfrm>
            <a:off x="6132529" y="5974159"/>
            <a:ext cx="396461" cy="442206"/>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 name="直接连接符 40"/>
          <p:cNvCxnSpPr/>
          <p:nvPr/>
        </p:nvCxnSpPr>
        <p:spPr>
          <a:xfrm>
            <a:off x="3831221" y="1804498"/>
            <a:ext cx="0" cy="4611867"/>
          </a:xfrm>
          <a:prstGeom prst="line">
            <a:avLst/>
          </a:prstGeom>
          <a:ln w="19050">
            <a:solidFill>
              <a:schemeClr val="bg2">
                <a:lumMod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94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normAutofit/>
          </a:bodyPr>
          <a:lstStyle/>
          <a:p>
            <a:r>
              <a:rPr lang="en-US" altLang="zh-CN" dirty="0" smtClean="0">
                <a:latin typeface="Britannic Bold" panose="020B0903060703020204" pitchFamily="34" charset="0"/>
                <a:sym typeface="+mn-ea"/>
              </a:rPr>
              <a:t>3.5.3</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元类</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49714" y="919611"/>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友元类</a:t>
            </a:r>
            <a:r>
              <a:rPr lang="en-US" altLang="zh-CN" sz="1600" b="1" dirty="0" smtClean="0">
                <a:solidFill>
                  <a:srgbClr val="00B050"/>
                </a:solidFill>
                <a:latin typeface="Bodoni MT Black" panose="02070A03080606020203" pitchFamily="18" charset="0"/>
                <a:ea typeface="黑体" panose="02010609060101010101" pitchFamily="49" charset="-122"/>
              </a:rPr>
              <a:t>- </a:t>
            </a:r>
            <a:r>
              <a:rPr lang="zh-CN" altLang="en-US" sz="1600" b="1" dirty="0" smtClean="0">
                <a:solidFill>
                  <a:srgbClr val="00B050"/>
                </a:solidFill>
                <a:latin typeface="Bodoni MT Black" panose="02070A03080606020203" pitchFamily="18" charset="0"/>
                <a:ea typeface="黑体" panose="02010609060101010101" pitchFamily="49" charset="-122"/>
              </a:rPr>
              <a:t>应用程序范例</a:t>
            </a:r>
            <a:endParaRPr lang="zh-CN" altLang="en-US" sz="1200" b="1" dirty="0">
              <a:solidFill>
                <a:srgbClr val="00B050"/>
              </a:solidFill>
              <a:latin typeface="华文行楷" panose="02010800040101010101" pitchFamily="2" charset="-122"/>
              <a:ea typeface="华文行楷" panose="02010800040101010101" pitchFamily="2" charset="-122"/>
            </a:endParaRPr>
          </a:p>
        </p:txBody>
      </p:sp>
      <p:pic>
        <p:nvPicPr>
          <p:cNvPr id="5" name="图片 4"/>
          <p:cNvPicPr>
            <a:picLocks noChangeAspect="1"/>
          </p:cNvPicPr>
          <p:nvPr/>
        </p:nvPicPr>
        <p:blipFill>
          <a:blip r:embed="rId2"/>
          <a:stretch>
            <a:fillRect/>
          </a:stretch>
        </p:blipFill>
        <p:spPr>
          <a:xfrm>
            <a:off x="414952" y="1429071"/>
            <a:ext cx="3288368" cy="1877231"/>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417492" y="3306302"/>
            <a:ext cx="3280748" cy="2661563"/>
          </a:xfrm>
          <a:prstGeom prst="rect">
            <a:avLst/>
          </a:prstGeom>
          <a:ln>
            <a:solidFill>
              <a:srgbClr val="00B0F0"/>
            </a:solidFill>
          </a:ln>
        </p:spPr>
      </p:pic>
      <p:pic>
        <p:nvPicPr>
          <p:cNvPr id="7" name="图片 6"/>
          <p:cNvPicPr>
            <a:picLocks noChangeAspect="1"/>
          </p:cNvPicPr>
          <p:nvPr/>
        </p:nvPicPr>
        <p:blipFill>
          <a:blip r:embed="rId4"/>
          <a:stretch>
            <a:fillRect/>
          </a:stretch>
        </p:blipFill>
        <p:spPr>
          <a:xfrm>
            <a:off x="3886463" y="1429071"/>
            <a:ext cx="4999752" cy="1877231"/>
          </a:xfrm>
          <a:prstGeom prst="rect">
            <a:avLst/>
          </a:prstGeom>
          <a:ln>
            <a:solidFill>
              <a:srgbClr val="C00000"/>
            </a:solidFill>
          </a:ln>
        </p:spPr>
      </p:pic>
      <p:pic>
        <p:nvPicPr>
          <p:cNvPr id="8" name="图片 7">
            <a:hlinkClick r:id="rId5" action="ppaction://hlinkfile"/>
          </p:cNvPr>
          <p:cNvPicPr>
            <a:picLocks noChangeAspect="1"/>
          </p:cNvPicPr>
          <p:nvPr/>
        </p:nvPicPr>
        <p:blipFill>
          <a:blip r:embed="rId6"/>
          <a:stretch>
            <a:fillRect/>
          </a:stretch>
        </p:blipFill>
        <p:spPr>
          <a:xfrm>
            <a:off x="4619945" y="3925112"/>
            <a:ext cx="3183031" cy="1587338"/>
          </a:xfrm>
          <a:prstGeom prst="rect">
            <a:avLst/>
          </a:prstGeom>
          <a:effectLst>
            <a:outerShdw blurRad="63500" sx="102000" sy="102000" algn="ctr" rotWithShape="0">
              <a:prstClr val="black">
                <a:alpha val="40000"/>
              </a:prstClr>
            </a:outerShdw>
          </a:effectLst>
        </p:spPr>
      </p:pic>
      <p:sp>
        <p:nvSpPr>
          <p:cNvPr id="9" name="文本框 8"/>
          <p:cNvSpPr txBox="1"/>
          <p:nvPr/>
        </p:nvSpPr>
        <p:spPr>
          <a:xfrm>
            <a:off x="7931150" y="2998525"/>
            <a:ext cx="955065" cy="307777"/>
          </a:xfrm>
          <a:prstGeom prst="rect">
            <a:avLst/>
          </a:prstGeom>
          <a:solidFill>
            <a:schemeClr val="bg1">
              <a:lumMod val="75000"/>
            </a:schemeClr>
          </a:solidFill>
        </p:spPr>
        <p:txBody>
          <a:bodyPr wrap="square" rtlCol="0">
            <a:spAutoFit/>
          </a:bodyPr>
          <a:lstStyle/>
          <a:p>
            <a:pPr algn="ctr"/>
            <a:r>
              <a:rPr lang="zh-CN" altLang="en-US" sz="1400" dirty="0" smtClean="0">
                <a:latin typeface="黑体" panose="02010609060101010101" pitchFamily="49" charset="-122"/>
                <a:ea typeface="黑体" panose="02010609060101010101" pitchFamily="49" charset="-122"/>
              </a:rPr>
              <a:t>例</a:t>
            </a:r>
            <a:r>
              <a:rPr lang="en-US" altLang="zh-CN" sz="1400" dirty="0" smtClean="0">
                <a:latin typeface="黑体" panose="02010609060101010101" pitchFamily="49" charset="-122"/>
                <a:ea typeface="黑体" panose="02010609060101010101" pitchFamily="49" charset="-122"/>
              </a:rPr>
              <a:t>3.25</a:t>
            </a:r>
            <a:endParaRPr lang="zh-CN" altLang="en-US" sz="1400" dirty="0">
              <a:latin typeface="黑体" panose="02010609060101010101" pitchFamily="49" charset="-122"/>
              <a:ea typeface="黑体" panose="02010609060101010101" pitchFamily="49" charset="-122"/>
            </a:endParaRPr>
          </a:p>
        </p:txBody>
      </p:sp>
      <p:sp>
        <p:nvSpPr>
          <p:cNvPr id="2" name="矩形 1"/>
          <p:cNvSpPr/>
          <p:nvPr/>
        </p:nvSpPr>
        <p:spPr>
          <a:xfrm>
            <a:off x="593725" y="5270500"/>
            <a:ext cx="2597150" cy="69736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连接符 10"/>
          <p:cNvCxnSpPr/>
          <p:nvPr/>
        </p:nvCxnSpPr>
        <p:spPr>
          <a:xfrm>
            <a:off x="733425" y="5768975"/>
            <a:ext cx="1879600"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488950" y="1851218"/>
            <a:ext cx="688975" cy="174625"/>
          </a:xfrm>
          <a:prstGeom prst="ellipse">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a:off x="508000" y="2562225"/>
            <a:ext cx="669925" cy="125267"/>
          </a:xfrm>
          <a:prstGeom prst="ellipse">
            <a:avLst/>
          </a:prstGeom>
          <a:noFill/>
          <a:ln w="12700">
            <a:solidFill>
              <a:srgbClr val="C400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5" name="直接箭头连接符 14"/>
          <p:cNvCxnSpPr>
            <a:stCxn id="13" idx="1"/>
          </p:cNvCxnSpPr>
          <p:nvPr/>
        </p:nvCxnSpPr>
        <p:spPr>
          <a:xfrm flipV="1">
            <a:off x="606108" y="2023763"/>
            <a:ext cx="89217" cy="556807"/>
          </a:xfrm>
          <a:prstGeom prst="straightConnector1">
            <a:avLst/>
          </a:prstGeom>
          <a:ln w="190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1206500" y="2090720"/>
            <a:ext cx="44451" cy="1084280"/>
          </a:xfrm>
          <a:prstGeom prst="straightConnector1">
            <a:avLst/>
          </a:prstGeom>
          <a:ln w="19050">
            <a:solidFill>
              <a:srgbClr val="66FF66"/>
            </a:solidFill>
            <a:headEnd type="none" w="med" len="med"/>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941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normAutofit/>
          </a:bodyPr>
          <a:lstStyle/>
          <a:p>
            <a:r>
              <a:rPr lang="en-US" altLang="zh-CN" dirty="0" smtClean="0">
                <a:latin typeface="Britannic Bold" panose="020B0903060703020204" pitchFamily="34" charset="0"/>
                <a:sym typeface="+mn-ea"/>
              </a:rPr>
              <a:t>3.6</a:t>
            </a:r>
            <a:r>
              <a:rPr lang="en-US" altLang="zh-CN" dirty="0" smtClean="0">
                <a:sym typeface="+mn-ea"/>
              </a:rPr>
              <a:t> </a:t>
            </a:r>
            <a:r>
              <a:rPr lang="zh-CN" altLang="en-US" dirty="0" smtClean="0">
                <a:sym typeface="+mn-ea"/>
              </a:rPr>
              <a:t>程序实例</a:t>
            </a:r>
            <a:r>
              <a:rPr lang="en-US" altLang="zh-CN" dirty="0" smtClean="0">
                <a:solidFill>
                  <a:srgbClr val="66FF66"/>
                </a:solidFill>
                <a:sym typeface="+mn-ea"/>
              </a:rPr>
              <a:t>—</a:t>
            </a:r>
            <a:r>
              <a:rPr lang="zh-CN" altLang="en-US" dirty="0" smtClean="0">
                <a:solidFill>
                  <a:srgbClr val="66FF66"/>
                </a:solidFill>
                <a:sym typeface="+mn-ea"/>
              </a:rPr>
              <a:t>学生信息管理系统</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466162" y="886563"/>
            <a:ext cx="8053566" cy="830997"/>
          </a:xfrm>
          <a:prstGeom prst="rect">
            <a:avLst/>
          </a:prstGeom>
        </p:spPr>
        <p:txBody>
          <a:bodyPr wrap="square">
            <a:spAutoFit/>
          </a:bodyPr>
          <a:lstStyle/>
          <a:p>
            <a:pPr algn="just">
              <a:lnSpc>
                <a:spcPct val="150000"/>
              </a:lnSpc>
            </a:pPr>
            <a:r>
              <a:rPr lang="zh-CN" altLang="en-US" sz="1600" b="1" dirty="0" smtClean="0">
                <a:solidFill>
                  <a:srgbClr val="0000FF"/>
                </a:solidFill>
                <a:latin typeface="+mj-ea"/>
                <a:ea typeface="+mj-ea"/>
              </a:rPr>
              <a:t>目的：</a:t>
            </a:r>
            <a:r>
              <a:rPr lang="zh-CN" altLang="en-US" sz="1600" dirty="0">
                <a:latin typeface="+mj-ea"/>
                <a:ea typeface="+mj-ea"/>
              </a:rPr>
              <a:t>学习</a:t>
            </a:r>
            <a:r>
              <a:rPr lang="zh-CN" altLang="en-US" sz="1600" dirty="0" smtClean="0">
                <a:latin typeface="+mj-ea"/>
                <a:ea typeface="+mj-ea"/>
              </a:rPr>
              <a:t>类和对象的使用后，可以尝试采用</a:t>
            </a:r>
            <a:r>
              <a:rPr lang="en-US" altLang="zh-CN" sz="1600" dirty="0" smtClean="0">
                <a:latin typeface="+mj-ea"/>
                <a:ea typeface="+mj-ea"/>
              </a:rPr>
              <a:t>OOP</a:t>
            </a:r>
            <a:r>
              <a:rPr lang="zh-CN" altLang="en-US" sz="1600" dirty="0" smtClean="0">
                <a:latin typeface="+mj-ea"/>
                <a:ea typeface="+mj-ea"/>
              </a:rPr>
              <a:t>思想设计一个相对综合的系统，本节继续以学生管理系统为例，通过项目设计和项目实现初步掌握</a:t>
            </a:r>
            <a:r>
              <a:rPr lang="en-US" altLang="zh-CN" sz="1600" dirty="0" smtClean="0">
                <a:latin typeface="+mj-ea"/>
                <a:ea typeface="+mj-ea"/>
              </a:rPr>
              <a:t>OOP</a:t>
            </a:r>
            <a:r>
              <a:rPr lang="zh-CN" altLang="en-US" sz="1600" dirty="0" smtClean="0">
                <a:latin typeface="+mj-ea"/>
                <a:ea typeface="+mj-ea"/>
              </a:rPr>
              <a:t>编程思想和编程方法。</a:t>
            </a:r>
            <a:endParaRPr lang="zh-CN" altLang="en-US" sz="1600" dirty="0">
              <a:latin typeface="+mj-ea"/>
              <a:ea typeface="+mj-ea"/>
            </a:endParaRPr>
          </a:p>
        </p:txBody>
      </p:sp>
      <p:sp>
        <p:nvSpPr>
          <p:cNvPr id="5" name="矩形 4"/>
          <p:cNvSpPr/>
          <p:nvPr/>
        </p:nvSpPr>
        <p:spPr>
          <a:xfrm>
            <a:off x="287376" y="5915609"/>
            <a:ext cx="8634374" cy="600164"/>
          </a:xfrm>
          <a:prstGeom prst="rect">
            <a:avLst/>
          </a:prstGeom>
        </p:spPr>
        <p:txBody>
          <a:bodyPr wrap="square">
            <a:spAutoFit/>
          </a:bodyPr>
          <a:lstStyle/>
          <a:p>
            <a:pPr algn="just">
              <a:lnSpc>
                <a:spcPct val="150000"/>
              </a:lnSpc>
            </a:pPr>
            <a:r>
              <a:rPr lang="zh-CN" altLang="en-US" sz="1100" dirty="0">
                <a:latin typeface="+mn-ea"/>
              </a:rPr>
              <a:t>本例中学生类，保存为</a:t>
            </a:r>
            <a:r>
              <a:rPr lang="en-US" altLang="zh-CN" sz="1100" dirty="0">
                <a:latin typeface="+mn-ea"/>
              </a:rPr>
              <a:t>example3_26_student.h</a:t>
            </a:r>
            <a:r>
              <a:rPr lang="zh-CN" altLang="en-US" sz="1100" dirty="0">
                <a:latin typeface="+mn-ea"/>
              </a:rPr>
              <a:t>文件；类体的实现放在与头文件主文件名相同的文件</a:t>
            </a:r>
            <a:r>
              <a:rPr lang="en-US" altLang="zh-CN" sz="1100" dirty="0">
                <a:latin typeface="+mn-ea"/>
              </a:rPr>
              <a:t>example3_26_student.cpp</a:t>
            </a:r>
            <a:r>
              <a:rPr lang="zh-CN" altLang="en-US" sz="1100" dirty="0">
                <a:latin typeface="+mn-ea"/>
              </a:rPr>
              <a:t>中；主函数放在文件</a:t>
            </a:r>
            <a:r>
              <a:rPr lang="en-US" altLang="zh-CN" sz="1100" dirty="0">
                <a:latin typeface="+mn-ea"/>
              </a:rPr>
              <a:t>example3_26.cpp</a:t>
            </a:r>
            <a:r>
              <a:rPr lang="zh-CN" altLang="en-US" sz="1100" dirty="0">
                <a:latin typeface="+mn-ea"/>
              </a:rPr>
              <a:t>中，这</a:t>
            </a:r>
            <a:r>
              <a:rPr lang="en-US" altLang="zh-CN" sz="1100" dirty="0">
                <a:latin typeface="+mn-ea"/>
              </a:rPr>
              <a:t>3</a:t>
            </a:r>
            <a:r>
              <a:rPr lang="zh-CN" altLang="en-US" sz="1100" dirty="0">
                <a:latin typeface="+mn-ea"/>
              </a:rPr>
              <a:t>个文件共同组成了本程序。在</a:t>
            </a:r>
            <a:r>
              <a:rPr lang="en-US" altLang="zh-CN" sz="1100" dirty="0">
                <a:latin typeface="+mn-ea"/>
              </a:rPr>
              <a:t>Visual S</a:t>
            </a:r>
            <a:r>
              <a:rPr lang="en-US" altLang="zh-CN" sz="1100" dirty="0" smtClean="0">
                <a:latin typeface="+mn-ea"/>
              </a:rPr>
              <a:t>tudio</a:t>
            </a:r>
            <a:r>
              <a:rPr lang="zh-CN" altLang="en-US" sz="1100" dirty="0" smtClean="0">
                <a:latin typeface="+mn-ea"/>
              </a:rPr>
              <a:t>开发</a:t>
            </a:r>
            <a:r>
              <a:rPr lang="zh-CN" altLang="en-US" sz="1100" dirty="0">
                <a:latin typeface="+mn-ea"/>
              </a:rPr>
              <a:t>环境中，将这</a:t>
            </a:r>
            <a:r>
              <a:rPr lang="en-US" altLang="zh-CN" sz="1100" dirty="0">
                <a:latin typeface="+mn-ea"/>
              </a:rPr>
              <a:t>3</a:t>
            </a:r>
            <a:r>
              <a:rPr lang="zh-CN" altLang="en-US" sz="1100" dirty="0">
                <a:latin typeface="+mn-ea"/>
              </a:rPr>
              <a:t>个文件放在一个</a:t>
            </a:r>
            <a:r>
              <a:rPr lang="en-US" altLang="zh-CN" sz="1100" dirty="0">
                <a:latin typeface="+mn-ea"/>
              </a:rPr>
              <a:t>project</a:t>
            </a:r>
            <a:r>
              <a:rPr lang="zh-CN" altLang="en-US" sz="1100" dirty="0" smtClean="0">
                <a:latin typeface="+mn-ea"/>
              </a:rPr>
              <a:t>中进行调试</a:t>
            </a:r>
            <a:r>
              <a:rPr lang="en-US" altLang="zh-CN" sz="1100" dirty="0" smtClean="0">
                <a:latin typeface="+mn-ea"/>
              </a:rPr>
              <a:t>.</a:t>
            </a:r>
            <a:endParaRPr lang="zh-CN" altLang="en-US" sz="1100" dirty="0">
              <a:latin typeface="+mn-ea"/>
            </a:endParaRPr>
          </a:p>
        </p:txBody>
      </p:sp>
      <p:pic>
        <p:nvPicPr>
          <p:cNvPr id="6" name="图片 5"/>
          <p:cNvPicPr>
            <a:picLocks noChangeAspect="1"/>
          </p:cNvPicPr>
          <p:nvPr/>
        </p:nvPicPr>
        <p:blipFill>
          <a:blip r:embed="rId2"/>
          <a:stretch>
            <a:fillRect/>
          </a:stretch>
        </p:blipFill>
        <p:spPr>
          <a:xfrm>
            <a:off x="2869755" y="1793862"/>
            <a:ext cx="3246380" cy="4039127"/>
          </a:xfrm>
          <a:prstGeom prst="rect">
            <a:avLst/>
          </a:prstGeom>
        </p:spPr>
      </p:pic>
    </p:spTree>
    <p:extLst>
      <p:ext uri="{BB962C8B-B14F-4D97-AF65-F5344CB8AC3E}">
        <p14:creationId xmlns:p14="http://schemas.microsoft.com/office/powerpoint/2010/main" val="23387274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FFFF00"/>
                </a:solidFill>
                <a:latin typeface="等线" panose="02010600030101010101" pitchFamily="2" charset="-122"/>
                <a:ea typeface="等线" panose="02010600030101010101" pitchFamily="2" charset="-122"/>
              </a:rPr>
              <a:t>下一站</a:t>
            </a:r>
            <a:r>
              <a:rPr lang="en-US" altLang="zh-CN" b="1" dirty="0" smtClean="0">
                <a:solidFill>
                  <a:srgbClr val="FFFF00"/>
                </a:solidFill>
                <a:latin typeface="等线" panose="02010600030101010101" pitchFamily="2" charset="-122"/>
                <a:ea typeface="等线" panose="02010600030101010101" pitchFamily="2" charset="-122"/>
              </a:rPr>
              <a:t>:  </a:t>
            </a:r>
            <a:r>
              <a:rPr lang="zh-CN" altLang="en-US" b="1" dirty="0" smtClean="0">
                <a:solidFill>
                  <a:srgbClr val="FFFF00"/>
                </a:solidFill>
                <a:latin typeface="等线" panose="02010600030101010101" pitchFamily="2" charset="-122"/>
                <a:ea typeface="等线" panose="02010600030101010101" pitchFamily="2" charset="-122"/>
              </a:rPr>
              <a:t>类中数据的共享和保护</a:t>
            </a:r>
            <a:endParaRPr lang="zh-CN" altLang="en-US" b="1" dirty="0">
              <a:solidFill>
                <a:srgbClr val="FFFF00"/>
              </a:solidFill>
              <a:latin typeface="等线" panose="02010600030101010101" pitchFamily="2" charset="-122"/>
              <a:ea typeface="等线" panose="02010600030101010101" pitchFamily="2" charset="-122"/>
            </a:endParaRPr>
          </a:p>
        </p:txBody>
      </p:sp>
      <p:pic>
        <p:nvPicPr>
          <p:cNvPr id="13314" name="Picture 2" descr="https://images0.cnblogs.com/blog/387401/201401/1122425023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507" y="1781878"/>
            <a:ext cx="4755614" cy="343200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8994"/>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2105324" y="4802591"/>
            <a:ext cx="5600503" cy="738664"/>
            <a:chOff x="2287211" y="4545656"/>
            <a:chExt cx="5600503" cy="738664"/>
          </a:xfrm>
        </p:grpSpPr>
        <p:sp>
          <p:nvSpPr>
            <p:cNvPr id="5" name="TextBox 10"/>
            <p:cNvSpPr txBox="1"/>
            <p:nvPr/>
          </p:nvSpPr>
          <p:spPr>
            <a:xfrm>
              <a:off x="2287211" y="4545656"/>
              <a:ext cx="5510144" cy="369332"/>
            </a:xfrm>
            <a:prstGeom prst="rect">
              <a:avLst/>
            </a:prstGeom>
            <a:noFill/>
          </p:spPr>
          <p:txBody>
            <a:bodyPr wrap="square" rtlCol="0">
              <a:spAutoFit/>
            </a:bodyPr>
            <a:lstStyle>
              <a:defPPr>
                <a:defRPr lang="zh-CN"/>
              </a:defPPr>
              <a:lvl1pPr algn="ctr">
                <a:defRPr b="1" i="1">
                  <a:solidFill>
                    <a:schemeClr val="bg1">
                      <a:lumMod val="50000"/>
                    </a:schemeClr>
                  </a:solidFill>
                </a:defRPr>
              </a:lvl1pPr>
            </a:lstStyle>
            <a:p>
              <a:r>
                <a:rPr lang="en-US" altLang="zh-CN" i="0" dirty="0">
                  <a:sym typeface="Wingdings" panose="05000000000000000000" pitchFamily="2" charset="2"/>
                </a:rPr>
                <a:t>   </a:t>
              </a:r>
              <a:r>
                <a:rPr lang="en-US" altLang="zh-CN" i="0" dirty="0"/>
                <a:t>Email:  </a:t>
              </a:r>
              <a:r>
                <a:rPr lang="en-US" altLang="zh-CN" i="0" dirty="0" smtClean="0"/>
                <a:t>tsingke@sdnu.edu.cn</a:t>
              </a:r>
              <a:endParaRPr lang="zh-CN" altLang="en-US" i="0" dirty="0"/>
            </a:p>
          </p:txBody>
        </p:sp>
        <p:sp>
          <p:nvSpPr>
            <p:cNvPr id="6" name="TextBox 10"/>
            <p:cNvSpPr txBox="1"/>
            <p:nvPr/>
          </p:nvSpPr>
          <p:spPr>
            <a:xfrm>
              <a:off x="2377570" y="4914988"/>
              <a:ext cx="5510144" cy="369332"/>
            </a:xfrm>
            <a:prstGeom prst="rect">
              <a:avLst/>
            </a:prstGeom>
            <a:noFill/>
          </p:spPr>
          <p:txBody>
            <a:bodyPr wrap="square" rtlCol="0">
              <a:spAutoFit/>
            </a:bodyPr>
            <a:lstStyle>
              <a:defPPr>
                <a:defRPr lang="zh-CN"/>
              </a:defPPr>
              <a:lvl1pPr algn="ctr">
                <a:defRPr b="1" i="1">
                  <a:solidFill>
                    <a:schemeClr val="bg1">
                      <a:lumMod val="50000"/>
                    </a:schemeClr>
                  </a:solidFill>
                </a:defRPr>
              </a:lvl1pPr>
            </a:lstStyle>
            <a:p>
              <a:r>
                <a:rPr lang="en-US" altLang="zh-CN" i="0" dirty="0">
                  <a:sym typeface="Webdings" panose="05030102010509060703" pitchFamily="18" charset="2"/>
                </a:rPr>
                <a:t>    </a:t>
              </a:r>
              <a:r>
                <a:rPr lang="en-US" altLang="zh-CN" i="0" dirty="0" smtClean="0"/>
                <a:t>Blog: </a:t>
              </a:r>
              <a:r>
                <a:rPr lang="zh-CN" altLang="en-US" i="0" dirty="0"/>
                <a:t>http://www.cnblogs.com/tsingke</a:t>
              </a:r>
            </a:p>
          </p:txBody>
        </p:sp>
      </p:grpSp>
      <p:sp>
        <p:nvSpPr>
          <p:cNvPr id="7" name="矩形 6"/>
          <p:cNvSpPr/>
          <p:nvPr/>
        </p:nvSpPr>
        <p:spPr>
          <a:xfrm>
            <a:off x="810295" y="1514028"/>
            <a:ext cx="8280920" cy="1015663"/>
          </a:xfrm>
          <a:prstGeom prst="rect">
            <a:avLst/>
          </a:prstGeom>
        </p:spPr>
        <p:txBody>
          <a:bodyPr wrap="square">
            <a:spAutoFit/>
          </a:bodyPr>
          <a:lstStyle/>
          <a:p>
            <a:pPr algn="ctr"/>
            <a:r>
              <a:rPr lang="en-US" altLang="zh-CN" sz="6000" dirty="0">
                <a:solidFill>
                  <a:srgbClr val="C00000"/>
                </a:solidFill>
                <a:latin typeface="Cooper Black" panose="0208090404030B020404" pitchFamily="18" charset="0"/>
                <a:ea typeface="华文新魏" panose="02010800040101010101" pitchFamily="2" charset="-122"/>
              </a:rPr>
              <a:t>Thank </a:t>
            </a:r>
            <a:r>
              <a:rPr lang="en-US" altLang="zh-CN" sz="6000" dirty="0" smtClean="0">
                <a:solidFill>
                  <a:srgbClr val="C00000"/>
                </a:solidFill>
                <a:latin typeface="Cooper Black" panose="0208090404030B020404" pitchFamily="18" charset="0"/>
                <a:ea typeface="华文新魏" panose="02010800040101010101" pitchFamily="2" charset="-122"/>
              </a:rPr>
              <a:t>  you </a:t>
            </a:r>
            <a:r>
              <a:rPr lang="zh-CN" altLang="en-US" sz="6000" dirty="0">
                <a:solidFill>
                  <a:srgbClr val="C00000"/>
                </a:solidFill>
                <a:latin typeface="华文琥珀" panose="02010800040101010101" pitchFamily="2" charset="-122"/>
                <a:ea typeface="华文琥珀" panose="02010800040101010101" pitchFamily="2" charset="-122"/>
              </a:rPr>
              <a:t>！</a:t>
            </a:r>
          </a:p>
        </p:txBody>
      </p:sp>
      <p:pic>
        <p:nvPicPr>
          <p:cNvPr id="8" name="图片 7"/>
          <p:cNvPicPr>
            <a:picLocks noChangeAspect="1"/>
          </p:cNvPicPr>
          <p:nvPr/>
        </p:nvPicPr>
        <p:blipFill>
          <a:blip r:embed="rId3"/>
          <a:stretch>
            <a:fillRect/>
          </a:stretch>
        </p:blipFill>
        <p:spPr>
          <a:xfrm>
            <a:off x="4191509" y="3077909"/>
            <a:ext cx="1337774" cy="1363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280109" y="1243247"/>
            <a:ext cx="5117183" cy="4020986"/>
          </a:xfrm>
          <a:prstGeom prst="rect">
            <a:avLst/>
          </a:prstGeom>
        </p:spPr>
      </p:pic>
      <p:sp>
        <p:nvSpPr>
          <p:cNvPr id="4" name="文本框 13"/>
          <p:cNvSpPr txBox="1"/>
          <p:nvPr/>
        </p:nvSpPr>
        <p:spPr>
          <a:xfrm rot="21134655">
            <a:off x="3144518" y="2674619"/>
            <a:ext cx="1971040" cy="3657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rgbClr val="00B0F0"/>
                </a:solidFill>
              </a:rPr>
              <a:t>类定义实例演练</a:t>
            </a:r>
            <a:endParaRPr lang="zh-CN" altLang="en-US" dirty="0">
              <a:solidFill>
                <a:srgbClr val="00B0F0"/>
              </a:solidFill>
            </a:endParaRPr>
          </a:p>
        </p:txBody>
      </p:sp>
      <p:sp>
        <p:nvSpPr>
          <p:cNvPr id="5" name="文本框 4"/>
          <p:cNvSpPr txBox="1"/>
          <p:nvPr/>
        </p:nvSpPr>
        <p:spPr>
          <a:xfrm>
            <a:off x="655318" y="5863073"/>
            <a:ext cx="3855722" cy="369332"/>
          </a:xfrm>
          <a:prstGeom prst="rect">
            <a:avLst/>
          </a:prstGeom>
          <a:noFill/>
        </p:spPr>
        <p:txBody>
          <a:bodyPr wrap="square" rtlCol="0">
            <a:spAutoFit/>
          </a:bodyPr>
          <a:lstStyle/>
          <a:p>
            <a:r>
              <a:rPr lang="zh-CN" altLang="en-US" b="1" dirty="0" smtClean="0">
                <a:solidFill>
                  <a:srgbClr val="00B0F0"/>
                </a:solidFill>
              </a:rPr>
              <a:t>例题</a:t>
            </a:r>
            <a:r>
              <a:rPr lang="en-US" altLang="zh-CN" b="1" dirty="0" smtClean="0">
                <a:solidFill>
                  <a:srgbClr val="00B0F0"/>
                </a:solidFill>
              </a:rPr>
              <a:t>3.2: </a:t>
            </a:r>
            <a:r>
              <a:rPr lang="zh-CN" altLang="en-US" dirty="0"/>
              <a:t>类</a:t>
            </a:r>
            <a:r>
              <a:rPr lang="zh-CN" altLang="en-US" dirty="0" smtClean="0"/>
              <a:t>外定义成员函数法 </a:t>
            </a:r>
            <a:r>
              <a:rPr lang="en-US" altLang="zh-CN" dirty="0" smtClean="0"/>
              <a:t>(P.55)</a:t>
            </a:r>
            <a:endParaRPr lang="zh-CN" altLang="en-US" dirty="0"/>
          </a:p>
        </p:txBody>
      </p:sp>
      <p:sp>
        <p:nvSpPr>
          <p:cNvPr id="6" name="文本框 5"/>
          <p:cNvSpPr txBox="1"/>
          <p:nvPr/>
        </p:nvSpPr>
        <p:spPr>
          <a:xfrm>
            <a:off x="4944818" y="5863073"/>
            <a:ext cx="3970581" cy="369332"/>
          </a:xfrm>
          <a:prstGeom prst="rect">
            <a:avLst/>
          </a:prstGeom>
          <a:noFill/>
        </p:spPr>
        <p:txBody>
          <a:bodyPr wrap="square" rtlCol="0">
            <a:spAutoFit/>
          </a:bodyPr>
          <a:lstStyle/>
          <a:p>
            <a:r>
              <a:rPr lang="zh-CN" altLang="en-US" b="1" dirty="0">
                <a:solidFill>
                  <a:srgbClr val="00B0F0"/>
                </a:solidFill>
              </a:rPr>
              <a:t>例题</a:t>
            </a:r>
            <a:r>
              <a:rPr lang="en-US" altLang="zh-CN" b="1" dirty="0">
                <a:solidFill>
                  <a:srgbClr val="00B0F0"/>
                </a:solidFill>
              </a:rPr>
              <a:t>3.3: </a:t>
            </a:r>
            <a:r>
              <a:rPr lang="zh-CN" altLang="en-US" dirty="0" smtClean="0"/>
              <a:t>类</a:t>
            </a:r>
            <a:r>
              <a:rPr lang="zh-CN" altLang="en-US" dirty="0"/>
              <a:t>内</a:t>
            </a:r>
            <a:r>
              <a:rPr lang="zh-CN" altLang="en-US" dirty="0" smtClean="0"/>
              <a:t>定义成员函数法 </a:t>
            </a:r>
            <a:r>
              <a:rPr lang="en-US" altLang="zh-CN" dirty="0" smtClean="0"/>
              <a:t>(P.55)</a:t>
            </a:r>
            <a:endParaRPr lang="zh-CN" altLang="en-US" dirty="0"/>
          </a:p>
        </p:txBody>
      </p:sp>
      <p:sp>
        <p:nvSpPr>
          <p:cNvPr id="7"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3.1.1</a:t>
            </a:r>
            <a:r>
              <a:rPr lang="en-US" altLang="zh-CN" dirty="0" smtClean="0"/>
              <a:t> </a:t>
            </a:r>
            <a:r>
              <a:rPr lang="zh-CN" altLang="en-US" dirty="0" smtClean="0"/>
              <a:t>类的定义</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4</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访问属性</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3.1.1</a:t>
            </a:r>
            <a:r>
              <a:rPr lang="en-US" altLang="zh-CN" dirty="0" smtClean="0"/>
              <a:t> </a:t>
            </a:r>
            <a:r>
              <a:rPr lang="zh-CN" altLang="en-US" dirty="0" smtClean="0"/>
              <a:t>类的定义</a:t>
            </a:r>
            <a:endParaRPr lang="zh-CN" altLang="en-US" dirty="0"/>
          </a:p>
        </p:txBody>
      </p:sp>
      <p:sp>
        <p:nvSpPr>
          <p:cNvPr id="6" name="矩形 5"/>
          <p:cNvSpPr/>
          <p:nvPr/>
        </p:nvSpPr>
        <p:spPr>
          <a:xfrm>
            <a:off x="832625" y="1507507"/>
            <a:ext cx="7762735" cy="1200329"/>
          </a:xfrm>
          <a:prstGeom prst="rect">
            <a:avLst/>
          </a:prstGeom>
        </p:spPr>
        <p:txBody>
          <a:bodyPr wrap="square">
            <a:spAutoFit/>
          </a:bodyPr>
          <a:lstStyle/>
          <a:p>
            <a:pPr algn="just">
              <a:lnSpc>
                <a:spcPct val="150000"/>
              </a:lnSpc>
            </a:pPr>
            <a:r>
              <a:rPr lang="zh-CN" altLang="en-US" sz="1600" dirty="0" smtClean="0">
                <a:latin typeface="微软雅黑" panose="020B0503020204020204" charset="-122"/>
                <a:ea typeface="微软雅黑" panose="020B0503020204020204" charset="-122"/>
              </a:rPr>
              <a:t>类的任何成员都具有访问属性</a:t>
            </a:r>
            <a:r>
              <a:rPr lang="en-US" altLang="zh-CN" sz="1600" dirty="0" smtClean="0">
                <a:latin typeface="微软雅黑" panose="020B0503020204020204" charset="-122"/>
                <a:ea typeface="微软雅黑" panose="020B0503020204020204" charset="-122"/>
              </a:rPr>
              <a:t>,  C</a:t>
            </a:r>
            <a:r>
              <a:rPr lang="en-US" altLang="zh-CN" sz="1600" dirty="0">
                <a:latin typeface="微软雅黑" panose="020B0503020204020204" charset="-122"/>
                <a:ea typeface="微软雅黑" panose="020B0503020204020204" charset="-122"/>
              </a:rPr>
              <a:t>++</a:t>
            </a:r>
            <a:r>
              <a:rPr lang="zh-CN" altLang="en-US" sz="1600" dirty="0" smtClean="0">
                <a:latin typeface="微软雅黑" panose="020B0503020204020204" charset="-122"/>
                <a:ea typeface="微软雅黑" panose="020B0503020204020204" charset="-122"/>
              </a:rPr>
              <a:t>通过访问</a:t>
            </a:r>
            <a:r>
              <a:rPr lang="zh-CN" altLang="en-US" sz="1600" dirty="0">
                <a:latin typeface="微软雅黑" panose="020B0503020204020204" charset="-122"/>
                <a:ea typeface="微软雅黑" panose="020B0503020204020204" charset="-122"/>
              </a:rPr>
              <a:t>控制修饰符</a:t>
            </a:r>
            <a:r>
              <a:rPr lang="en-US" altLang="zh-CN" sz="1600" dirty="0" smtClean="0">
                <a:latin typeface="微软雅黑" panose="020B0503020204020204" charset="-122"/>
                <a:ea typeface="微软雅黑" panose="020B0503020204020204" charset="-122"/>
              </a:rPr>
              <a:t>(access specifiers) </a:t>
            </a:r>
            <a:r>
              <a:rPr lang="zh-CN" altLang="en-US" sz="1600" dirty="0" smtClean="0">
                <a:latin typeface="微软雅黑" panose="020B0503020204020204" charset="-122"/>
                <a:ea typeface="微软雅黑" panose="020B0503020204020204" charset="-122"/>
              </a:rPr>
              <a:t>来对</a:t>
            </a:r>
            <a:r>
              <a:rPr lang="zh-CN" altLang="en-US" sz="1600" dirty="0">
                <a:latin typeface="微软雅黑" panose="020B0503020204020204" charset="-122"/>
                <a:ea typeface="微软雅黑" panose="020B0503020204020204" charset="-122"/>
              </a:rPr>
              <a:t>类</a:t>
            </a:r>
            <a:r>
              <a:rPr lang="zh-CN" altLang="en-US" sz="1600" dirty="0" smtClean="0">
                <a:latin typeface="微软雅黑" panose="020B0503020204020204" charset="-122"/>
                <a:ea typeface="微软雅黑" panose="020B0503020204020204" charset="-122"/>
              </a:rPr>
              <a:t>成员设置</a:t>
            </a:r>
            <a:r>
              <a:rPr lang="zh-CN" altLang="en-US" sz="1600" dirty="0">
                <a:latin typeface="微软雅黑" panose="020B0503020204020204" charset="-122"/>
                <a:ea typeface="微软雅黑" panose="020B0503020204020204" charset="-122"/>
              </a:rPr>
              <a:t>访问</a:t>
            </a:r>
            <a:r>
              <a:rPr lang="zh-CN" altLang="en-US" sz="1600" dirty="0" smtClean="0">
                <a:latin typeface="微软雅黑" panose="020B0503020204020204" charset="-122"/>
                <a:ea typeface="微软雅黑" panose="020B0503020204020204" charset="-122"/>
              </a:rPr>
              <a:t>属性</a:t>
            </a:r>
            <a:r>
              <a:rPr lang="en-US" altLang="zh-CN" sz="1600" dirty="0" smtClean="0">
                <a:latin typeface="微软雅黑" panose="020B0503020204020204" charset="-122"/>
                <a:ea typeface="微软雅黑" panose="020B0503020204020204" charset="-122"/>
              </a:rPr>
              <a:t>: </a:t>
            </a:r>
            <a:r>
              <a:rPr lang="en-US" altLang="zh-CN" sz="1600" b="1" dirty="0" smtClean="0">
                <a:solidFill>
                  <a:srgbClr val="0000FF"/>
                </a:solidFill>
                <a:latin typeface="微软雅黑" panose="020B0503020204020204" charset="-122"/>
                <a:ea typeface="微软雅黑" panose="020B0503020204020204" charset="-122"/>
              </a:rPr>
              <a:t>private</a:t>
            </a:r>
            <a:r>
              <a:rPr lang="en-US" altLang="zh-CN" sz="1600" dirty="0" smtClean="0">
                <a:latin typeface="微软雅黑" panose="020B0503020204020204" charset="-122"/>
                <a:ea typeface="微软雅黑" panose="020B0503020204020204" charset="-122"/>
              </a:rPr>
              <a:t>(</a:t>
            </a:r>
            <a:r>
              <a:rPr lang="zh-CN" altLang="en-US" sz="1400" dirty="0" smtClean="0">
                <a:solidFill>
                  <a:srgbClr val="00B0F0"/>
                </a:solidFill>
                <a:latin typeface="微软雅黑" panose="020B0503020204020204" charset="-122"/>
                <a:ea typeface="微软雅黑" panose="020B0503020204020204" charset="-122"/>
              </a:rPr>
              <a:t>私有</a:t>
            </a:r>
            <a:r>
              <a:rPr lang="en-US" altLang="zh-CN" sz="1600" dirty="0" smtClean="0">
                <a:latin typeface="微软雅黑" panose="020B0503020204020204" charset="-122"/>
                <a:ea typeface="微软雅黑" panose="020B0503020204020204" charset="-122"/>
              </a:rPr>
              <a:t>), </a:t>
            </a:r>
            <a:r>
              <a:rPr lang="en-US" altLang="zh-CN" sz="1600" b="1" dirty="0" smtClean="0">
                <a:solidFill>
                  <a:srgbClr val="0000FF"/>
                </a:solidFill>
                <a:latin typeface="微软雅黑" panose="020B0503020204020204" charset="-122"/>
                <a:ea typeface="微软雅黑" panose="020B0503020204020204" charset="-122"/>
              </a:rPr>
              <a:t>protected</a:t>
            </a:r>
            <a:r>
              <a:rPr lang="en-US" altLang="zh-CN" sz="1600" dirty="0" smtClean="0">
                <a:latin typeface="微软雅黑" panose="020B0503020204020204" charset="-122"/>
                <a:ea typeface="微软雅黑" panose="020B0503020204020204" charset="-122"/>
              </a:rPr>
              <a:t>(</a:t>
            </a:r>
            <a:r>
              <a:rPr lang="zh-CN" altLang="en-US" sz="1400" dirty="0">
                <a:solidFill>
                  <a:srgbClr val="00B0F0"/>
                </a:solidFill>
                <a:latin typeface="微软雅黑" panose="020B0503020204020204" charset="-122"/>
                <a:ea typeface="微软雅黑" panose="020B0503020204020204" charset="-122"/>
              </a:rPr>
              <a:t>保护</a:t>
            </a:r>
            <a:r>
              <a:rPr lang="en-US" altLang="zh-CN" sz="1600" dirty="0" smtClean="0">
                <a:latin typeface="微软雅黑" panose="020B0503020204020204" charset="-122"/>
                <a:ea typeface="微软雅黑" panose="020B0503020204020204" charset="-122"/>
              </a:rPr>
              <a:t>), </a:t>
            </a:r>
            <a:r>
              <a:rPr lang="en-US" altLang="zh-CN" sz="1600" b="1" dirty="0" smtClean="0">
                <a:solidFill>
                  <a:srgbClr val="0000FF"/>
                </a:solidFill>
                <a:latin typeface="微软雅黑" panose="020B0503020204020204" charset="-122"/>
                <a:ea typeface="微软雅黑" panose="020B0503020204020204" charset="-122"/>
              </a:rPr>
              <a:t>public</a:t>
            </a:r>
            <a:r>
              <a:rPr lang="en-US" altLang="zh-CN" sz="1600" dirty="0" smtClean="0">
                <a:latin typeface="微软雅黑" panose="020B0503020204020204" charset="-122"/>
                <a:ea typeface="微软雅黑" panose="020B0503020204020204" charset="-122"/>
              </a:rPr>
              <a:t>(</a:t>
            </a:r>
            <a:r>
              <a:rPr lang="zh-CN" altLang="en-US" sz="1400" dirty="0">
                <a:solidFill>
                  <a:srgbClr val="00B0F0"/>
                </a:solidFill>
                <a:latin typeface="微软雅黑" panose="020B0503020204020204" charset="-122"/>
                <a:ea typeface="微软雅黑" panose="020B0503020204020204" charset="-122"/>
              </a:rPr>
              <a:t>公有</a:t>
            </a:r>
            <a:r>
              <a:rPr lang="en-US" altLang="zh-CN" sz="1600" dirty="0" smtClean="0">
                <a:latin typeface="微软雅黑" panose="020B0503020204020204" charset="-122"/>
                <a:ea typeface="微软雅黑" panose="020B0503020204020204" charset="-122"/>
              </a:rPr>
              <a:t>). </a:t>
            </a:r>
            <a:r>
              <a:rPr lang="zh-CN" altLang="en-US" sz="1600" dirty="0" smtClean="0">
                <a:latin typeface="微软雅黑" panose="020B0503020204020204" charset="-122"/>
                <a:ea typeface="微软雅黑" panose="020B0503020204020204" charset="-122"/>
              </a:rPr>
              <a:t>通过</a:t>
            </a:r>
            <a:r>
              <a:rPr lang="zh-CN" altLang="en-US" sz="1600" dirty="0">
                <a:latin typeface="微软雅黑" panose="020B0503020204020204" charset="-122"/>
                <a:ea typeface="微软雅黑" panose="020B0503020204020204" charset="-122"/>
              </a:rPr>
              <a:t>正确设定成员的访问属性可以</a:t>
            </a:r>
            <a:r>
              <a:rPr lang="zh-CN" altLang="en-US" sz="1600" dirty="0" smtClean="0">
                <a:latin typeface="微软雅黑" panose="020B0503020204020204" charset="-122"/>
                <a:ea typeface="微软雅黑" panose="020B0503020204020204" charset="-122"/>
              </a:rPr>
              <a:t>实现类的信息隐藏功能</a:t>
            </a:r>
            <a:r>
              <a:rPr lang="en-US" altLang="zh-CN" sz="1600" dirty="0" smtClean="0">
                <a:latin typeface="微软雅黑" panose="020B0503020204020204" charset="-122"/>
                <a:ea typeface="微软雅黑" panose="020B0503020204020204" charset="-122"/>
              </a:rPr>
              <a:t>, </a:t>
            </a:r>
            <a:r>
              <a:rPr lang="zh-CN" altLang="en-US" sz="1600" dirty="0" smtClean="0">
                <a:latin typeface="微软雅黑" panose="020B0503020204020204" charset="-122"/>
                <a:ea typeface="微软雅黑" panose="020B0503020204020204" charset="-122"/>
              </a:rPr>
              <a:t>又</a:t>
            </a:r>
            <a:r>
              <a:rPr lang="zh-CN" altLang="en-US" sz="1600" dirty="0">
                <a:latin typeface="微软雅黑" panose="020B0503020204020204" charset="-122"/>
                <a:ea typeface="微软雅黑" panose="020B0503020204020204" charset="-122"/>
              </a:rPr>
              <a:t>可以为外部提供访问接口。</a:t>
            </a:r>
          </a:p>
        </p:txBody>
      </p:sp>
      <p:sp>
        <p:nvSpPr>
          <p:cNvPr id="8" name="圆角矩形 7"/>
          <p:cNvSpPr/>
          <p:nvPr/>
        </p:nvSpPr>
        <p:spPr>
          <a:xfrm>
            <a:off x="3616328" y="3209799"/>
            <a:ext cx="2004060" cy="567675"/>
          </a:xfrm>
          <a:prstGeom prst="roundRect">
            <a:avLst>
              <a:gd name="adj" fmla="val 690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smtClean="0">
                <a:solidFill>
                  <a:schemeClr val="tx1"/>
                </a:solidFill>
              </a:rPr>
              <a:t>private</a:t>
            </a:r>
            <a:endParaRPr lang="zh-CN" altLang="en-US" dirty="0">
              <a:solidFill>
                <a:schemeClr val="tx1"/>
              </a:solidFill>
            </a:endParaRPr>
          </a:p>
        </p:txBody>
      </p:sp>
      <p:sp>
        <p:nvSpPr>
          <p:cNvPr id="10" name="圆角矩形 9"/>
          <p:cNvSpPr/>
          <p:nvPr/>
        </p:nvSpPr>
        <p:spPr>
          <a:xfrm>
            <a:off x="3616328" y="4022424"/>
            <a:ext cx="2004060" cy="567675"/>
          </a:xfrm>
          <a:prstGeom prst="roundRect">
            <a:avLst>
              <a:gd name="adj" fmla="val 6900"/>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smtClean="0">
                <a:solidFill>
                  <a:schemeClr val="tx1"/>
                </a:solidFill>
              </a:rPr>
              <a:t>protected</a:t>
            </a:r>
            <a:endParaRPr lang="zh-CN" altLang="en-US" dirty="0">
              <a:solidFill>
                <a:schemeClr val="tx1"/>
              </a:solidFill>
            </a:endParaRPr>
          </a:p>
        </p:txBody>
      </p:sp>
      <p:sp>
        <p:nvSpPr>
          <p:cNvPr id="11" name="圆角矩形 10"/>
          <p:cNvSpPr/>
          <p:nvPr/>
        </p:nvSpPr>
        <p:spPr>
          <a:xfrm>
            <a:off x="3616328" y="4835049"/>
            <a:ext cx="2004060" cy="567675"/>
          </a:xfrm>
          <a:prstGeom prst="roundRect">
            <a:avLst>
              <a:gd name="adj" fmla="val 6900"/>
            </a:avLst>
          </a:prstGeom>
          <a:solidFill>
            <a:srgbClr val="66FF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smtClean="0">
                <a:solidFill>
                  <a:schemeClr val="tx1"/>
                </a:solidFill>
              </a:rPr>
              <a:t>public</a:t>
            </a:r>
            <a:endParaRPr lang="zh-CN" altLang="en-US" dirty="0">
              <a:solidFill>
                <a:schemeClr val="tx1"/>
              </a:solidFill>
            </a:endParaRPr>
          </a:p>
        </p:txBody>
      </p:sp>
      <p:sp>
        <p:nvSpPr>
          <p:cNvPr id="9" name="椭圆 8"/>
          <p:cNvSpPr/>
          <p:nvPr/>
        </p:nvSpPr>
        <p:spPr>
          <a:xfrm>
            <a:off x="2499360" y="1023285"/>
            <a:ext cx="369251" cy="36925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3" name="椭圆 12"/>
          <p:cNvSpPr/>
          <p:nvPr/>
        </p:nvSpPr>
        <p:spPr>
          <a:xfrm>
            <a:off x="2914969" y="1007855"/>
            <a:ext cx="369251" cy="369251"/>
          </a:xfrm>
          <a:prstGeom prst="ellipse">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4" name="椭圆 13"/>
          <p:cNvSpPr/>
          <p:nvPr/>
        </p:nvSpPr>
        <p:spPr>
          <a:xfrm>
            <a:off x="3330578" y="1023285"/>
            <a:ext cx="369251" cy="369251"/>
          </a:xfrm>
          <a:prstGeom prst="ellipse">
            <a:avLst/>
          </a:prstGeom>
          <a:solidFill>
            <a:srgbClr val="66FF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2" name="下箭头 11"/>
          <p:cNvSpPr/>
          <p:nvPr/>
        </p:nvSpPr>
        <p:spPr>
          <a:xfrm>
            <a:off x="6101908" y="3209799"/>
            <a:ext cx="207956" cy="2080230"/>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下箭头 15"/>
          <p:cNvSpPr/>
          <p:nvPr/>
        </p:nvSpPr>
        <p:spPr>
          <a:xfrm rot="10800000">
            <a:off x="2922270" y="3225810"/>
            <a:ext cx="212538" cy="2080230"/>
          </a:xfrm>
          <a:prstGeom prst="down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1421561" y="4167761"/>
            <a:ext cx="1887583" cy="276999"/>
          </a:xfrm>
          <a:prstGeom prst="rect">
            <a:avLst/>
          </a:prstGeom>
          <a:noFill/>
        </p:spPr>
        <p:txBody>
          <a:bodyPr wrap="square" rtlCol="0">
            <a:spAutoFit/>
          </a:bodyPr>
          <a:lstStyle/>
          <a:p>
            <a:r>
              <a:rPr lang="en-US" altLang="zh-CN" sz="1200" dirty="0" smtClean="0">
                <a:latin typeface="Arial Rounded MT Bold" panose="020F0704030504030204" pitchFamily="34" charset="0"/>
              </a:rPr>
              <a:t>More Restrictive</a:t>
            </a:r>
            <a:endParaRPr lang="zh-CN" altLang="en-US" sz="1200" dirty="0">
              <a:latin typeface="Arial Rounded MT Bold" panose="020F0704030504030204" pitchFamily="34" charset="0"/>
            </a:endParaRPr>
          </a:p>
        </p:txBody>
      </p:sp>
      <p:sp>
        <p:nvSpPr>
          <p:cNvPr id="17" name="矩形 16"/>
          <p:cNvSpPr/>
          <p:nvPr/>
        </p:nvSpPr>
        <p:spPr>
          <a:xfrm>
            <a:off x="3665212" y="5647674"/>
            <a:ext cx="1906291" cy="276999"/>
          </a:xfrm>
          <a:prstGeom prst="rect">
            <a:avLst/>
          </a:prstGeom>
          <a:noFill/>
        </p:spPr>
        <p:txBody>
          <a:bodyPr wrap="square" rtlCol="0">
            <a:spAutoFit/>
          </a:bodyPr>
          <a:lstStyle/>
          <a:p>
            <a:r>
              <a:rPr lang="zh-CN" altLang="en-US" sz="1200" dirty="0">
                <a:latin typeface="Arial Rounded MT Bold" panose="020F0704030504030204" pitchFamily="34" charset="0"/>
              </a:rPr>
              <a:t> </a:t>
            </a:r>
            <a:r>
              <a:rPr lang="zh-CN" altLang="en-US" sz="1200" dirty="0" smtClean="0">
                <a:latin typeface="Arial Rounded MT Bold" panose="020F0704030504030204" pitchFamily="34" charset="0"/>
              </a:rPr>
              <a:t>       </a:t>
            </a:r>
            <a:r>
              <a:rPr lang="en-US" altLang="zh-CN" sz="1200" dirty="0" smtClean="0">
                <a:latin typeface="Arial Rounded MT Bold" panose="020F0704030504030204" pitchFamily="34" charset="0"/>
              </a:rPr>
              <a:t>Accessibility</a:t>
            </a:r>
            <a:endParaRPr lang="zh-CN" altLang="en-US" sz="1200" dirty="0">
              <a:latin typeface="Arial Rounded MT Bold" panose="020F0704030504030204" pitchFamily="34" charset="0"/>
            </a:endParaRPr>
          </a:p>
        </p:txBody>
      </p:sp>
      <p:sp>
        <p:nvSpPr>
          <p:cNvPr id="19" name="文本框 18"/>
          <p:cNvSpPr txBox="1"/>
          <p:nvPr/>
        </p:nvSpPr>
        <p:spPr>
          <a:xfrm>
            <a:off x="6566818" y="4163572"/>
            <a:ext cx="1887583" cy="276999"/>
          </a:xfrm>
          <a:prstGeom prst="rect">
            <a:avLst/>
          </a:prstGeom>
          <a:noFill/>
        </p:spPr>
        <p:txBody>
          <a:bodyPr wrap="square" rtlCol="0">
            <a:spAutoFit/>
          </a:bodyPr>
          <a:lstStyle/>
          <a:p>
            <a:r>
              <a:rPr lang="en-US" altLang="zh-CN" sz="1200" dirty="0" smtClean="0">
                <a:latin typeface="Arial Rounded MT Bold" panose="020F0704030504030204" pitchFamily="34" charset="0"/>
              </a:rPr>
              <a:t>Less Restrictive</a:t>
            </a:r>
            <a:endParaRPr lang="zh-CN" altLang="en-US" sz="1200" dirty="0">
              <a:latin typeface="Arial Rounded MT Bold" panose="020F0704030504030204" pitchFamily="34" charset="0"/>
            </a:endParaRPr>
          </a:p>
        </p:txBody>
      </p:sp>
      <p:sp>
        <p:nvSpPr>
          <p:cNvPr id="18" name="矩形 17"/>
          <p:cNvSpPr/>
          <p:nvPr/>
        </p:nvSpPr>
        <p:spPr>
          <a:xfrm>
            <a:off x="650969" y="6167046"/>
            <a:ext cx="8493031" cy="338554"/>
          </a:xfrm>
          <a:prstGeom prst="rect">
            <a:avLst/>
          </a:prstGeom>
        </p:spPr>
        <p:txBody>
          <a:bodyPr wrap="none">
            <a:spAutoFit/>
          </a:bodyPr>
          <a:lstStyle/>
          <a:p>
            <a:r>
              <a:rPr lang="zh-CN" altLang="en-US" sz="1600" dirty="0">
                <a:latin typeface="+mj-ea"/>
                <a:ea typeface="+mj-ea"/>
              </a:rPr>
              <a:t>通过访问</a:t>
            </a:r>
            <a:r>
              <a:rPr lang="zh-CN" altLang="en-US" sz="1600" dirty="0" smtClean="0">
                <a:latin typeface="+mj-ea"/>
                <a:ea typeface="+mj-ea"/>
              </a:rPr>
              <a:t>修饰符可以</a:t>
            </a:r>
            <a:r>
              <a:rPr lang="zh-CN" altLang="en-US" sz="1600" dirty="0">
                <a:latin typeface="+mj-ea"/>
                <a:ea typeface="+mj-ea"/>
              </a:rPr>
              <a:t>实现类</a:t>
            </a:r>
            <a:r>
              <a:rPr lang="zh-CN" altLang="en-US" sz="1600" b="1" dirty="0">
                <a:solidFill>
                  <a:srgbClr val="0000FF"/>
                </a:solidFill>
                <a:latin typeface="+mj-ea"/>
                <a:ea typeface="+mj-ea"/>
              </a:rPr>
              <a:t>对内</a:t>
            </a:r>
            <a:r>
              <a:rPr lang="zh-CN" altLang="en-US" sz="1600" dirty="0" smtClean="0">
                <a:latin typeface="+mj-ea"/>
                <a:ea typeface="+mj-ea"/>
              </a:rPr>
              <a:t>开放数据</a:t>
            </a:r>
            <a:r>
              <a:rPr lang="zh-CN" altLang="en-US" sz="1600" dirty="0">
                <a:latin typeface="+mj-ea"/>
                <a:ea typeface="+mj-ea"/>
              </a:rPr>
              <a:t>、</a:t>
            </a:r>
            <a:r>
              <a:rPr lang="en-US" altLang="zh-CN" sz="1600" dirty="0" smtClean="0">
                <a:latin typeface="+mj-ea"/>
                <a:ea typeface="+mj-ea"/>
              </a:rPr>
              <a:t> </a:t>
            </a:r>
            <a:r>
              <a:rPr lang="zh-CN" altLang="en-US" sz="1600" b="1" dirty="0" smtClean="0">
                <a:solidFill>
                  <a:srgbClr val="0000FF"/>
                </a:solidFill>
                <a:latin typeface="+mj-ea"/>
                <a:ea typeface="+mj-ea"/>
              </a:rPr>
              <a:t>对外</a:t>
            </a:r>
            <a:r>
              <a:rPr lang="zh-CN" altLang="en-US" sz="1600" dirty="0">
                <a:latin typeface="+mj-ea"/>
                <a:ea typeface="+mj-ea"/>
              </a:rPr>
              <a:t>隐藏</a:t>
            </a:r>
            <a:r>
              <a:rPr lang="zh-CN" altLang="en-US" sz="1600" dirty="0" smtClean="0">
                <a:latin typeface="+mj-ea"/>
                <a:ea typeface="+mj-ea"/>
              </a:rPr>
              <a:t>数据</a:t>
            </a:r>
            <a:r>
              <a:rPr lang="zh-CN" altLang="en-US" sz="1600" dirty="0">
                <a:latin typeface="+mj-ea"/>
                <a:ea typeface="+mj-ea"/>
              </a:rPr>
              <a:t>、</a:t>
            </a:r>
            <a:r>
              <a:rPr lang="zh-CN" altLang="en-US" sz="1600" dirty="0" smtClean="0">
                <a:latin typeface="+mj-ea"/>
                <a:ea typeface="+mj-ea"/>
              </a:rPr>
              <a:t>对外只提供函数调用接口</a:t>
            </a:r>
            <a:r>
              <a:rPr lang="zh-CN" altLang="en-US" sz="1600" dirty="0">
                <a:latin typeface="+mj-ea"/>
                <a:ea typeface="+mj-ea"/>
              </a:rPr>
              <a:t>的功能</a:t>
            </a:r>
            <a:r>
              <a:rPr lang="en-US" altLang="zh-CN" sz="1600" dirty="0">
                <a:latin typeface="+mj-ea"/>
                <a:ea typeface="+mj-ea"/>
              </a:rPr>
              <a:t>.</a:t>
            </a:r>
            <a:endParaRPr lang="zh-CN" altLang="en-US" sz="1600" dirty="0">
              <a:latin typeface="+mj-ea"/>
              <a:ea typeface="+mj-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3.1.1</a:t>
            </a:r>
            <a:r>
              <a:rPr lang="en-US" altLang="zh-CN" dirty="0" smtClean="0"/>
              <a:t> </a:t>
            </a:r>
            <a:r>
              <a:rPr lang="zh-CN" altLang="en-US" dirty="0" smtClean="0"/>
              <a:t>类的定义</a:t>
            </a:r>
            <a:endParaRPr lang="zh-CN" altLang="en-US" dirty="0"/>
          </a:p>
        </p:txBody>
      </p:sp>
      <p:sp>
        <p:nvSpPr>
          <p:cNvPr id="4" name="矩形 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4</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访问属性</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椭圆 4"/>
          <p:cNvSpPr/>
          <p:nvPr/>
        </p:nvSpPr>
        <p:spPr>
          <a:xfrm>
            <a:off x="2499360" y="1023285"/>
            <a:ext cx="369251" cy="36925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6" name="椭圆 5"/>
          <p:cNvSpPr/>
          <p:nvPr/>
        </p:nvSpPr>
        <p:spPr>
          <a:xfrm>
            <a:off x="2914969" y="1007855"/>
            <a:ext cx="369251" cy="369251"/>
          </a:xfrm>
          <a:prstGeom prst="ellipse">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 name="椭圆 6"/>
          <p:cNvSpPr/>
          <p:nvPr/>
        </p:nvSpPr>
        <p:spPr>
          <a:xfrm>
            <a:off x="3330578" y="1023285"/>
            <a:ext cx="369251" cy="369251"/>
          </a:xfrm>
          <a:prstGeom prst="ellipse">
            <a:avLst/>
          </a:prstGeom>
          <a:solidFill>
            <a:srgbClr val="66FF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8" name="矩形 7"/>
          <p:cNvSpPr/>
          <p:nvPr/>
        </p:nvSpPr>
        <p:spPr>
          <a:xfrm>
            <a:off x="883357" y="1574701"/>
            <a:ext cx="7473175" cy="830997"/>
          </a:xfrm>
          <a:prstGeom prst="rect">
            <a:avLst/>
          </a:prstGeom>
        </p:spPr>
        <p:txBody>
          <a:bodyPr wrap="square">
            <a:spAutoFit/>
          </a:bodyPr>
          <a:lstStyle/>
          <a:p>
            <a:pPr algn="just">
              <a:lnSpc>
                <a:spcPct val="150000"/>
              </a:lnSpc>
            </a:pPr>
            <a:r>
              <a:rPr lang="zh-CN" altLang="en-US" sz="1600" b="1" dirty="0" smtClean="0">
                <a:solidFill>
                  <a:srgbClr val="0000FF"/>
                </a:solidFill>
                <a:latin typeface="楷体" panose="02010609060101010101" pitchFamily="49" charset="-122"/>
                <a:ea typeface="楷体" panose="02010609060101010101" pitchFamily="49" charset="-122"/>
              </a:rPr>
              <a:t>访问属性使用说明</a:t>
            </a:r>
            <a:r>
              <a:rPr lang="en-US" altLang="zh-CN" sz="1600" dirty="0" smtClean="0">
                <a:latin typeface="+mj-ea"/>
                <a:ea typeface="+mj-ea"/>
              </a:rPr>
              <a:t>: C++</a:t>
            </a:r>
            <a:r>
              <a:rPr lang="zh-CN" altLang="en-US" sz="1600" dirty="0" smtClean="0">
                <a:latin typeface="+mj-ea"/>
                <a:ea typeface="+mj-ea"/>
              </a:rPr>
              <a:t>定义的类中并非一定要包含全部</a:t>
            </a:r>
            <a:r>
              <a:rPr lang="en-US" altLang="zh-CN" sz="1600" dirty="0" smtClean="0">
                <a:latin typeface="+mj-ea"/>
                <a:ea typeface="+mj-ea"/>
              </a:rPr>
              <a:t>3</a:t>
            </a:r>
            <a:r>
              <a:rPr lang="zh-CN" altLang="en-US" sz="1600" dirty="0" smtClean="0">
                <a:latin typeface="+mj-ea"/>
                <a:ea typeface="+mj-ea"/>
              </a:rPr>
              <a:t>种访问属性的成员变量</a:t>
            </a:r>
            <a:r>
              <a:rPr lang="en-US" altLang="zh-CN" sz="1600" dirty="0" smtClean="0">
                <a:latin typeface="+mj-ea"/>
                <a:ea typeface="+mj-ea"/>
              </a:rPr>
              <a:t>, </a:t>
            </a:r>
            <a:r>
              <a:rPr lang="zh-CN" altLang="en-US" sz="1600" dirty="0" smtClean="0">
                <a:latin typeface="+mj-ea"/>
                <a:ea typeface="+mj-ea"/>
              </a:rPr>
              <a:t>但是至少要有其中一种属性成员</a:t>
            </a:r>
            <a:r>
              <a:rPr lang="en-US" altLang="zh-CN" sz="1600" dirty="0" smtClean="0">
                <a:latin typeface="+mj-ea"/>
                <a:ea typeface="+mj-ea"/>
              </a:rPr>
              <a:t>. </a:t>
            </a:r>
            <a:r>
              <a:rPr lang="zh-CN" altLang="en-US" sz="1600" dirty="0" smtClean="0">
                <a:latin typeface="+mj-ea"/>
                <a:ea typeface="+mj-ea"/>
              </a:rPr>
              <a:t>各访问属性的功能对比如下表所示</a:t>
            </a:r>
            <a:r>
              <a:rPr lang="en-US" altLang="zh-CN" sz="1600" dirty="0" smtClean="0">
                <a:latin typeface="+mj-ea"/>
                <a:ea typeface="+mj-ea"/>
              </a:rPr>
              <a:t>:</a:t>
            </a:r>
            <a:endParaRPr lang="zh-CN" altLang="en-US" sz="1600" dirty="0">
              <a:latin typeface="+mj-ea"/>
              <a:ea typeface="+mj-ea"/>
            </a:endParaRPr>
          </a:p>
        </p:txBody>
      </p:sp>
      <p:grpSp>
        <p:nvGrpSpPr>
          <p:cNvPr id="9" name="Group 42"/>
          <p:cNvGrpSpPr/>
          <p:nvPr/>
        </p:nvGrpSpPr>
        <p:grpSpPr>
          <a:xfrm>
            <a:off x="717937" y="2787253"/>
            <a:ext cx="8040620" cy="3198016"/>
            <a:chOff x="0" y="403"/>
            <a:chExt cx="3498" cy="1711"/>
          </a:xfrm>
        </p:grpSpPr>
        <p:grpSp>
          <p:nvGrpSpPr>
            <p:cNvPr id="10" name="Group 19"/>
            <p:cNvGrpSpPr/>
            <p:nvPr/>
          </p:nvGrpSpPr>
          <p:grpSpPr>
            <a:xfrm>
              <a:off x="0" y="403"/>
              <a:ext cx="590" cy="460"/>
              <a:chOff x="0" y="403"/>
              <a:chExt cx="590" cy="460"/>
            </a:xfrm>
          </p:grpSpPr>
          <p:sp>
            <p:nvSpPr>
              <p:cNvPr id="44" name="Rectangle 6"/>
              <p:cNvSpPr/>
              <p:nvPr/>
            </p:nvSpPr>
            <p:spPr>
              <a:xfrm>
                <a:off x="43" y="403"/>
                <a:ext cx="504"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600" dirty="0">
                    <a:solidFill>
                      <a:schemeClr val="tx1"/>
                    </a:solidFill>
                    <a:latin typeface="Times New Roman" panose="02020603050405020304" pitchFamily="18" charset="0"/>
                    <a:ea typeface="黑体" panose="02010609060101010101" pitchFamily="49" charset="-122"/>
                  </a:rPr>
                  <a:t>访问</a:t>
                </a:r>
                <a:endParaRPr lang="en-US" altLang="zh-CN" sz="1600" dirty="0">
                  <a:solidFill>
                    <a:schemeClr val="tx1"/>
                  </a:solidFill>
                  <a:latin typeface="Times New Roman" panose="02020603050405020304" pitchFamily="18" charset="0"/>
                  <a:ea typeface="黑体" panose="02010609060101010101" pitchFamily="49" charset="-122"/>
                </a:endParaRPr>
              </a:p>
              <a:p>
                <a:pPr marL="0" lvl="0" indent="0" algn="ctr" eaLnBrk="0" hangingPunct="0">
                  <a:lnSpc>
                    <a:spcPct val="100000"/>
                  </a:lnSpc>
                  <a:spcBef>
                    <a:spcPct val="0"/>
                  </a:spcBef>
                  <a:buClrTx/>
                  <a:buSzPct val="100000"/>
                  <a:buNone/>
                </a:pPr>
                <a:r>
                  <a:rPr lang="zh-CN" altLang="en-US" sz="1600" dirty="0" smtClean="0">
                    <a:solidFill>
                      <a:schemeClr val="tx1"/>
                    </a:solidFill>
                    <a:latin typeface="Times New Roman" panose="02020603050405020304" pitchFamily="18" charset="0"/>
                    <a:ea typeface="黑体" panose="02010609060101010101" pitchFamily="49" charset="-122"/>
                  </a:rPr>
                  <a:t>属性</a:t>
                </a:r>
                <a:endParaRPr lang="zh-CN" altLang="en-US" sz="1600" dirty="0">
                  <a:solidFill>
                    <a:schemeClr val="tx1"/>
                  </a:solidFill>
                  <a:latin typeface="宋体" panose="02010600030101010101" pitchFamily="2" charset="-122"/>
                  <a:ea typeface="黑体" panose="02010609060101010101" pitchFamily="49" charset="-122"/>
                </a:endParaRPr>
              </a:p>
            </p:txBody>
          </p:sp>
          <p:sp>
            <p:nvSpPr>
              <p:cNvPr id="45" name="Rectangle 18"/>
              <p:cNvSpPr/>
              <p:nvPr/>
            </p:nvSpPr>
            <p:spPr>
              <a:xfrm>
                <a:off x="0" y="403"/>
                <a:ext cx="590"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1" name="Group 21"/>
            <p:cNvGrpSpPr/>
            <p:nvPr/>
          </p:nvGrpSpPr>
          <p:grpSpPr>
            <a:xfrm>
              <a:off x="590" y="403"/>
              <a:ext cx="518" cy="460"/>
              <a:chOff x="590" y="403"/>
              <a:chExt cx="518" cy="460"/>
            </a:xfrm>
          </p:grpSpPr>
          <p:sp>
            <p:nvSpPr>
              <p:cNvPr id="42" name="Rectangle 7"/>
              <p:cNvSpPr/>
              <p:nvPr/>
            </p:nvSpPr>
            <p:spPr>
              <a:xfrm>
                <a:off x="633" y="403"/>
                <a:ext cx="432"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800" dirty="0">
                    <a:solidFill>
                      <a:schemeClr val="tx1"/>
                    </a:solidFill>
                    <a:latin typeface="Times New Roman" panose="02020603050405020304" pitchFamily="18" charset="0"/>
                    <a:ea typeface="黑体" panose="02010609060101010101" pitchFamily="49" charset="-122"/>
                  </a:rPr>
                  <a:t>含义</a:t>
                </a:r>
                <a:endParaRPr lang="zh-CN" altLang="en-US" sz="18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43" name="Rectangle 20"/>
              <p:cNvSpPr/>
              <p:nvPr/>
            </p:nvSpPr>
            <p:spPr>
              <a:xfrm>
                <a:off x="590" y="403"/>
                <a:ext cx="518"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2" name="Group 23"/>
            <p:cNvGrpSpPr/>
            <p:nvPr/>
          </p:nvGrpSpPr>
          <p:grpSpPr>
            <a:xfrm>
              <a:off x="1108" y="403"/>
              <a:ext cx="2390" cy="460"/>
              <a:chOff x="1108" y="403"/>
              <a:chExt cx="2390" cy="460"/>
            </a:xfrm>
          </p:grpSpPr>
          <p:sp>
            <p:nvSpPr>
              <p:cNvPr id="40" name="Rectangle 8"/>
              <p:cNvSpPr/>
              <p:nvPr/>
            </p:nvSpPr>
            <p:spPr>
              <a:xfrm>
                <a:off x="1151" y="403"/>
                <a:ext cx="2304"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600" dirty="0">
                    <a:solidFill>
                      <a:schemeClr val="tx1"/>
                    </a:solidFill>
                    <a:latin typeface="Times New Roman" panose="02020603050405020304" pitchFamily="18" charset="0"/>
                    <a:ea typeface="黑体" panose="02010609060101010101" pitchFamily="49" charset="-122"/>
                  </a:rPr>
                  <a:t>作用</a:t>
                </a:r>
                <a:endParaRPr lang="zh-CN" altLang="en-US" sz="16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41" name="Rectangle 22"/>
              <p:cNvSpPr/>
              <p:nvPr/>
            </p:nvSpPr>
            <p:spPr>
              <a:xfrm>
                <a:off x="1108" y="403"/>
                <a:ext cx="2390"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3" name="Group 25"/>
            <p:cNvGrpSpPr/>
            <p:nvPr/>
          </p:nvGrpSpPr>
          <p:grpSpPr>
            <a:xfrm>
              <a:off x="0" y="863"/>
              <a:ext cx="590" cy="374"/>
              <a:chOff x="0" y="863"/>
              <a:chExt cx="590" cy="374"/>
            </a:xfrm>
          </p:grpSpPr>
          <p:sp>
            <p:nvSpPr>
              <p:cNvPr id="38" name="Rectangle 9"/>
              <p:cNvSpPr/>
              <p:nvPr/>
            </p:nvSpPr>
            <p:spPr>
              <a:xfrm>
                <a:off x="43" y="863"/>
                <a:ext cx="504" cy="374"/>
              </a:xfrm>
              <a:prstGeom prst="rect">
                <a:avLst/>
              </a:prstGeom>
              <a:noFill/>
              <a:ln w="38100">
                <a:noFill/>
              </a:ln>
            </p:spPr>
            <p:txBody>
              <a:bodyPr lIns="0" rIns="0"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en-US" altLang="zh-CN" sz="1400" b="1" dirty="0">
                    <a:solidFill>
                      <a:schemeClr val="tx1"/>
                    </a:solidFill>
                    <a:latin typeface="Tahoma" panose="020B0604030504040204" pitchFamily="34" charset="0"/>
                    <a:ea typeface="黑体" panose="02010609060101010101" pitchFamily="49" charset="-122"/>
                  </a:rPr>
                  <a:t>private</a:t>
                </a: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39" name="Rectangle 24"/>
              <p:cNvSpPr/>
              <p:nvPr/>
            </p:nvSpPr>
            <p:spPr>
              <a:xfrm>
                <a:off x="0" y="863"/>
                <a:ext cx="590"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4" name="Group 27"/>
            <p:cNvGrpSpPr/>
            <p:nvPr/>
          </p:nvGrpSpPr>
          <p:grpSpPr>
            <a:xfrm>
              <a:off x="590" y="863"/>
              <a:ext cx="518" cy="374"/>
              <a:chOff x="590" y="863"/>
              <a:chExt cx="518" cy="374"/>
            </a:xfrm>
          </p:grpSpPr>
          <p:sp>
            <p:nvSpPr>
              <p:cNvPr id="36" name="Rectangle 10"/>
              <p:cNvSpPr/>
              <p:nvPr/>
            </p:nvSpPr>
            <p:spPr>
              <a:xfrm>
                <a:off x="633" y="863"/>
                <a:ext cx="432"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400" dirty="0">
                    <a:solidFill>
                      <a:schemeClr val="tx1"/>
                    </a:solidFill>
                    <a:latin typeface="Times New Roman" panose="02020603050405020304" pitchFamily="18" charset="0"/>
                    <a:ea typeface="黑体" panose="02010609060101010101" pitchFamily="49" charset="-122"/>
                  </a:rPr>
                  <a:t>私有成员</a:t>
                </a:r>
                <a:endParaRPr lang="zh-CN" altLang="en-US" sz="14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37" name="Rectangle 26"/>
              <p:cNvSpPr/>
              <p:nvPr/>
            </p:nvSpPr>
            <p:spPr>
              <a:xfrm>
                <a:off x="590" y="863"/>
                <a:ext cx="518"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5" name="Group 29"/>
            <p:cNvGrpSpPr/>
            <p:nvPr/>
          </p:nvGrpSpPr>
          <p:grpSpPr>
            <a:xfrm>
              <a:off x="1108" y="863"/>
              <a:ext cx="2390" cy="395"/>
              <a:chOff x="1108" y="863"/>
              <a:chExt cx="2390" cy="395"/>
            </a:xfrm>
          </p:grpSpPr>
          <p:sp>
            <p:nvSpPr>
              <p:cNvPr id="34" name="Rectangle 11"/>
              <p:cNvSpPr/>
              <p:nvPr/>
            </p:nvSpPr>
            <p:spPr>
              <a:xfrm>
                <a:off x="1151" y="884"/>
                <a:ext cx="2304"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eaLnBrk="0" hangingPunct="0">
                  <a:lnSpc>
                    <a:spcPct val="100000"/>
                  </a:lnSpc>
                  <a:spcBef>
                    <a:spcPct val="0"/>
                  </a:spcBef>
                  <a:buClrTx/>
                  <a:buSzPct val="100000"/>
                  <a:buNone/>
                </a:pPr>
                <a:r>
                  <a:rPr lang="zh-CN" altLang="en-US" sz="1400" b="1" dirty="0">
                    <a:solidFill>
                      <a:schemeClr val="tx1"/>
                    </a:solidFill>
                    <a:latin typeface="Times New Roman" panose="02020603050405020304" pitchFamily="18" charset="0"/>
                    <a:ea typeface="黑体" panose="02010609060101010101" pitchFamily="49" charset="-122"/>
                  </a:rPr>
                  <a:t>只允许</a:t>
                </a:r>
                <a:r>
                  <a:rPr lang="zh-CN" altLang="en-US" sz="1400" b="1" dirty="0">
                    <a:solidFill>
                      <a:srgbClr val="C00000"/>
                    </a:solidFill>
                    <a:latin typeface="Times New Roman" panose="02020603050405020304" pitchFamily="18" charset="0"/>
                    <a:ea typeface="黑体" panose="02010609060101010101" pitchFamily="49" charset="-122"/>
                  </a:rPr>
                  <a:t>被该类的成员函数及友元访问</a:t>
                </a:r>
                <a:r>
                  <a:rPr lang="zh-CN" altLang="en-US" sz="1400" b="1" dirty="0">
                    <a:solidFill>
                      <a:schemeClr val="tx1"/>
                    </a:solidFill>
                    <a:latin typeface="Times New Roman" panose="02020603050405020304" pitchFamily="18" charset="0"/>
                    <a:ea typeface="黑体" panose="02010609060101010101" pitchFamily="49" charset="-122"/>
                  </a:rPr>
                  <a:t>，不能被其它函数访问</a:t>
                </a:r>
                <a:endParaRPr lang="zh-CN" altLang="en-US" sz="1400" b="1"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35" name="Rectangle 28"/>
              <p:cNvSpPr/>
              <p:nvPr/>
            </p:nvSpPr>
            <p:spPr>
              <a:xfrm>
                <a:off x="1108" y="863"/>
                <a:ext cx="2390"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6" name="Group 31"/>
            <p:cNvGrpSpPr/>
            <p:nvPr/>
          </p:nvGrpSpPr>
          <p:grpSpPr>
            <a:xfrm>
              <a:off x="0" y="1237"/>
              <a:ext cx="590" cy="502"/>
              <a:chOff x="0" y="1237"/>
              <a:chExt cx="590" cy="502"/>
            </a:xfrm>
          </p:grpSpPr>
          <p:sp>
            <p:nvSpPr>
              <p:cNvPr id="32" name="Rectangle 12"/>
              <p:cNvSpPr/>
              <p:nvPr/>
            </p:nvSpPr>
            <p:spPr>
              <a:xfrm>
                <a:off x="64" y="1279"/>
                <a:ext cx="504" cy="460"/>
              </a:xfrm>
              <a:prstGeom prst="rect">
                <a:avLst/>
              </a:prstGeom>
              <a:noFill/>
              <a:ln w="38100">
                <a:noFill/>
              </a:ln>
            </p:spPr>
            <p:txBody>
              <a:bodyPr lIns="0" rIns="0"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en-US" altLang="zh-CN" sz="1400" b="1" dirty="0">
                    <a:solidFill>
                      <a:schemeClr val="tx1"/>
                    </a:solidFill>
                    <a:latin typeface="Tahoma" panose="020B0604030504040204" pitchFamily="34" charset="0"/>
                    <a:ea typeface="黑体" panose="02010609060101010101" pitchFamily="49" charset="-122"/>
                  </a:rPr>
                  <a:t>protected</a:t>
                </a:r>
              </a:p>
              <a:p>
                <a:pPr marL="0" lvl="0" indent="0" algn="ctr" eaLnBrk="0" hangingPunct="0">
                  <a:lnSpc>
                    <a:spcPct val="100000"/>
                  </a:lnSpc>
                  <a:spcBef>
                    <a:spcPct val="0"/>
                  </a:spcBef>
                  <a:buClrTx/>
                  <a:buSzPct val="100000"/>
                  <a:buNone/>
                </a:pPr>
                <a:endParaRPr lang="en-US" altLang="zh-CN" sz="1400" b="1" dirty="0">
                  <a:solidFill>
                    <a:schemeClr val="tx1"/>
                  </a:solidFill>
                  <a:latin typeface="Tahoma" panose="020B0604030504040204" pitchFamily="34" charset="0"/>
                  <a:ea typeface="黑体" panose="02010609060101010101" pitchFamily="49" charset="-122"/>
                </a:endParaRPr>
              </a:p>
            </p:txBody>
          </p:sp>
          <p:sp>
            <p:nvSpPr>
              <p:cNvPr id="33" name="Rectangle 30"/>
              <p:cNvSpPr/>
              <p:nvPr/>
            </p:nvSpPr>
            <p:spPr>
              <a:xfrm>
                <a:off x="0" y="1237"/>
                <a:ext cx="590"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7" name="Group 33"/>
            <p:cNvGrpSpPr/>
            <p:nvPr/>
          </p:nvGrpSpPr>
          <p:grpSpPr>
            <a:xfrm>
              <a:off x="590" y="1237"/>
              <a:ext cx="518" cy="460"/>
              <a:chOff x="590" y="1237"/>
              <a:chExt cx="518" cy="460"/>
            </a:xfrm>
          </p:grpSpPr>
          <p:sp>
            <p:nvSpPr>
              <p:cNvPr id="30" name="Rectangle 13"/>
              <p:cNvSpPr/>
              <p:nvPr/>
            </p:nvSpPr>
            <p:spPr>
              <a:xfrm>
                <a:off x="633" y="1237"/>
                <a:ext cx="432"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400" dirty="0">
                    <a:solidFill>
                      <a:schemeClr val="tx1"/>
                    </a:solidFill>
                    <a:latin typeface="Times New Roman" panose="02020603050405020304" pitchFamily="18" charset="0"/>
                    <a:ea typeface="黑体" panose="02010609060101010101" pitchFamily="49" charset="-122"/>
                  </a:rPr>
                  <a:t>保护成员</a:t>
                </a:r>
                <a:endParaRPr lang="zh-CN" altLang="en-US" sz="14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31" name="Rectangle 32"/>
              <p:cNvSpPr/>
              <p:nvPr/>
            </p:nvSpPr>
            <p:spPr>
              <a:xfrm>
                <a:off x="590" y="1237"/>
                <a:ext cx="518"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8" name="Group 35"/>
            <p:cNvGrpSpPr/>
            <p:nvPr/>
          </p:nvGrpSpPr>
          <p:grpSpPr>
            <a:xfrm>
              <a:off x="1108" y="1237"/>
              <a:ext cx="2390" cy="502"/>
              <a:chOff x="1108" y="1237"/>
              <a:chExt cx="2390" cy="502"/>
            </a:xfrm>
          </p:grpSpPr>
          <p:sp>
            <p:nvSpPr>
              <p:cNvPr id="28" name="Rectangle 14"/>
              <p:cNvSpPr/>
              <p:nvPr/>
            </p:nvSpPr>
            <p:spPr>
              <a:xfrm>
                <a:off x="1158" y="1279"/>
                <a:ext cx="2304"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just" eaLnBrk="0" hangingPunct="0">
                  <a:lnSpc>
                    <a:spcPct val="150000"/>
                  </a:lnSpc>
                  <a:spcBef>
                    <a:spcPct val="0"/>
                  </a:spcBef>
                  <a:buClrTx/>
                  <a:buSzPct val="100000"/>
                  <a:buNone/>
                </a:pPr>
                <a:r>
                  <a:rPr lang="zh-CN" altLang="en-US" sz="1400" b="1" dirty="0">
                    <a:solidFill>
                      <a:schemeClr val="tx1"/>
                    </a:solidFill>
                    <a:latin typeface="Times New Roman" panose="02020603050405020304" pitchFamily="18" charset="0"/>
                    <a:ea typeface="黑体" panose="02010609060101010101" pitchFamily="49" charset="-122"/>
                  </a:rPr>
                  <a:t>既允许</a:t>
                </a:r>
                <a:r>
                  <a:rPr lang="zh-CN" altLang="en-US" sz="1400" b="1" dirty="0">
                    <a:solidFill>
                      <a:srgbClr val="C00000"/>
                    </a:solidFill>
                    <a:latin typeface="Times New Roman" panose="02020603050405020304" pitchFamily="18" charset="0"/>
                    <a:ea typeface="黑体" panose="02010609060101010101" pitchFamily="49" charset="-122"/>
                  </a:rPr>
                  <a:t>被该类的成员函数及友元访问</a:t>
                </a:r>
                <a:r>
                  <a:rPr lang="zh-CN" altLang="en-US" sz="1400" b="1" dirty="0" smtClean="0">
                    <a:solidFill>
                      <a:schemeClr val="tx1"/>
                    </a:solidFill>
                    <a:latin typeface="Times New Roman" panose="02020603050405020304" pitchFamily="18" charset="0"/>
                    <a:ea typeface="黑体" panose="02010609060101010101" pitchFamily="49" charset="-122"/>
                  </a:rPr>
                  <a:t>，</a:t>
                </a:r>
                <a:endParaRPr lang="en-US" altLang="zh-CN" sz="1400" b="1" dirty="0" smtClean="0">
                  <a:solidFill>
                    <a:schemeClr val="tx1"/>
                  </a:solidFill>
                  <a:latin typeface="Times New Roman" panose="02020603050405020304" pitchFamily="18" charset="0"/>
                  <a:ea typeface="黑体" panose="02010609060101010101" pitchFamily="49" charset="-122"/>
                </a:endParaRPr>
              </a:p>
              <a:p>
                <a:pPr marL="0" lvl="0" indent="0" algn="just" eaLnBrk="0" hangingPunct="0">
                  <a:lnSpc>
                    <a:spcPct val="150000"/>
                  </a:lnSpc>
                  <a:spcBef>
                    <a:spcPct val="0"/>
                  </a:spcBef>
                  <a:buClrTx/>
                  <a:buSzPct val="100000"/>
                  <a:buNone/>
                </a:pPr>
                <a:r>
                  <a:rPr lang="zh-CN" altLang="en-US" sz="1400" b="1" dirty="0" smtClean="0">
                    <a:solidFill>
                      <a:schemeClr val="tx1"/>
                    </a:solidFill>
                    <a:latin typeface="Times New Roman" panose="02020603050405020304" pitchFamily="18" charset="0"/>
                    <a:ea typeface="黑体" panose="02010609060101010101" pitchFamily="49" charset="-122"/>
                  </a:rPr>
                  <a:t>也</a:t>
                </a:r>
                <a:r>
                  <a:rPr lang="zh-CN" altLang="en-US" sz="1400" b="1" dirty="0">
                    <a:solidFill>
                      <a:schemeClr val="tx1"/>
                    </a:solidFill>
                    <a:latin typeface="Times New Roman" panose="02020603050405020304" pitchFamily="18" charset="0"/>
                    <a:ea typeface="黑体" panose="02010609060101010101" pitchFamily="49" charset="-122"/>
                  </a:rPr>
                  <a:t>允许</a:t>
                </a:r>
                <a:r>
                  <a:rPr lang="zh-CN" altLang="en-US" sz="1400" b="1" dirty="0" smtClean="0">
                    <a:solidFill>
                      <a:schemeClr val="tx1"/>
                    </a:solidFill>
                    <a:latin typeface="Times New Roman" panose="02020603050405020304" pitchFamily="18" charset="0"/>
                    <a:ea typeface="黑体" panose="02010609060101010101" pitchFamily="49" charset="-122"/>
                  </a:rPr>
                  <a:t>其</a:t>
                </a:r>
                <a:r>
                  <a:rPr lang="zh-CN" altLang="en-US" sz="1400" b="1" dirty="0">
                    <a:solidFill>
                      <a:srgbClr val="0066FF"/>
                    </a:solidFill>
                    <a:latin typeface="Times New Roman" panose="02020603050405020304" pitchFamily="18" charset="0"/>
                    <a:ea typeface="黑体" panose="02010609060101010101" pitchFamily="49" charset="-122"/>
                  </a:rPr>
                  <a:t>被</a:t>
                </a:r>
                <a:r>
                  <a:rPr lang="zh-CN" altLang="en-US" sz="1400" b="1" dirty="0" smtClean="0">
                    <a:solidFill>
                      <a:srgbClr val="0066FF"/>
                    </a:solidFill>
                    <a:latin typeface="Times New Roman" panose="02020603050405020304" pitchFamily="18" charset="0"/>
                    <a:ea typeface="黑体" panose="02010609060101010101" pitchFamily="49" charset="-122"/>
                  </a:rPr>
                  <a:t>派生</a:t>
                </a:r>
                <a:r>
                  <a:rPr lang="zh-CN" altLang="en-US" sz="1400" b="1" dirty="0">
                    <a:solidFill>
                      <a:srgbClr val="0066FF"/>
                    </a:solidFill>
                    <a:latin typeface="Times New Roman" panose="02020603050405020304" pitchFamily="18" charset="0"/>
                    <a:ea typeface="黑体" panose="02010609060101010101" pitchFamily="49" charset="-122"/>
                  </a:rPr>
                  <a:t>类的成员函数访问</a:t>
                </a:r>
                <a:endParaRPr lang="zh-CN" altLang="en-US" sz="1400" b="1" dirty="0">
                  <a:solidFill>
                    <a:srgbClr val="0066FF"/>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29" name="Rectangle 34"/>
              <p:cNvSpPr/>
              <p:nvPr/>
            </p:nvSpPr>
            <p:spPr>
              <a:xfrm>
                <a:off x="1108" y="1237"/>
                <a:ext cx="2390"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9" name="Group 37"/>
            <p:cNvGrpSpPr/>
            <p:nvPr/>
          </p:nvGrpSpPr>
          <p:grpSpPr>
            <a:xfrm>
              <a:off x="0" y="1697"/>
              <a:ext cx="590" cy="417"/>
              <a:chOff x="0" y="1697"/>
              <a:chExt cx="590" cy="417"/>
            </a:xfrm>
          </p:grpSpPr>
          <p:sp>
            <p:nvSpPr>
              <p:cNvPr id="26" name="Rectangle 15"/>
              <p:cNvSpPr/>
              <p:nvPr/>
            </p:nvSpPr>
            <p:spPr>
              <a:xfrm>
                <a:off x="43" y="1740"/>
                <a:ext cx="504"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en-US" altLang="zh-CN" sz="1400" b="1" dirty="0">
                    <a:solidFill>
                      <a:schemeClr val="tx1"/>
                    </a:solidFill>
                    <a:latin typeface="Tahoma" panose="020B0604030504040204" pitchFamily="34" charset="0"/>
                    <a:ea typeface="黑体" panose="02010609060101010101" pitchFamily="49" charset="-122"/>
                  </a:rPr>
                  <a:t>public</a:t>
                </a:r>
              </a:p>
              <a:p>
                <a:pPr marL="0" lvl="0" indent="0" algn="ctr" eaLnBrk="0" hangingPunct="0">
                  <a:lnSpc>
                    <a:spcPct val="100000"/>
                  </a:lnSpc>
                  <a:spcBef>
                    <a:spcPct val="0"/>
                  </a:spcBef>
                  <a:buClrTx/>
                  <a:buSzPct val="100000"/>
                  <a:buNone/>
                </a:pPr>
                <a:endParaRPr lang="en-US" altLang="zh-CN" sz="1100" dirty="0">
                  <a:solidFill>
                    <a:schemeClr val="tx1"/>
                  </a:solidFill>
                  <a:latin typeface="Tahoma" panose="020B0604030504040204" pitchFamily="34" charset="0"/>
                  <a:ea typeface="黑体" panose="02010609060101010101" pitchFamily="49" charset="-122"/>
                </a:endParaRPr>
              </a:p>
            </p:txBody>
          </p:sp>
          <p:sp>
            <p:nvSpPr>
              <p:cNvPr id="27" name="Rectangle 36"/>
              <p:cNvSpPr/>
              <p:nvPr/>
            </p:nvSpPr>
            <p:spPr>
              <a:xfrm>
                <a:off x="0" y="1697"/>
                <a:ext cx="590"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20" name="Group 39"/>
            <p:cNvGrpSpPr/>
            <p:nvPr/>
          </p:nvGrpSpPr>
          <p:grpSpPr>
            <a:xfrm>
              <a:off x="590" y="1697"/>
              <a:ext cx="518" cy="374"/>
              <a:chOff x="590" y="1697"/>
              <a:chExt cx="518" cy="374"/>
            </a:xfrm>
          </p:grpSpPr>
          <p:sp>
            <p:nvSpPr>
              <p:cNvPr id="24" name="Rectangle 16"/>
              <p:cNvSpPr/>
              <p:nvPr/>
            </p:nvSpPr>
            <p:spPr>
              <a:xfrm>
                <a:off x="633" y="1697"/>
                <a:ext cx="432"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400" dirty="0">
                    <a:solidFill>
                      <a:schemeClr val="tx1"/>
                    </a:solidFill>
                    <a:latin typeface="Times New Roman" panose="02020603050405020304" pitchFamily="18" charset="0"/>
                    <a:ea typeface="黑体" panose="02010609060101010101" pitchFamily="49" charset="-122"/>
                  </a:rPr>
                  <a:t>公有成员</a:t>
                </a:r>
                <a:endParaRPr lang="zh-CN" altLang="en-US" sz="14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25" name="Rectangle 38"/>
              <p:cNvSpPr/>
              <p:nvPr/>
            </p:nvSpPr>
            <p:spPr>
              <a:xfrm>
                <a:off x="590" y="1697"/>
                <a:ext cx="518"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21" name="Group 41"/>
            <p:cNvGrpSpPr/>
            <p:nvPr/>
          </p:nvGrpSpPr>
          <p:grpSpPr>
            <a:xfrm>
              <a:off x="1108" y="1697"/>
              <a:ext cx="2390" cy="374"/>
              <a:chOff x="1108" y="1697"/>
              <a:chExt cx="2390" cy="374"/>
            </a:xfrm>
          </p:grpSpPr>
          <p:sp>
            <p:nvSpPr>
              <p:cNvPr id="22" name="Rectangle 17"/>
              <p:cNvSpPr/>
              <p:nvPr/>
            </p:nvSpPr>
            <p:spPr>
              <a:xfrm>
                <a:off x="1151" y="1697"/>
                <a:ext cx="2304"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eaLnBrk="0" hangingPunct="0">
                  <a:lnSpc>
                    <a:spcPct val="100000"/>
                  </a:lnSpc>
                  <a:spcBef>
                    <a:spcPct val="0"/>
                  </a:spcBef>
                  <a:buClrTx/>
                  <a:buSzPct val="100000"/>
                  <a:buNone/>
                </a:pPr>
                <a:r>
                  <a:rPr lang="zh-CN" altLang="en-US" sz="1400" b="1" dirty="0">
                    <a:solidFill>
                      <a:schemeClr val="tx1"/>
                    </a:solidFill>
                    <a:latin typeface="Times New Roman" panose="02020603050405020304" pitchFamily="18" charset="0"/>
                    <a:ea typeface="黑体" panose="02010609060101010101" pitchFamily="49" charset="-122"/>
                  </a:rPr>
                  <a:t>既允许被该类的成员函数访问，也允许</a:t>
                </a:r>
                <a:r>
                  <a:rPr lang="zh-CN" altLang="en-US" sz="1400" b="1" dirty="0">
                    <a:solidFill>
                      <a:srgbClr val="00B050"/>
                    </a:solidFill>
                    <a:latin typeface="Times New Roman" panose="02020603050405020304" pitchFamily="18" charset="0"/>
                    <a:ea typeface="黑体" panose="02010609060101010101" pitchFamily="49" charset="-122"/>
                  </a:rPr>
                  <a:t>被类外部的其他代码访问</a:t>
                </a:r>
                <a:endParaRPr lang="en-US" altLang="zh-CN" sz="1100" dirty="0">
                  <a:solidFill>
                    <a:srgbClr val="00B050"/>
                  </a:solidFill>
                  <a:latin typeface="Times New Roman" panose="02020603050405020304" pitchFamily="18" charset="0"/>
                  <a:ea typeface="黑体" panose="02010609060101010101" pitchFamily="49" charset="-122"/>
                </a:endParaRPr>
              </a:p>
            </p:txBody>
          </p:sp>
          <p:sp>
            <p:nvSpPr>
              <p:cNvPr id="23" name="Rectangle 40"/>
              <p:cNvSpPr/>
              <p:nvPr/>
            </p:nvSpPr>
            <p:spPr>
              <a:xfrm>
                <a:off x="1108" y="1697"/>
                <a:ext cx="2390"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落叶归根</a:t>
            </a:r>
            <a:endParaRPr lang="zh-CN" altLang="en-US" dirty="0"/>
          </a:p>
        </p:txBody>
      </p:sp>
      <p:pic>
        <p:nvPicPr>
          <p:cNvPr id="3076" name="Picture 4"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285" y="1150643"/>
            <a:ext cx="7795213" cy="505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3.1.2</a:t>
            </a:r>
            <a:r>
              <a:rPr lang="en-US" altLang="zh-CN" dirty="0" smtClean="0"/>
              <a:t> </a:t>
            </a:r>
            <a:r>
              <a:rPr lang="zh-CN" altLang="en-US" dirty="0" smtClean="0"/>
              <a:t>定义对象</a:t>
            </a:r>
            <a:r>
              <a:rPr lang="en-US" altLang="zh-CN" dirty="0" smtClean="0"/>
              <a:t>(</a:t>
            </a:r>
            <a:r>
              <a:rPr lang="en-US" altLang="zh-CN" dirty="0">
                <a:latin typeface="Britannic Bold" panose="020B0903060703020204" pitchFamily="34" charset="0"/>
              </a:rPr>
              <a:t>object</a:t>
            </a:r>
            <a:r>
              <a:rPr lang="en-US" altLang="zh-CN" dirty="0" smtClean="0"/>
              <a:t>)</a:t>
            </a:r>
            <a:endParaRPr lang="zh-CN" altLang="en-US" dirty="0"/>
          </a:p>
        </p:txBody>
      </p:sp>
      <p:sp>
        <p:nvSpPr>
          <p:cNvPr id="37" name="矩形 36"/>
          <p:cNvSpPr/>
          <p:nvPr/>
        </p:nvSpPr>
        <p:spPr>
          <a:xfrm>
            <a:off x="402076" y="1459736"/>
            <a:ext cx="8712291" cy="830997"/>
          </a:xfrm>
          <a:prstGeom prst="rect">
            <a:avLst/>
          </a:prstGeom>
        </p:spPr>
        <p:txBody>
          <a:bodyPr wrap="square">
            <a:spAutoFit/>
          </a:bodyPr>
          <a:lstStyle/>
          <a:p>
            <a:pPr>
              <a:lnSpc>
                <a:spcPct val="150000"/>
              </a:lnSpc>
            </a:pPr>
            <a:r>
              <a:rPr lang="zh-CN" altLang="en-US" sz="1600" dirty="0" smtClean="0">
                <a:latin typeface="+mj-ea"/>
                <a:ea typeface="+mj-ea"/>
              </a:rPr>
              <a:t>类是</a:t>
            </a:r>
            <a:r>
              <a:rPr lang="zh-CN" altLang="en-US" sz="1600" dirty="0">
                <a:latin typeface="+mj-ea"/>
                <a:ea typeface="+mj-ea"/>
              </a:rPr>
              <a:t>一</a:t>
            </a:r>
            <a:r>
              <a:rPr lang="zh-CN" altLang="en-US" sz="1600" dirty="0" smtClean="0">
                <a:latin typeface="+mj-ea"/>
                <a:ea typeface="+mj-ea"/>
              </a:rPr>
              <a:t>种新的</a:t>
            </a:r>
            <a:r>
              <a:rPr lang="zh-CN" altLang="en-US" sz="1600" dirty="0">
                <a:latin typeface="+mj-ea"/>
                <a:ea typeface="+mj-ea"/>
              </a:rPr>
              <a:t>数据类型</a:t>
            </a:r>
            <a:r>
              <a:rPr lang="zh-CN" altLang="en-US" sz="1600" dirty="0" smtClean="0">
                <a:latin typeface="+mj-ea"/>
                <a:ea typeface="+mj-ea"/>
              </a:rPr>
              <a:t>，</a:t>
            </a:r>
            <a:r>
              <a:rPr lang="zh-CN" altLang="en-US" sz="1600" dirty="0">
                <a:latin typeface="+mj-ea"/>
                <a:ea typeface="+mj-ea"/>
              </a:rPr>
              <a:t>描述了本类对象的共同属性和</a:t>
            </a:r>
            <a:r>
              <a:rPr lang="zh-CN" altLang="en-US" sz="1600" dirty="0" smtClean="0">
                <a:latin typeface="+mj-ea"/>
                <a:ea typeface="+mj-ea"/>
              </a:rPr>
              <a:t>行为</a:t>
            </a:r>
            <a:r>
              <a:rPr lang="zh-CN" altLang="en-US" sz="1600" dirty="0">
                <a:latin typeface="+mj-ea"/>
              </a:rPr>
              <a:t>；</a:t>
            </a:r>
            <a:r>
              <a:rPr lang="zh-CN" altLang="en-US" sz="1600" dirty="0" smtClean="0">
                <a:latin typeface="+mj-ea"/>
                <a:ea typeface="+mj-ea"/>
              </a:rPr>
              <a:t>但是</a:t>
            </a:r>
            <a:r>
              <a:rPr lang="zh-CN" altLang="en-US" sz="1600" dirty="0">
                <a:latin typeface="+mj-ea"/>
                <a:ea typeface="+mj-ea"/>
              </a:rPr>
              <a:t>，</a:t>
            </a:r>
            <a:r>
              <a:rPr lang="zh-CN" altLang="en-US" sz="1600" dirty="0">
                <a:solidFill>
                  <a:srgbClr val="0000FF"/>
                </a:solidFill>
                <a:latin typeface="+mj-ea"/>
                <a:ea typeface="+mj-ea"/>
              </a:rPr>
              <a:t>类作为一种类型在程序中只有通过定义该类型的</a:t>
            </a:r>
            <a:r>
              <a:rPr lang="zh-CN" altLang="en-US" sz="1600" dirty="0" smtClean="0">
                <a:solidFill>
                  <a:srgbClr val="0000FF"/>
                </a:solidFill>
                <a:latin typeface="+mj-ea"/>
                <a:ea typeface="+mj-ea"/>
              </a:rPr>
              <a:t>变量</a:t>
            </a:r>
            <a:r>
              <a:rPr lang="zh-CN" altLang="en-US" sz="1600" dirty="0">
                <a:solidFill>
                  <a:srgbClr val="0000FF"/>
                </a:solidFill>
                <a:latin typeface="+mj-ea"/>
                <a:ea typeface="+mj-ea"/>
              </a:rPr>
              <a:t>，</a:t>
            </a:r>
            <a:r>
              <a:rPr lang="zh-CN" altLang="en-US" sz="1600" dirty="0" smtClean="0">
                <a:solidFill>
                  <a:srgbClr val="0000FF"/>
                </a:solidFill>
                <a:latin typeface="+mj-ea"/>
                <a:ea typeface="+mj-ea"/>
              </a:rPr>
              <a:t>即</a:t>
            </a:r>
            <a:r>
              <a:rPr lang="zh-CN" altLang="en-US" sz="1600" b="1" dirty="0" smtClean="0">
                <a:solidFill>
                  <a:srgbClr val="FF0000"/>
                </a:solidFill>
                <a:latin typeface="+mj-ea"/>
                <a:ea typeface="+mj-ea"/>
              </a:rPr>
              <a:t>对象</a:t>
            </a:r>
            <a:r>
              <a:rPr lang="en-US" altLang="zh-CN" sz="1600" b="1" dirty="0" smtClean="0">
                <a:solidFill>
                  <a:srgbClr val="FF0000"/>
                </a:solidFill>
                <a:latin typeface="+mj-ea"/>
                <a:ea typeface="+mj-ea"/>
              </a:rPr>
              <a:t>(object)</a:t>
            </a:r>
            <a:r>
              <a:rPr lang="zh-CN" altLang="en-US" sz="1600" dirty="0" smtClean="0">
                <a:solidFill>
                  <a:srgbClr val="0000FF"/>
                </a:solidFill>
                <a:latin typeface="+mj-ea"/>
                <a:ea typeface="+mj-ea"/>
              </a:rPr>
              <a:t>，</a:t>
            </a:r>
            <a:r>
              <a:rPr lang="zh-CN" altLang="en-US" sz="1600" dirty="0">
                <a:latin typeface="+mj-ea"/>
                <a:ea typeface="+mj-ea"/>
              </a:rPr>
              <a:t>并通过</a:t>
            </a:r>
            <a:r>
              <a:rPr lang="zh-CN" altLang="en-US" sz="1600" dirty="0" smtClean="0">
                <a:latin typeface="+mj-ea"/>
                <a:ea typeface="+mj-ea"/>
              </a:rPr>
              <a:t>对象启动相关方法最终完成</a:t>
            </a:r>
            <a:r>
              <a:rPr lang="zh-CN" altLang="en-US" sz="1600" dirty="0">
                <a:latin typeface="+mj-ea"/>
                <a:ea typeface="+mj-ea"/>
              </a:rPr>
              <a:t>程序的</a:t>
            </a:r>
            <a:r>
              <a:rPr lang="zh-CN" altLang="en-US" sz="1600" dirty="0" smtClean="0">
                <a:latin typeface="+mj-ea"/>
                <a:ea typeface="+mj-ea"/>
              </a:rPr>
              <a:t>功能</a:t>
            </a:r>
            <a:r>
              <a:rPr lang="en-US" altLang="zh-CN" sz="1600" dirty="0" smtClean="0">
                <a:solidFill>
                  <a:srgbClr val="0000FF"/>
                </a:solidFill>
                <a:latin typeface="+mj-ea"/>
                <a:ea typeface="+mj-ea"/>
              </a:rPr>
              <a:t>. </a:t>
            </a:r>
            <a:endParaRPr lang="zh-CN" altLang="en-US" sz="1600" dirty="0">
              <a:solidFill>
                <a:srgbClr val="0000FF"/>
              </a:solidFill>
              <a:latin typeface="+mj-ea"/>
              <a:ea typeface="+mj-ea"/>
            </a:endParaRPr>
          </a:p>
        </p:txBody>
      </p:sp>
      <p:grpSp>
        <p:nvGrpSpPr>
          <p:cNvPr id="2" name="组合 1"/>
          <p:cNvGrpSpPr/>
          <p:nvPr/>
        </p:nvGrpSpPr>
        <p:grpSpPr>
          <a:xfrm>
            <a:off x="2260439" y="2629284"/>
            <a:ext cx="1189415" cy="1452234"/>
            <a:chOff x="1347186" y="2625745"/>
            <a:chExt cx="1189415" cy="1452234"/>
          </a:xfrm>
        </p:grpSpPr>
        <p:sp>
          <p:nvSpPr>
            <p:cNvPr id="75" name="矩形 74"/>
            <p:cNvSpPr/>
            <p:nvPr/>
          </p:nvSpPr>
          <p:spPr>
            <a:xfrm>
              <a:off x="1459370" y="2871148"/>
              <a:ext cx="970291" cy="1206831"/>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w="12700">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dirty="0">
                <a:solidFill>
                  <a:schemeClr val="tx1">
                    <a:lumMod val="95000"/>
                    <a:lumOff val="5000"/>
                  </a:schemeClr>
                </a:solidFill>
              </a:endParaRPr>
            </a:p>
          </p:txBody>
        </p:sp>
        <p:sp>
          <p:nvSpPr>
            <p:cNvPr id="76" name="矩形 75"/>
            <p:cNvSpPr/>
            <p:nvPr/>
          </p:nvSpPr>
          <p:spPr>
            <a:xfrm>
              <a:off x="1646102" y="2913822"/>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smtClean="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7" name="圆角矩形 76"/>
            <p:cNvSpPr/>
            <p:nvPr/>
          </p:nvSpPr>
          <p:spPr>
            <a:xfrm>
              <a:off x="1485920" y="3693762"/>
              <a:ext cx="917190" cy="277885"/>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smtClean="0">
                  <a:solidFill>
                    <a:schemeClr val="tx1">
                      <a:lumMod val="95000"/>
                      <a:lumOff val="5000"/>
                    </a:schemeClr>
                  </a:solidFill>
                  <a:latin typeface="Times New Roman" panose="02020603050405020304" pitchFamily="18" charset="0"/>
                  <a:cs typeface="Times New Roman" panose="02020603050405020304" pitchFamily="18" charset="0"/>
                </a:rPr>
                <a:t>Functions-A</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8" name="下箭头 77"/>
            <p:cNvSpPr/>
            <p:nvPr/>
          </p:nvSpPr>
          <p:spPr>
            <a:xfrm>
              <a:off x="1862921" y="3242006"/>
              <a:ext cx="163185" cy="451919"/>
            </a:xfrm>
            <a:prstGeom prst="downArrow">
              <a:avLst/>
            </a:prstGeom>
            <a:gradFill flip="none" rotWithShape="1">
              <a:gsLst>
                <a:gs pos="0">
                  <a:srgbClr val="33CCCC">
                    <a:tint val="66000"/>
                    <a:satMod val="160000"/>
                  </a:srgbClr>
                </a:gs>
                <a:gs pos="50000">
                  <a:srgbClr val="33CCCC">
                    <a:tint val="44500"/>
                    <a:satMod val="160000"/>
                  </a:srgbClr>
                </a:gs>
                <a:gs pos="100000">
                  <a:srgbClr val="33CCCC">
                    <a:tint val="23500"/>
                    <a:satMod val="160000"/>
                  </a:srgbClr>
                </a:gs>
              </a:gsLst>
              <a:lin ang="54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79" name="矩形 78"/>
            <p:cNvSpPr/>
            <p:nvPr/>
          </p:nvSpPr>
          <p:spPr>
            <a:xfrm>
              <a:off x="1598843" y="2950843"/>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smtClean="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0" name="矩形 79"/>
            <p:cNvSpPr/>
            <p:nvPr/>
          </p:nvSpPr>
          <p:spPr>
            <a:xfrm>
              <a:off x="1551583" y="2987865"/>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smtClean="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1" name="文本框 52"/>
            <p:cNvSpPr txBox="1"/>
            <p:nvPr/>
          </p:nvSpPr>
          <p:spPr>
            <a:xfrm>
              <a:off x="1347186" y="2625745"/>
              <a:ext cx="11894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smtClean="0">
                  <a:solidFill>
                    <a:srgbClr val="00B050"/>
                  </a:solidFill>
                  <a:latin typeface="Arial Black" panose="020B0A04020102020204" pitchFamily="34" charset="0"/>
                </a:rPr>
                <a:t>class A</a:t>
              </a:r>
              <a:endParaRPr lang="zh-CN" altLang="en-US" sz="1000" b="1" dirty="0">
                <a:solidFill>
                  <a:srgbClr val="00B050"/>
                </a:solidFill>
                <a:latin typeface="Arial Black" panose="020B0A04020102020204" pitchFamily="34" charset="0"/>
              </a:endParaRPr>
            </a:p>
          </p:txBody>
        </p:sp>
      </p:grpSp>
      <p:grpSp>
        <p:nvGrpSpPr>
          <p:cNvPr id="4" name="组合 3"/>
          <p:cNvGrpSpPr/>
          <p:nvPr/>
        </p:nvGrpSpPr>
        <p:grpSpPr>
          <a:xfrm>
            <a:off x="2221737" y="4426941"/>
            <a:ext cx="1189415" cy="1401305"/>
            <a:chOff x="6686622" y="2457476"/>
            <a:chExt cx="1189415" cy="1401305"/>
          </a:xfrm>
        </p:grpSpPr>
        <p:sp>
          <p:nvSpPr>
            <p:cNvPr id="82" name="矩形 81"/>
            <p:cNvSpPr/>
            <p:nvPr/>
          </p:nvSpPr>
          <p:spPr>
            <a:xfrm>
              <a:off x="6834932" y="2651950"/>
              <a:ext cx="970291" cy="120683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2700">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dirty="0">
                <a:solidFill>
                  <a:schemeClr val="tx1">
                    <a:lumMod val="95000"/>
                    <a:lumOff val="5000"/>
                  </a:schemeClr>
                </a:solidFill>
              </a:endParaRPr>
            </a:p>
          </p:txBody>
        </p:sp>
        <p:sp>
          <p:nvSpPr>
            <p:cNvPr id="83" name="矩形 82"/>
            <p:cNvSpPr/>
            <p:nvPr/>
          </p:nvSpPr>
          <p:spPr>
            <a:xfrm>
              <a:off x="7021664" y="2694624"/>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smtClean="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4" name="圆角矩形 83"/>
            <p:cNvSpPr/>
            <p:nvPr/>
          </p:nvSpPr>
          <p:spPr>
            <a:xfrm>
              <a:off x="6861482" y="3474564"/>
              <a:ext cx="917190" cy="277885"/>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smtClean="0">
                  <a:solidFill>
                    <a:schemeClr val="tx1">
                      <a:lumMod val="95000"/>
                      <a:lumOff val="5000"/>
                    </a:schemeClr>
                  </a:solidFill>
                  <a:latin typeface="Times New Roman" panose="02020603050405020304" pitchFamily="18" charset="0"/>
                  <a:cs typeface="Times New Roman" panose="02020603050405020304" pitchFamily="18" charset="0"/>
                </a:rPr>
                <a:t>Functions-B</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5" name="下箭头 84"/>
            <p:cNvSpPr/>
            <p:nvPr/>
          </p:nvSpPr>
          <p:spPr>
            <a:xfrm>
              <a:off x="7238482" y="3022808"/>
              <a:ext cx="163185" cy="451919"/>
            </a:xfrm>
            <a:prstGeom prst="downArrow">
              <a:avLst/>
            </a:prstGeom>
            <a:gradFill flip="none" rotWithShape="1">
              <a:gsLst>
                <a:gs pos="0">
                  <a:srgbClr val="33CCCC">
                    <a:tint val="66000"/>
                    <a:satMod val="160000"/>
                  </a:srgbClr>
                </a:gs>
                <a:gs pos="50000">
                  <a:srgbClr val="33CCCC">
                    <a:tint val="44500"/>
                    <a:satMod val="160000"/>
                  </a:srgbClr>
                </a:gs>
                <a:gs pos="100000">
                  <a:srgbClr val="33CCCC">
                    <a:tint val="23500"/>
                    <a:satMod val="160000"/>
                  </a:srgbClr>
                </a:gs>
              </a:gsLst>
              <a:lin ang="54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86" name="矩形 85"/>
            <p:cNvSpPr/>
            <p:nvPr/>
          </p:nvSpPr>
          <p:spPr>
            <a:xfrm>
              <a:off x="6974404" y="2731646"/>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smtClean="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7" name="矩形 86"/>
            <p:cNvSpPr/>
            <p:nvPr/>
          </p:nvSpPr>
          <p:spPr>
            <a:xfrm>
              <a:off x="6927145" y="2768667"/>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smtClean="0">
                  <a:solidFill>
                    <a:schemeClr val="tx1">
                      <a:lumMod val="95000"/>
                      <a:lumOff val="5000"/>
                    </a:schemeClr>
                  </a:solidFill>
                  <a:latin typeface="Times New Roman" panose="02020603050405020304" pitchFamily="18" charset="0"/>
                  <a:cs typeface="Times New Roman" panose="02020603050405020304" pitchFamily="18" charset="0"/>
                </a:rPr>
                <a:t>Data -B</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8" name="文本框 66"/>
            <p:cNvSpPr txBox="1"/>
            <p:nvPr/>
          </p:nvSpPr>
          <p:spPr>
            <a:xfrm>
              <a:off x="6686622" y="2457476"/>
              <a:ext cx="11894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smtClean="0">
                  <a:solidFill>
                    <a:schemeClr val="accent2">
                      <a:lumMod val="75000"/>
                    </a:schemeClr>
                  </a:solidFill>
                  <a:latin typeface="Arial Black" panose="020B0A04020102020204" pitchFamily="34" charset="0"/>
                </a:rPr>
                <a:t>class B</a:t>
              </a:r>
              <a:endParaRPr lang="zh-CN" altLang="en-US" sz="1000" b="1" dirty="0">
                <a:solidFill>
                  <a:schemeClr val="accent2">
                    <a:lumMod val="75000"/>
                  </a:schemeClr>
                </a:solidFill>
                <a:latin typeface="Arial Black" panose="020B0A04020102020204" pitchFamily="34" charset="0"/>
              </a:endParaRPr>
            </a:p>
          </p:txBody>
        </p:sp>
      </p:grpSp>
      <p:grpSp>
        <p:nvGrpSpPr>
          <p:cNvPr id="5" name="组合 4"/>
          <p:cNvGrpSpPr/>
          <p:nvPr/>
        </p:nvGrpSpPr>
        <p:grpSpPr>
          <a:xfrm>
            <a:off x="5035550" y="3171503"/>
            <a:ext cx="2241550" cy="572782"/>
            <a:chOff x="5035550" y="2934435"/>
            <a:chExt cx="2241550" cy="572782"/>
          </a:xfrm>
          <a:solidFill>
            <a:srgbClr val="85AC20"/>
          </a:solidFill>
        </p:grpSpPr>
        <p:sp>
          <p:nvSpPr>
            <p:cNvPr id="6" name="椭圆 5"/>
            <p:cNvSpPr/>
            <p:nvPr/>
          </p:nvSpPr>
          <p:spPr>
            <a:xfrm>
              <a:off x="5035550" y="2977509"/>
              <a:ext cx="527050" cy="52705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5" name="椭圆 124"/>
            <p:cNvSpPr/>
            <p:nvPr/>
          </p:nvSpPr>
          <p:spPr>
            <a:xfrm>
              <a:off x="5892800" y="2980167"/>
              <a:ext cx="527050" cy="52705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6" name="椭圆 125"/>
            <p:cNvSpPr/>
            <p:nvPr/>
          </p:nvSpPr>
          <p:spPr>
            <a:xfrm>
              <a:off x="6750050" y="2934435"/>
              <a:ext cx="527050" cy="52705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8" name="直接箭头连接符 7"/>
          <p:cNvCxnSpPr>
            <a:stCxn id="75" idx="3"/>
          </p:cNvCxnSpPr>
          <p:nvPr/>
        </p:nvCxnSpPr>
        <p:spPr>
          <a:xfrm flipV="1">
            <a:off x="3342914" y="3478102"/>
            <a:ext cx="1692636" cy="1"/>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stCxn id="82" idx="3"/>
            <a:endCxn id="128" idx="2"/>
          </p:cNvCxnSpPr>
          <p:nvPr/>
        </p:nvCxnSpPr>
        <p:spPr>
          <a:xfrm flipV="1">
            <a:off x="3340338" y="5224830"/>
            <a:ext cx="1758712" cy="1"/>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099050" y="4918231"/>
            <a:ext cx="2228850" cy="572782"/>
            <a:chOff x="5099050" y="4681163"/>
            <a:chExt cx="2228850" cy="572782"/>
          </a:xfrm>
        </p:grpSpPr>
        <p:sp>
          <p:nvSpPr>
            <p:cNvPr id="128" name="椭圆 127"/>
            <p:cNvSpPr/>
            <p:nvPr/>
          </p:nvSpPr>
          <p:spPr>
            <a:xfrm>
              <a:off x="5099050" y="4724237"/>
              <a:ext cx="527050" cy="527050"/>
            </a:xfrm>
            <a:prstGeom prst="ellipse">
              <a:avLst/>
            </a:prstGeom>
            <a:solidFill>
              <a:srgbClr val="EE720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9" name="椭圆 128"/>
            <p:cNvSpPr/>
            <p:nvPr/>
          </p:nvSpPr>
          <p:spPr>
            <a:xfrm>
              <a:off x="5943600" y="4726895"/>
              <a:ext cx="527050" cy="527050"/>
            </a:xfrm>
            <a:prstGeom prst="ellipse">
              <a:avLst/>
            </a:prstGeom>
            <a:solidFill>
              <a:srgbClr val="EE720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0" name="椭圆 129"/>
            <p:cNvSpPr/>
            <p:nvPr/>
          </p:nvSpPr>
          <p:spPr>
            <a:xfrm>
              <a:off x="6800850" y="4681163"/>
              <a:ext cx="527050" cy="527050"/>
            </a:xfrm>
            <a:prstGeom prst="ellipse">
              <a:avLst/>
            </a:prstGeom>
            <a:solidFill>
              <a:srgbClr val="EE720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715000" y="2732695"/>
            <a:ext cx="1244600" cy="253916"/>
          </a:xfrm>
          <a:prstGeom prst="rect">
            <a:avLst/>
          </a:prstGeom>
          <a:noFill/>
        </p:spPr>
        <p:txBody>
          <a:bodyPr wrap="square" rtlCol="0">
            <a:spAutoFit/>
          </a:bodyPr>
          <a:lstStyle/>
          <a:p>
            <a:r>
              <a:rPr lang="en-US" altLang="zh-CN" sz="1050" b="1" dirty="0">
                <a:solidFill>
                  <a:srgbClr val="00B050"/>
                </a:solidFill>
                <a:latin typeface="Arial Black" panose="020B0A04020102020204" pitchFamily="34" charset="0"/>
              </a:rPr>
              <a:t>object</a:t>
            </a:r>
            <a:endParaRPr lang="zh-CN" altLang="en-US" sz="1050" b="1" dirty="0">
              <a:solidFill>
                <a:srgbClr val="00B050"/>
              </a:solidFill>
              <a:latin typeface="Arial Black" panose="020B0A04020102020204" pitchFamily="34" charset="0"/>
            </a:endParaRPr>
          </a:p>
        </p:txBody>
      </p:sp>
      <p:sp>
        <p:nvSpPr>
          <p:cNvPr id="131" name="文本框 130"/>
          <p:cNvSpPr txBox="1"/>
          <p:nvPr/>
        </p:nvSpPr>
        <p:spPr>
          <a:xfrm>
            <a:off x="5534025" y="4491911"/>
            <a:ext cx="1244600" cy="253916"/>
          </a:xfrm>
          <a:prstGeom prst="rect">
            <a:avLst/>
          </a:prstGeom>
          <a:noFill/>
        </p:spPr>
        <p:txBody>
          <a:bodyPr wrap="square" rtlCol="0">
            <a:spAutoFit/>
          </a:bodyPr>
          <a:lstStyle/>
          <a:p>
            <a:pPr algn="ctr"/>
            <a:r>
              <a:rPr lang="en-US" altLang="zh-CN" sz="1050" b="1" dirty="0" smtClean="0">
                <a:solidFill>
                  <a:schemeClr val="accent2">
                    <a:lumMod val="75000"/>
                  </a:schemeClr>
                </a:solidFill>
                <a:latin typeface="Arial Black" panose="020B0A04020102020204" pitchFamily="34" charset="0"/>
              </a:rPr>
              <a:t>object</a:t>
            </a:r>
            <a:endParaRPr lang="zh-CN" altLang="en-US" sz="1050" b="1" dirty="0">
              <a:solidFill>
                <a:schemeClr val="accent2">
                  <a:lumMod val="75000"/>
                </a:schemeClr>
              </a:solidFill>
              <a:latin typeface="Arial Black" panose="020B0A04020102020204" pitchFamily="34" charset="0"/>
            </a:endParaRPr>
          </a:p>
        </p:txBody>
      </p:sp>
      <p:sp>
        <p:nvSpPr>
          <p:cNvPr id="15" name="矩形 14"/>
          <p:cNvSpPr/>
          <p:nvPr/>
        </p:nvSpPr>
        <p:spPr>
          <a:xfrm>
            <a:off x="5325745" y="6020294"/>
            <a:ext cx="2852063" cy="461665"/>
          </a:xfrm>
          <a:prstGeom prst="rect">
            <a:avLst/>
          </a:prstGeom>
        </p:spPr>
        <p:txBody>
          <a:bodyPr wrap="none">
            <a:spAutoFit/>
          </a:bodyPr>
          <a:lstStyle/>
          <a:p>
            <a:pPr>
              <a:lnSpc>
                <a:spcPct val="150000"/>
              </a:lnSpc>
            </a:pPr>
            <a:r>
              <a:rPr lang="zh-CN" altLang="en-US" sz="1600" dirty="0">
                <a:solidFill>
                  <a:srgbClr val="C00000"/>
                </a:solidFill>
                <a:latin typeface="+mj-ea"/>
              </a:rPr>
              <a:t>对象</a:t>
            </a:r>
            <a:r>
              <a:rPr lang="zh-CN" altLang="en-US" sz="1600" dirty="0">
                <a:solidFill>
                  <a:srgbClr val="22909F"/>
                </a:solidFill>
                <a:latin typeface="+mj-ea"/>
              </a:rPr>
              <a:t>是类的实例或</a:t>
            </a:r>
            <a:r>
              <a:rPr lang="zh-CN" altLang="en-US" sz="1600" dirty="0" smtClean="0">
                <a:solidFill>
                  <a:srgbClr val="22909F"/>
                </a:solidFill>
                <a:latin typeface="+mj-ea"/>
              </a:rPr>
              <a:t>实体（实）</a:t>
            </a:r>
            <a:endParaRPr lang="zh-CN" altLang="en-US" sz="1600" dirty="0">
              <a:solidFill>
                <a:srgbClr val="22909F"/>
              </a:solidFill>
              <a:latin typeface="+mj-ea"/>
            </a:endParaRPr>
          </a:p>
        </p:txBody>
      </p:sp>
      <p:sp>
        <p:nvSpPr>
          <p:cNvPr id="132" name="矩形 131"/>
          <p:cNvSpPr/>
          <p:nvPr/>
        </p:nvSpPr>
        <p:spPr>
          <a:xfrm>
            <a:off x="1510750" y="6037631"/>
            <a:ext cx="3262432" cy="461665"/>
          </a:xfrm>
          <a:prstGeom prst="rect">
            <a:avLst/>
          </a:prstGeom>
        </p:spPr>
        <p:txBody>
          <a:bodyPr wrap="none">
            <a:spAutoFit/>
          </a:bodyPr>
          <a:lstStyle/>
          <a:p>
            <a:pPr>
              <a:lnSpc>
                <a:spcPct val="150000"/>
              </a:lnSpc>
            </a:pPr>
            <a:r>
              <a:rPr lang="zh-CN" altLang="en-US" sz="1600" dirty="0" smtClean="0">
                <a:solidFill>
                  <a:srgbClr val="C00000"/>
                </a:solidFill>
                <a:latin typeface="+mj-ea"/>
              </a:rPr>
              <a:t>类</a:t>
            </a:r>
            <a:r>
              <a:rPr lang="zh-CN" altLang="en-US" sz="1600" dirty="0">
                <a:solidFill>
                  <a:srgbClr val="22909F"/>
                </a:solidFill>
                <a:latin typeface="+mj-ea"/>
              </a:rPr>
              <a:t>是</a:t>
            </a:r>
            <a:r>
              <a:rPr lang="zh-CN" altLang="en-US" sz="1600" dirty="0" smtClean="0">
                <a:solidFill>
                  <a:srgbClr val="22909F"/>
                </a:solidFill>
                <a:latin typeface="+mj-ea"/>
              </a:rPr>
              <a:t>属性和行为的抽象封装（虚）</a:t>
            </a:r>
            <a:endParaRPr lang="zh-CN" altLang="en-US" sz="1600" dirty="0">
              <a:solidFill>
                <a:srgbClr val="22909F"/>
              </a:solidFill>
              <a:latin typeface="+mj-ea"/>
            </a:endParaRPr>
          </a:p>
        </p:txBody>
      </p:sp>
      <p:sp>
        <p:nvSpPr>
          <p:cNvPr id="34" name="矩形 3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FF0000"/>
                </a:solidFill>
                <a:latin typeface="黑体" panose="02010609060101010101" pitchFamily="49" charset="-122"/>
                <a:ea typeface="黑体" panose="02010609060101010101" pitchFamily="49" charset="-122"/>
              </a:rPr>
              <a:t>1.</a:t>
            </a:r>
            <a:r>
              <a:rPr lang="zh-CN" altLang="en-US" sz="2000" b="1" dirty="0" smtClean="0">
                <a:solidFill>
                  <a:srgbClr val="FF0000"/>
                </a:solidFill>
                <a:latin typeface="黑体" panose="02010609060101010101" pitchFamily="49" charset="-122"/>
                <a:ea typeface="黑体" panose="02010609060101010101" pitchFamily="49" charset="-122"/>
              </a:rPr>
              <a:t>什么是对象？“</a:t>
            </a:r>
            <a:r>
              <a:rPr lang="zh-CN" altLang="en-US" sz="2000" b="1" dirty="0" smtClean="0">
                <a:solidFill>
                  <a:srgbClr val="FF0000"/>
                </a:solidFill>
                <a:latin typeface="华文行楷" panose="02010800040101010101" pitchFamily="2" charset="-122"/>
                <a:ea typeface="华文行楷" panose="02010800040101010101" pitchFamily="2" charset="-122"/>
              </a:rPr>
              <a:t>类的变量</a:t>
            </a:r>
            <a:r>
              <a:rPr lang="zh-CN" altLang="en-US" sz="2000" b="1" dirty="0" smtClean="0">
                <a:solidFill>
                  <a:srgbClr val="FF0000"/>
                </a:solidFill>
                <a:latin typeface="黑体" panose="02010609060101010101" pitchFamily="49" charset="-122"/>
                <a:ea typeface="黑体" panose="02010609060101010101" pitchFamily="49" charset="-122"/>
              </a:rPr>
              <a:t>”</a:t>
            </a:r>
            <a:endParaRPr lang="en-US" altLang="zh-CN" sz="2000" dirty="0">
              <a:solidFill>
                <a:srgbClr val="C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repeatCount="200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a:off x="5052634" y="3747588"/>
            <a:ext cx="2216150" cy="338554"/>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圆角矩形 35"/>
          <p:cNvSpPr/>
          <p:nvPr/>
        </p:nvSpPr>
        <p:spPr>
          <a:xfrm>
            <a:off x="5052634" y="4591842"/>
            <a:ext cx="2216150" cy="338554"/>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圆角矩形 33"/>
          <p:cNvSpPr/>
          <p:nvPr/>
        </p:nvSpPr>
        <p:spPr>
          <a:xfrm>
            <a:off x="5052634" y="2900995"/>
            <a:ext cx="2216150" cy="338554"/>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7127469" y="1910565"/>
            <a:ext cx="1504587" cy="369566"/>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p:txBody>
          <a:bodyPr/>
          <a:lstStyle/>
          <a:p>
            <a:r>
              <a:rPr lang="en-US" altLang="zh-CN" dirty="0" smtClean="0">
                <a:latin typeface="Britannic Bold" panose="020B0903060703020204" pitchFamily="34" charset="0"/>
              </a:rPr>
              <a:t>3.1.2</a:t>
            </a:r>
            <a:r>
              <a:rPr lang="en-US" altLang="zh-CN" dirty="0" smtClean="0"/>
              <a:t> </a:t>
            </a:r>
            <a:r>
              <a:rPr lang="zh-CN" altLang="en-US" dirty="0" smtClean="0"/>
              <a:t>定义对象</a:t>
            </a:r>
            <a:r>
              <a:rPr lang="en-US" altLang="zh-CN" dirty="0"/>
              <a:t>(</a:t>
            </a:r>
            <a:r>
              <a:rPr lang="en-US" altLang="zh-CN" dirty="0">
                <a:latin typeface="Britannic Bold" panose="020B0903060703020204" pitchFamily="34" charset="0"/>
              </a:rPr>
              <a:t>object</a:t>
            </a:r>
            <a:r>
              <a:rPr lang="en-US" altLang="zh-CN" dirty="0"/>
              <a:t>)</a:t>
            </a:r>
            <a:endParaRPr lang="zh-CN" altLang="en-US" dirty="0"/>
          </a:p>
        </p:txBody>
      </p:sp>
      <p:sp>
        <p:nvSpPr>
          <p:cNvPr id="4" name="矩形 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FF0000"/>
                </a:solidFill>
                <a:latin typeface="黑体" panose="02010609060101010101" pitchFamily="49" charset="-122"/>
                <a:ea typeface="黑体" panose="02010609060101010101" pitchFamily="49" charset="-122"/>
              </a:rPr>
              <a:t>2</a:t>
            </a:r>
            <a:r>
              <a:rPr lang="en-US" altLang="zh-CN" sz="2000" b="1" dirty="0" smtClean="0">
                <a:solidFill>
                  <a:srgbClr val="FF0000"/>
                </a:solidFill>
                <a:latin typeface="黑体" panose="02010609060101010101" pitchFamily="49" charset="-122"/>
                <a:ea typeface="黑体" panose="02010609060101010101" pitchFamily="49" charset="-122"/>
              </a:rPr>
              <a:t>.</a:t>
            </a:r>
            <a:r>
              <a:rPr lang="zh-CN" altLang="en-US" sz="2000" b="1" dirty="0" smtClean="0">
                <a:solidFill>
                  <a:srgbClr val="FF0000"/>
                </a:solidFill>
                <a:latin typeface="黑体" panose="02010609060101010101" pitchFamily="49" charset="-122"/>
                <a:ea typeface="黑体" panose="02010609060101010101" pitchFamily="49" charset="-122"/>
              </a:rPr>
              <a:t>如何定义对象？</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矩形 4"/>
          <p:cNvSpPr/>
          <p:nvPr/>
        </p:nvSpPr>
        <p:spPr>
          <a:xfrm>
            <a:off x="860589" y="1430604"/>
            <a:ext cx="7959562" cy="830997"/>
          </a:xfrm>
          <a:prstGeom prst="rect">
            <a:avLst/>
          </a:prstGeom>
        </p:spPr>
        <p:txBody>
          <a:bodyPr wrap="square">
            <a:spAutoFit/>
          </a:bodyPr>
          <a:lstStyle/>
          <a:p>
            <a:pPr>
              <a:lnSpc>
                <a:spcPct val="150000"/>
              </a:lnSpc>
            </a:pPr>
            <a:r>
              <a:rPr lang="zh-CN" altLang="en-US" sz="1600" dirty="0" smtClean="0">
                <a:latin typeface="+mj-ea"/>
                <a:ea typeface="+mj-ea"/>
              </a:rPr>
              <a:t>类</a:t>
            </a:r>
            <a:r>
              <a:rPr lang="zh-CN" altLang="en-US" sz="1600" dirty="0">
                <a:latin typeface="+mj-ea"/>
                <a:ea typeface="+mj-ea"/>
              </a:rPr>
              <a:t>本身</a:t>
            </a:r>
            <a:r>
              <a:rPr lang="zh-CN" altLang="en-US" sz="1600" dirty="0" smtClean="0">
                <a:latin typeface="+mj-ea"/>
                <a:ea typeface="+mj-ea"/>
              </a:rPr>
              <a:t>是抽象的</a:t>
            </a:r>
            <a:r>
              <a:rPr lang="en-US" altLang="zh-CN" sz="1600" dirty="0" smtClean="0">
                <a:latin typeface="+mj-ea"/>
                <a:ea typeface="+mj-ea"/>
              </a:rPr>
              <a:t>(</a:t>
            </a:r>
            <a:r>
              <a:rPr lang="zh-CN" altLang="en-US" sz="1600" dirty="0" smtClean="0">
                <a:latin typeface="+mj-ea"/>
                <a:ea typeface="+mj-ea"/>
              </a:rPr>
              <a:t>数据抽象和行为抽象</a:t>
            </a:r>
            <a:r>
              <a:rPr lang="en-US" altLang="zh-CN" sz="1600" dirty="0" smtClean="0">
                <a:latin typeface="+mj-ea"/>
                <a:ea typeface="+mj-ea"/>
              </a:rPr>
              <a:t>),</a:t>
            </a:r>
            <a:r>
              <a:rPr lang="zh-CN" altLang="en-US" sz="1600" dirty="0" smtClean="0">
                <a:latin typeface="+mj-ea"/>
                <a:ea typeface="+mj-ea"/>
              </a:rPr>
              <a:t> 只有定义了对象</a:t>
            </a:r>
            <a:r>
              <a:rPr lang="en-US" altLang="zh-CN" sz="1600" dirty="0" smtClean="0">
                <a:latin typeface="+mj-ea"/>
                <a:ea typeface="+mj-ea"/>
              </a:rPr>
              <a:t>, </a:t>
            </a:r>
            <a:r>
              <a:rPr lang="zh-CN" altLang="en-US" sz="1600" dirty="0" smtClean="0">
                <a:latin typeface="+mj-ea"/>
                <a:ea typeface="+mj-ea"/>
              </a:rPr>
              <a:t>系统才会给对象分配相应的存储空间</a:t>
            </a:r>
            <a:r>
              <a:rPr lang="en-US" altLang="zh-CN" sz="1600" dirty="0" smtClean="0">
                <a:latin typeface="+mj-ea"/>
                <a:ea typeface="+mj-ea"/>
              </a:rPr>
              <a:t>. </a:t>
            </a:r>
            <a:r>
              <a:rPr lang="zh-CN" altLang="en-US" sz="1600" dirty="0">
                <a:latin typeface="+mj-ea"/>
                <a:ea typeface="+mj-ea"/>
              </a:rPr>
              <a:t>定义</a:t>
            </a:r>
            <a:r>
              <a:rPr lang="zh-CN" altLang="en-US" sz="1600" dirty="0" smtClean="0">
                <a:latin typeface="+mj-ea"/>
                <a:ea typeface="+mj-ea"/>
              </a:rPr>
              <a:t>类的对象和定义一般变量格式相同</a:t>
            </a:r>
            <a:r>
              <a:rPr lang="en-US" altLang="zh-CN" sz="1600" dirty="0" smtClean="0">
                <a:latin typeface="+mj-ea"/>
                <a:ea typeface="+mj-ea"/>
              </a:rPr>
              <a:t>, </a:t>
            </a:r>
            <a:r>
              <a:rPr lang="zh-CN" altLang="en-US" sz="1600" dirty="0" smtClean="0">
                <a:latin typeface="+mj-ea"/>
                <a:ea typeface="+mj-ea"/>
              </a:rPr>
              <a:t>均采用这种</a:t>
            </a:r>
            <a:r>
              <a:rPr lang="zh-CN" altLang="en-US" sz="1600" dirty="0">
                <a:latin typeface="+mj-ea"/>
                <a:ea typeface="+mj-ea"/>
              </a:rPr>
              <a:t>定义</a:t>
            </a:r>
            <a:r>
              <a:rPr lang="zh-CN" altLang="en-US" sz="1600" dirty="0" smtClean="0">
                <a:latin typeface="+mj-ea"/>
                <a:ea typeface="+mj-ea"/>
              </a:rPr>
              <a:t>方式</a:t>
            </a:r>
            <a:r>
              <a:rPr lang="en-US" altLang="zh-CN" sz="1600" dirty="0" smtClean="0">
                <a:latin typeface="+mj-ea"/>
                <a:ea typeface="+mj-ea"/>
              </a:rPr>
              <a:t>:  “</a:t>
            </a:r>
            <a:r>
              <a:rPr lang="zh-CN" altLang="en-US" sz="1600" b="1" dirty="0" smtClean="0">
                <a:solidFill>
                  <a:schemeClr val="accent2">
                    <a:lumMod val="75000"/>
                  </a:schemeClr>
                </a:solidFill>
                <a:latin typeface="+mj-ea"/>
                <a:ea typeface="+mj-ea"/>
              </a:rPr>
              <a:t>类名</a:t>
            </a:r>
            <a:r>
              <a:rPr lang="zh-CN" altLang="en-US" sz="1600" b="1" dirty="0" smtClean="0">
                <a:solidFill>
                  <a:srgbClr val="C00000"/>
                </a:solidFill>
                <a:latin typeface="+mj-ea"/>
                <a:ea typeface="+mj-ea"/>
              </a:rPr>
              <a:t> </a:t>
            </a:r>
            <a:r>
              <a:rPr lang="zh-CN" altLang="en-US" sz="1600" b="1" dirty="0" smtClean="0">
                <a:solidFill>
                  <a:srgbClr val="00B0F0"/>
                </a:solidFill>
                <a:latin typeface="+mj-ea"/>
                <a:ea typeface="+mj-ea"/>
              </a:rPr>
              <a:t>对象名</a:t>
            </a:r>
            <a:r>
              <a:rPr lang="en-US" altLang="zh-CN" sz="1600" dirty="0" smtClean="0">
                <a:latin typeface="+mj-ea"/>
                <a:ea typeface="+mj-ea"/>
              </a:rPr>
              <a:t>”</a:t>
            </a:r>
            <a:endParaRPr lang="zh-CN" altLang="en-US" sz="1600" dirty="0">
              <a:latin typeface="+mj-ea"/>
              <a:ea typeface="+mj-ea"/>
            </a:endParaRPr>
          </a:p>
        </p:txBody>
      </p:sp>
      <p:sp>
        <p:nvSpPr>
          <p:cNvPr id="6" name="矩形 5"/>
          <p:cNvSpPr/>
          <p:nvPr/>
        </p:nvSpPr>
        <p:spPr>
          <a:xfrm>
            <a:off x="5694553" y="2479739"/>
            <a:ext cx="793872" cy="338554"/>
          </a:xfrm>
          <a:prstGeom prst="rect">
            <a:avLst/>
          </a:prstGeom>
        </p:spPr>
        <p:txBody>
          <a:bodyPr wrap="square">
            <a:spAutoFit/>
          </a:bodyPr>
          <a:lstStyle/>
          <a:p>
            <a:r>
              <a:rPr lang="zh-CN" altLang="en-US" sz="1600" b="1" dirty="0" smtClean="0">
                <a:solidFill>
                  <a:srgbClr val="0000FF"/>
                </a:solidFill>
                <a:latin typeface="楷体" panose="02010609060101010101" pitchFamily="49" charset="-122"/>
                <a:ea typeface="楷体" panose="02010609060101010101" pitchFamily="49" charset="-122"/>
              </a:rPr>
              <a:t> 对象</a:t>
            </a:r>
            <a:endParaRPr lang="zh-CN" altLang="en-US" sz="1600" b="1" dirty="0">
              <a:solidFill>
                <a:srgbClr val="0000FF"/>
              </a:solidFill>
              <a:latin typeface="楷体" panose="02010609060101010101" pitchFamily="49" charset="-122"/>
              <a:ea typeface="楷体" panose="02010609060101010101" pitchFamily="49" charset="-122"/>
            </a:endParaRPr>
          </a:p>
        </p:txBody>
      </p:sp>
      <p:sp>
        <p:nvSpPr>
          <p:cNvPr id="7" name="矩形 6"/>
          <p:cNvSpPr/>
          <p:nvPr/>
        </p:nvSpPr>
        <p:spPr>
          <a:xfrm>
            <a:off x="5227081" y="2900995"/>
            <a:ext cx="1818511" cy="338554"/>
          </a:xfrm>
          <a:prstGeom prst="rect">
            <a:avLst/>
          </a:prstGeom>
        </p:spPr>
        <p:txBody>
          <a:bodyPr wrap="none">
            <a:spAutoFit/>
          </a:bodyPr>
          <a:lstStyle/>
          <a:p>
            <a:r>
              <a:rPr lang="zh-CN" altLang="en-US" sz="1600" dirty="0">
                <a:solidFill>
                  <a:schemeClr val="tx1">
                    <a:lumMod val="65000"/>
                    <a:lumOff val="35000"/>
                  </a:schemeClr>
                </a:solidFill>
              </a:rPr>
              <a:t>定义</a:t>
            </a:r>
            <a:r>
              <a:rPr lang="zh-CN" altLang="en-US" sz="1600" dirty="0" smtClean="0">
                <a:solidFill>
                  <a:schemeClr val="tx1">
                    <a:lumMod val="65000"/>
                    <a:lumOff val="35000"/>
                  </a:schemeClr>
                </a:solidFill>
              </a:rPr>
              <a:t>对象</a:t>
            </a:r>
            <a:r>
              <a:rPr lang="en-US" altLang="zh-CN" sz="1600" dirty="0" smtClean="0">
                <a:solidFill>
                  <a:schemeClr val="tx1">
                    <a:lumMod val="65000"/>
                    <a:lumOff val="35000"/>
                  </a:schemeClr>
                </a:solidFill>
              </a:rPr>
              <a:t>: </a:t>
            </a:r>
            <a:r>
              <a:rPr lang="zh-CN" altLang="en-US" sz="1600" dirty="0" smtClean="0">
                <a:solidFill>
                  <a:schemeClr val="accent2">
                    <a:lumMod val="75000"/>
                  </a:schemeClr>
                </a:solidFill>
              </a:rPr>
              <a:t> </a:t>
            </a:r>
            <a:r>
              <a:rPr lang="en-US" altLang="zh-CN" sz="1600" b="1" dirty="0">
                <a:solidFill>
                  <a:schemeClr val="accent2">
                    <a:lumMod val="75000"/>
                  </a:schemeClr>
                </a:solidFill>
              </a:rPr>
              <a:t>Date</a:t>
            </a:r>
            <a:r>
              <a:rPr lang="en-US" altLang="zh-CN" sz="1600" dirty="0">
                <a:solidFill>
                  <a:schemeClr val="accent2">
                    <a:lumMod val="75000"/>
                  </a:schemeClr>
                </a:solidFill>
              </a:rPr>
              <a:t>  </a:t>
            </a:r>
            <a:r>
              <a:rPr lang="en-US" altLang="zh-CN" sz="1600" dirty="0">
                <a:solidFill>
                  <a:srgbClr val="00B0F0"/>
                </a:solidFill>
              </a:rPr>
              <a:t>A</a:t>
            </a:r>
            <a:r>
              <a:rPr lang="en-US" altLang="zh-CN" sz="1600" dirty="0" smtClean="0">
                <a:solidFill>
                  <a:srgbClr val="00B0F0"/>
                </a:solidFill>
              </a:rPr>
              <a:t>;</a:t>
            </a:r>
            <a:endParaRPr lang="zh-CN" altLang="en-US" sz="1600" dirty="0">
              <a:solidFill>
                <a:srgbClr val="00B0F0"/>
              </a:solidFill>
            </a:endParaRPr>
          </a:p>
        </p:txBody>
      </p:sp>
      <p:pic>
        <p:nvPicPr>
          <p:cNvPr id="18" name="图片 17"/>
          <p:cNvPicPr>
            <a:picLocks noChangeAspect="1"/>
          </p:cNvPicPr>
          <p:nvPr/>
        </p:nvPicPr>
        <p:blipFill>
          <a:blip r:embed="rId3"/>
          <a:stretch>
            <a:fillRect/>
          </a:stretch>
        </p:blipFill>
        <p:spPr>
          <a:xfrm>
            <a:off x="1606964" y="2774038"/>
            <a:ext cx="2524717" cy="2321346"/>
          </a:xfrm>
          <a:prstGeom prst="rect">
            <a:avLst/>
          </a:prstGeom>
        </p:spPr>
      </p:pic>
      <p:sp>
        <p:nvSpPr>
          <p:cNvPr id="19" name="文本框 18"/>
          <p:cNvSpPr txBox="1"/>
          <p:nvPr/>
        </p:nvSpPr>
        <p:spPr>
          <a:xfrm>
            <a:off x="860589" y="5432463"/>
            <a:ext cx="7959562" cy="1061829"/>
          </a:xfrm>
          <a:prstGeom prst="rect">
            <a:avLst/>
          </a:prstGeom>
          <a:solidFill>
            <a:schemeClr val="accent4">
              <a:lumMod val="20000"/>
              <a:lumOff val="80000"/>
            </a:schemeClr>
          </a:solidFill>
        </p:spPr>
        <p:txBody>
          <a:bodyPr wrap="square" rtlCol="0">
            <a:spAutoFit/>
          </a:bodyPr>
          <a:lstStyle/>
          <a:p>
            <a:pPr algn="just">
              <a:lnSpc>
                <a:spcPct val="150000"/>
              </a:lnSpc>
            </a:pPr>
            <a:r>
              <a:rPr lang="zh-CN" altLang="en-US" sz="1400" dirty="0">
                <a:latin typeface="楷体" panose="02010609060101010101" pitchFamily="49" charset="-122"/>
                <a:ea typeface="楷体" panose="02010609060101010101" pitchFamily="49" charset="-122"/>
              </a:rPr>
              <a:t>提醒</a:t>
            </a:r>
            <a:r>
              <a:rPr lang="en-US" altLang="zh-CN" sz="1400" dirty="0" smtClean="0">
                <a:latin typeface="楷体" panose="02010609060101010101" pitchFamily="49" charset="-122"/>
                <a:ea typeface="楷体" panose="02010609060101010101" pitchFamily="49" charset="-122"/>
              </a:rPr>
              <a:t>: </a:t>
            </a:r>
            <a:r>
              <a:rPr lang="zh-CN" altLang="en-US" sz="1400" dirty="0" smtClean="0">
                <a:solidFill>
                  <a:srgbClr val="0000FF"/>
                </a:solidFill>
                <a:latin typeface="楷体" panose="02010609060101010101" pitchFamily="49" charset="-122"/>
                <a:ea typeface="楷体" panose="02010609060101010101" pitchFamily="49" charset="-122"/>
              </a:rPr>
              <a:t>类</a:t>
            </a:r>
            <a:r>
              <a:rPr lang="zh-CN" altLang="en-US" sz="1400" dirty="0" smtClean="0">
                <a:latin typeface="楷体" panose="02010609060101010101" pitchFamily="49" charset="-122"/>
                <a:ea typeface="楷体" panose="02010609060101010101" pitchFamily="49" charset="-122"/>
              </a:rPr>
              <a:t>定义时并不为类成员变量分配存储空间，生成</a:t>
            </a:r>
            <a:r>
              <a:rPr lang="zh-CN" altLang="en-US" sz="1400" dirty="0" smtClean="0">
                <a:solidFill>
                  <a:srgbClr val="0000FF"/>
                </a:solidFill>
                <a:latin typeface="楷体" panose="02010609060101010101" pitchFamily="49" charset="-122"/>
                <a:ea typeface="楷体" panose="02010609060101010101" pitchFamily="49" charset="-122"/>
              </a:rPr>
              <a:t>对象</a:t>
            </a:r>
            <a:r>
              <a:rPr lang="zh-CN" altLang="en-US" sz="1400" dirty="0" smtClean="0">
                <a:latin typeface="楷体" panose="02010609060101010101" pitchFamily="49" charset="-122"/>
                <a:ea typeface="楷体" panose="02010609060101010101" pitchFamily="49" charset="-122"/>
              </a:rPr>
              <a:t>时</a:t>
            </a:r>
            <a:r>
              <a:rPr lang="zh-CN" altLang="en-US" sz="1400" dirty="0">
                <a:latin typeface="楷体" panose="02010609060101010101" pitchFamily="49" charset="-122"/>
                <a:ea typeface="楷体" panose="02010609060101010101" pitchFamily="49" charset="-122"/>
              </a:rPr>
              <a:t>系统会为该对象自动分配内存空间</a:t>
            </a:r>
            <a:r>
              <a:rPr lang="zh-CN" altLang="en-US" sz="1400" dirty="0" smtClean="0">
                <a:latin typeface="楷体" panose="02010609060101010101" pitchFamily="49" charset="-122"/>
                <a:ea typeface="楷体" panose="02010609060101010101" pitchFamily="49" charset="-122"/>
              </a:rPr>
              <a:t>用于存放类内的</a:t>
            </a:r>
            <a:r>
              <a:rPr lang="zh-CN" altLang="en-US" sz="1400" dirty="0" smtClean="0">
                <a:solidFill>
                  <a:srgbClr val="C00000"/>
                </a:solidFill>
                <a:latin typeface="楷体" panose="02010609060101010101" pitchFamily="49" charset="-122"/>
                <a:ea typeface="楷体" panose="02010609060101010101" pitchFamily="49" charset="-122"/>
              </a:rPr>
              <a:t>数据成员</a:t>
            </a:r>
            <a:r>
              <a:rPr lang="zh-CN" altLang="en-US" sz="1400" dirty="0" smtClean="0">
                <a:latin typeface="楷体" panose="02010609060101010101" pitchFamily="49" charset="-122"/>
                <a:ea typeface="楷体" panose="02010609060101010101" pitchFamily="49" charset="-122"/>
              </a:rPr>
              <a:t>（但生成对象时系统不会为类的成员函数分配内存空间，</a:t>
            </a:r>
            <a:r>
              <a:rPr lang="zh-CN" altLang="en-US" sz="1400" dirty="0">
                <a:latin typeface="楷体" panose="02010609060101010101" pitchFamily="49" charset="-122"/>
                <a:ea typeface="楷体" panose="02010609060101010101" pitchFamily="49" charset="-122"/>
              </a:rPr>
              <a:t>因为</a:t>
            </a:r>
            <a:r>
              <a:rPr lang="zh-CN" altLang="en-US" sz="1400" dirty="0" smtClean="0">
                <a:latin typeface="楷体" panose="02010609060101010101" pitchFamily="49" charset="-122"/>
                <a:ea typeface="楷体" panose="02010609060101010101" pitchFamily="49" charset="-122"/>
              </a:rPr>
              <a:t>成员函数不在每个对象中存储副本</a:t>
            </a:r>
            <a:r>
              <a:rPr lang="en-US" altLang="zh-CN" sz="1400" dirty="0" smtClean="0">
                <a:latin typeface="楷体" panose="02010609060101010101" pitchFamily="49" charset="-122"/>
                <a:ea typeface="楷体" panose="02010609060101010101" pitchFamily="49" charset="-122"/>
              </a:rPr>
              <a:t>, </a:t>
            </a:r>
            <a:r>
              <a:rPr lang="zh-CN" altLang="en-US" sz="1400" dirty="0" smtClean="0">
                <a:latin typeface="楷体" panose="02010609060101010101" pitchFamily="49" charset="-122"/>
                <a:ea typeface="楷体" panose="02010609060101010101" pitchFamily="49" charset="-122"/>
              </a:rPr>
              <a:t>每个</a:t>
            </a:r>
            <a:r>
              <a:rPr lang="zh-CN" altLang="en-US" sz="1400" dirty="0" smtClean="0">
                <a:solidFill>
                  <a:srgbClr val="C00000"/>
                </a:solidFill>
                <a:latin typeface="楷体" panose="02010609060101010101" pitchFamily="49" charset="-122"/>
                <a:ea typeface="楷体" panose="02010609060101010101" pitchFamily="49" charset="-122"/>
              </a:rPr>
              <a:t>成员函数</a:t>
            </a:r>
            <a:r>
              <a:rPr lang="zh-CN" altLang="en-US" sz="1400" dirty="0" smtClean="0">
                <a:latin typeface="楷体" panose="02010609060101010101" pitchFamily="49" charset="-122"/>
                <a:ea typeface="楷体" panose="02010609060101010101" pitchFamily="49" charset="-122"/>
              </a:rPr>
              <a:t>的代码在内存中只占据一份空间</a:t>
            </a:r>
            <a:r>
              <a:rPr lang="zh-CN" altLang="en-US" sz="1400" dirty="0">
                <a:latin typeface="楷体" panose="02010609060101010101" pitchFamily="49" charset="-122"/>
                <a:ea typeface="楷体" panose="02010609060101010101" pitchFamily="49" charset="-122"/>
              </a:rPr>
              <a:t>）</a:t>
            </a:r>
          </a:p>
        </p:txBody>
      </p:sp>
      <p:sp>
        <p:nvSpPr>
          <p:cNvPr id="22" name="矩形 21"/>
          <p:cNvSpPr/>
          <p:nvPr/>
        </p:nvSpPr>
        <p:spPr>
          <a:xfrm>
            <a:off x="126994" y="5609434"/>
            <a:ext cx="652291" cy="707886"/>
          </a:xfrm>
          <a:prstGeom prst="rect">
            <a:avLst/>
          </a:prstGeom>
        </p:spPr>
        <p:txBody>
          <a:bodyPr wrap="square">
            <a:spAutoFit/>
          </a:bodyPr>
          <a:lstStyle/>
          <a:p>
            <a:r>
              <a:rPr lang="en-US" altLang="zh-CN" sz="4000" dirty="0">
                <a:solidFill>
                  <a:srgbClr val="C00000"/>
                </a:solidFill>
                <a:latin typeface="+mj-ea"/>
                <a:sym typeface="Wingdings" panose="05000000000000000000" pitchFamily="2" charset="2"/>
              </a:rPr>
              <a:t></a:t>
            </a:r>
            <a:endParaRPr lang="zh-CN" altLang="en-US" sz="4000" dirty="0"/>
          </a:p>
        </p:txBody>
      </p:sp>
      <p:grpSp>
        <p:nvGrpSpPr>
          <p:cNvPr id="10" name="组合 9"/>
          <p:cNvGrpSpPr/>
          <p:nvPr/>
        </p:nvGrpSpPr>
        <p:grpSpPr>
          <a:xfrm>
            <a:off x="4131681" y="3070272"/>
            <a:ext cx="920953" cy="1690847"/>
            <a:chOff x="4131681" y="3070272"/>
            <a:chExt cx="920953" cy="1690847"/>
          </a:xfrm>
        </p:grpSpPr>
        <p:cxnSp>
          <p:nvCxnSpPr>
            <p:cNvPr id="24" name="直接箭头连接符 23"/>
            <p:cNvCxnSpPr>
              <a:stCxn id="18" idx="3"/>
              <a:endCxn id="34" idx="1"/>
            </p:cNvCxnSpPr>
            <p:nvPr/>
          </p:nvCxnSpPr>
          <p:spPr>
            <a:xfrm flipV="1">
              <a:off x="4131681" y="3070272"/>
              <a:ext cx="920953" cy="864439"/>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8" idx="3"/>
              <a:endCxn id="35" idx="1"/>
            </p:cNvCxnSpPr>
            <p:nvPr/>
          </p:nvCxnSpPr>
          <p:spPr>
            <a:xfrm flipV="1">
              <a:off x="4131681" y="3916865"/>
              <a:ext cx="920953" cy="17846"/>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8" idx="3"/>
              <a:endCxn id="36" idx="1"/>
            </p:cNvCxnSpPr>
            <p:nvPr/>
          </p:nvCxnSpPr>
          <p:spPr>
            <a:xfrm>
              <a:off x="4131681" y="3934711"/>
              <a:ext cx="920953" cy="826408"/>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5227081" y="3743828"/>
            <a:ext cx="1916294" cy="338554"/>
          </a:xfrm>
          <a:prstGeom prst="rect">
            <a:avLst/>
          </a:prstGeom>
        </p:spPr>
        <p:txBody>
          <a:bodyPr wrap="none">
            <a:spAutoFit/>
          </a:bodyPr>
          <a:lstStyle/>
          <a:p>
            <a:r>
              <a:rPr lang="zh-CN" altLang="en-US" sz="1600" dirty="0">
                <a:solidFill>
                  <a:schemeClr val="tx1">
                    <a:lumMod val="65000"/>
                    <a:lumOff val="35000"/>
                  </a:schemeClr>
                </a:solidFill>
              </a:rPr>
              <a:t>定义对象：</a:t>
            </a:r>
            <a:r>
              <a:rPr lang="zh-CN" altLang="en-US" sz="1600" dirty="0" smtClean="0">
                <a:solidFill>
                  <a:schemeClr val="accent2">
                    <a:lumMod val="75000"/>
                  </a:schemeClr>
                </a:solidFill>
              </a:rPr>
              <a:t> </a:t>
            </a:r>
            <a:r>
              <a:rPr lang="en-US" altLang="zh-CN" sz="1600" b="1" dirty="0">
                <a:solidFill>
                  <a:schemeClr val="accent2">
                    <a:lumMod val="75000"/>
                  </a:schemeClr>
                </a:solidFill>
              </a:rPr>
              <a:t>Date</a:t>
            </a:r>
            <a:r>
              <a:rPr lang="en-US" altLang="zh-CN" sz="1600" dirty="0">
                <a:solidFill>
                  <a:schemeClr val="accent2">
                    <a:lumMod val="75000"/>
                  </a:schemeClr>
                </a:solidFill>
              </a:rPr>
              <a:t>  </a:t>
            </a:r>
            <a:r>
              <a:rPr lang="en-US" altLang="zh-CN" sz="1600" dirty="0">
                <a:solidFill>
                  <a:srgbClr val="00B0F0"/>
                </a:solidFill>
              </a:rPr>
              <a:t>B;</a:t>
            </a:r>
            <a:endParaRPr lang="zh-CN" altLang="en-US" sz="1600" dirty="0">
              <a:solidFill>
                <a:srgbClr val="00B0F0"/>
              </a:solidFill>
            </a:endParaRPr>
          </a:p>
        </p:txBody>
      </p:sp>
      <p:sp>
        <p:nvSpPr>
          <p:cNvPr id="32" name="矩形 31"/>
          <p:cNvSpPr/>
          <p:nvPr/>
        </p:nvSpPr>
        <p:spPr>
          <a:xfrm>
            <a:off x="5227081" y="4586661"/>
            <a:ext cx="1913088" cy="338554"/>
          </a:xfrm>
          <a:prstGeom prst="rect">
            <a:avLst/>
          </a:prstGeom>
        </p:spPr>
        <p:txBody>
          <a:bodyPr wrap="none">
            <a:spAutoFit/>
          </a:bodyPr>
          <a:lstStyle/>
          <a:p>
            <a:r>
              <a:rPr lang="zh-CN" altLang="en-US" sz="1600" dirty="0">
                <a:solidFill>
                  <a:schemeClr val="tx1">
                    <a:lumMod val="65000"/>
                    <a:lumOff val="35000"/>
                  </a:schemeClr>
                </a:solidFill>
              </a:rPr>
              <a:t>定义对象：</a:t>
            </a:r>
            <a:r>
              <a:rPr lang="zh-CN" altLang="en-US" sz="1600" dirty="0" smtClean="0">
                <a:solidFill>
                  <a:schemeClr val="accent2">
                    <a:lumMod val="75000"/>
                  </a:schemeClr>
                </a:solidFill>
              </a:rPr>
              <a:t> </a:t>
            </a:r>
            <a:r>
              <a:rPr lang="en-US" altLang="zh-CN" sz="1600" b="1" dirty="0">
                <a:solidFill>
                  <a:schemeClr val="accent2">
                    <a:lumMod val="75000"/>
                  </a:schemeClr>
                </a:solidFill>
              </a:rPr>
              <a:t>Date</a:t>
            </a:r>
            <a:r>
              <a:rPr lang="en-US" altLang="zh-CN" sz="1600" dirty="0">
                <a:solidFill>
                  <a:schemeClr val="accent2">
                    <a:lumMod val="75000"/>
                  </a:schemeClr>
                </a:solidFill>
              </a:rPr>
              <a:t>  </a:t>
            </a:r>
            <a:r>
              <a:rPr lang="en-US" altLang="zh-CN" sz="1600" dirty="0" smtClean="0">
                <a:solidFill>
                  <a:srgbClr val="00B0F0"/>
                </a:solidFill>
              </a:rPr>
              <a:t>C;</a:t>
            </a:r>
            <a:endParaRPr lang="zh-CN" altLang="en-US" sz="1600" dirty="0">
              <a:solidFill>
                <a:srgbClr val="00B0F0"/>
              </a:solidFill>
            </a:endParaRPr>
          </a:p>
        </p:txBody>
      </p:sp>
      <p:sp>
        <p:nvSpPr>
          <p:cNvPr id="33" name="矩形 32"/>
          <p:cNvSpPr/>
          <p:nvPr/>
        </p:nvSpPr>
        <p:spPr>
          <a:xfrm>
            <a:off x="2571098" y="2430028"/>
            <a:ext cx="391454" cy="338554"/>
          </a:xfrm>
          <a:prstGeom prst="rect">
            <a:avLst/>
          </a:prstGeom>
        </p:spPr>
        <p:txBody>
          <a:bodyPr wrap="none">
            <a:spAutoFit/>
          </a:bodyPr>
          <a:lstStyle/>
          <a:p>
            <a:r>
              <a:rPr lang="zh-CN" altLang="en-US" sz="1600" b="1" dirty="0" smtClean="0">
                <a:solidFill>
                  <a:srgbClr val="0000FF"/>
                </a:solidFill>
                <a:latin typeface="楷体" panose="02010609060101010101" pitchFamily="49" charset="-122"/>
                <a:ea typeface="楷体" panose="02010609060101010101" pitchFamily="49" charset="-122"/>
              </a:rPr>
              <a:t>类</a:t>
            </a:r>
            <a:endParaRPr lang="zh-CN" altLang="en-US" sz="1600" b="1" dirty="0">
              <a:solidFill>
                <a:schemeClr val="accent2">
                  <a:lumMod val="75000"/>
                </a:schemeClr>
              </a:solidFill>
            </a:endParaRPr>
          </a:p>
        </p:txBody>
      </p:sp>
      <p:cxnSp>
        <p:nvCxnSpPr>
          <p:cNvPr id="9" name="直接连接符 8"/>
          <p:cNvCxnSpPr/>
          <p:nvPr/>
        </p:nvCxnSpPr>
        <p:spPr>
          <a:xfrm>
            <a:off x="1062164" y="6121667"/>
            <a:ext cx="171953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422535" y="1839589"/>
            <a:ext cx="416491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36326" y="2257522"/>
            <a:ext cx="480240" cy="407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圆角矩形标注 10"/>
          <p:cNvSpPr/>
          <p:nvPr/>
        </p:nvSpPr>
        <p:spPr>
          <a:xfrm>
            <a:off x="4592157" y="4544868"/>
            <a:ext cx="4227994" cy="550516"/>
          </a:xfrm>
          <a:prstGeom prst="wedgeRoundRectCallout">
            <a:avLst>
              <a:gd name="adj1" fmla="val -35630"/>
              <a:gd name="adj2" fmla="val 116867"/>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t>定义对象时发生了哪些事？</a:t>
            </a:r>
            <a:endParaRPr lang="zh-CN" altLang="en-US" dirty="0"/>
          </a:p>
        </p:txBody>
      </p:sp>
      <p:sp>
        <p:nvSpPr>
          <p:cNvPr id="2" name="圆角矩形 1"/>
          <p:cNvSpPr/>
          <p:nvPr/>
        </p:nvSpPr>
        <p:spPr>
          <a:xfrm>
            <a:off x="1737360" y="3230881"/>
            <a:ext cx="2174240" cy="512948"/>
          </a:xfrm>
          <a:prstGeom prst="roundRect">
            <a:avLst>
              <a:gd name="adj" fmla="val 659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圆角矩形 26"/>
          <p:cNvSpPr/>
          <p:nvPr/>
        </p:nvSpPr>
        <p:spPr>
          <a:xfrm>
            <a:off x="1782202" y="3981123"/>
            <a:ext cx="2174240" cy="944092"/>
          </a:xfrm>
          <a:prstGeom prst="roundRect">
            <a:avLst>
              <a:gd name="adj" fmla="val 6593"/>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1000" fill="hold"/>
                                        <p:tgtEl>
                                          <p:spTgt spid="2"/>
                                        </p:tgtEl>
                                        <p:attrNameLst>
                                          <p:attrName>ppt_w</p:attrName>
                                        </p:attrNameLst>
                                      </p:cBhvr>
                                      <p:tavLst>
                                        <p:tav tm="0">
                                          <p:val>
                                            <p:strVal val="#ppt_w+.3"/>
                                          </p:val>
                                        </p:tav>
                                        <p:tav tm="100000">
                                          <p:val>
                                            <p:strVal val="#ppt_w"/>
                                          </p:val>
                                        </p:tav>
                                      </p:tavLst>
                                    </p:anim>
                                    <p:anim calcmode="lin" valueType="num">
                                      <p:cBhvr>
                                        <p:cTn id="37" dur="1000" fill="hold"/>
                                        <p:tgtEl>
                                          <p:spTgt spid="2"/>
                                        </p:tgtEl>
                                        <p:attrNameLst>
                                          <p:attrName>ppt_h</p:attrName>
                                        </p:attrNameLst>
                                      </p:cBhvr>
                                      <p:tavLst>
                                        <p:tav tm="0">
                                          <p:val>
                                            <p:strVal val="#ppt_h"/>
                                          </p:val>
                                        </p:tav>
                                        <p:tav tm="100000">
                                          <p:val>
                                            <p:strVal val="#ppt_h"/>
                                          </p:val>
                                        </p:tav>
                                      </p:tavLst>
                                    </p:anim>
                                    <p:animEffect transition="in" filter="fade">
                                      <p:cBhvr>
                                        <p:cTn id="38" dur="10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1000" fill="hold"/>
                                        <p:tgtEl>
                                          <p:spTgt spid="27"/>
                                        </p:tgtEl>
                                        <p:attrNameLst>
                                          <p:attrName>ppt_w</p:attrName>
                                        </p:attrNameLst>
                                      </p:cBhvr>
                                      <p:tavLst>
                                        <p:tav tm="0">
                                          <p:val>
                                            <p:strVal val="#ppt_w+.3"/>
                                          </p:val>
                                        </p:tav>
                                        <p:tav tm="100000">
                                          <p:val>
                                            <p:strVal val="#ppt_w"/>
                                          </p:val>
                                        </p:tav>
                                      </p:tavLst>
                                    </p:anim>
                                    <p:anim calcmode="lin" valueType="num">
                                      <p:cBhvr>
                                        <p:cTn id="44" dur="1000" fill="hold"/>
                                        <p:tgtEl>
                                          <p:spTgt spid="27"/>
                                        </p:tgtEl>
                                        <p:attrNameLst>
                                          <p:attrName>ppt_h</p:attrName>
                                        </p:attrNameLst>
                                      </p:cBhvr>
                                      <p:tavLst>
                                        <p:tav tm="0">
                                          <p:val>
                                            <p:strVal val="#ppt_h"/>
                                          </p:val>
                                        </p:tav>
                                        <p:tav tm="100000">
                                          <p:val>
                                            <p:strVal val="#ppt_h"/>
                                          </p:val>
                                        </p:tav>
                                      </p:tavLst>
                                    </p:anim>
                                    <p:animEffect transition="in" filter="fade">
                                      <p:cBhvr>
                                        <p:cTn id="45"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818612" y="3641408"/>
            <a:ext cx="2725187" cy="488950"/>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2025650" y="3641408"/>
            <a:ext cx="1803400" cy="488950"/>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p:txBody>
          <a:bodyPr/>
          <a:lstStyle/>
          <a:p>
            <a:r>
              <a:rPr lang="en-US" altLang="zh-CN" dirty="0" smtClean="0">
                <a:latin typeface="Britannic Bold" panose="020B0903060703020204" pitchFamily="34" charset="0"/>
              </a:rPr>
              <a:t>3.1.2</a:t>
            </a:r>
            <a:r>
              <a:rPr lang="en-US" altLang="zh-CN" dirty="0" smtClean="0"/>
              <a:t> </a:t>
            </a:r>
            <a:r>
              <a:rPr lang="zh-CN" altLang="en-US" dirty="0" smtClean="0"/>
              <a:t>定义对象</a:t>
            </a:r>
            <a:r>
              <a:rPr lang="en-US" altLang="zh-CN" dirty="0" smtClean="0"/>
              <a:t>(</a:t>
            </a:r>
            <a:r>
              <a:rPr lang="en-US" altLang="zh-CN" dirty="0">
                <a:latin typeface="Britannic Bold" panose="020B0903060703020204" pitchFamily="34" charset="0"/>
              </a:rPr>
              <a:t>object</a:t>
            </a:r>
            <a:r>
              <a:rPr lang="en-US" altLang="zh-CN" dirty="0"/>
              <a:t>)</a:t>
            </a:r>
            <a:endParaRPr lang="zh-CN" altLang="en-US" dirty="0"/>
          </a:p>
        </p:txBody>
      </p:sp>
      <p:sp>
        <p:nvSpPr>
          <p:cNvPr id="4" name="矩形 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FF0000"/>
                </a:solidFill>
                <a:latin typeface="黑体" panose="02010609060101010101" pitchFamily="49" charset="-122"/>
                <a:ea typeface="黑体" panose="02010609060101010101" pitchFamily="49" charset="-122"/>
              </a:rPr>
              <a:t>3</a:t>
            </a:r>
            <a:r>
              <a:rPr lang="en-US" altLang="zh-CN" sz="2000" b="1" dirty="0" smtClean="0">
                <a:solidFill>
                  <a:srgbClr val="FF0000"/>
                </a:solidFill>
                <a:latin typeface="黑体" panose="02010609060101010101" pitchFamily="49" charset="-122"/>
                <a:ea typeface="黑体" panose="02010609060101010101" pitchFamily="49" charset="-122"/>
              </a:rPr>
              <a:t>. </a:t>
            </a:r>
            <a:r>
              <a:rPr lang="zh-CN" altLang="en-US" sz="2000" b="1" dirty="0" smtClean="0">
                <a:solidFill>
                  <a:srgbClr val="FF0000"/>
                </a:solidFill>
                <a:latin typeface="黑体" panose="02010609060101010101" pitchFamily="49" charset="-122"/>
                <a:ea typeface="黑体" panose="02010609060101010101" pitchFamily="49" charset="-122"/>
              </a:rPr>
              <a:t>如何访问对象内容？</a:t>
            </a:r>
            <a:r>
              <a:rPr lang="zh-CN" altLang="en-US" sz="2000" b="1" dirty="0" smtClean="0">
                <a:solidFill>
                  <a:srgbClr val="0000FF"/>
                </a:solidFill>
                <a:latin typeface="楷体" panose="02010609060101010101" pitchFamily="49" charset="-122"/>
                <a:ea typeface="楷体" panose="02010609060101010101" pitchFamily="49" charset="-122"/>
              </a:rPr>
              <a:t>圆点访问和指针访问</a:t>
            </a:r>
            <a:endParaRPr lang="en-US" altLang="zh-CN" sz="2000" dirty="0">
              <a:solidFill>
                <a:srgbClr val="0000FF"/>
              </a:solidFill>
              <a:latin typeface="楷体" panose="02010609060101010101" pitchFamily="49" charset="-122"/>
              <a:ea typeface="楷体" panose="02010609060101010101" pitchFamily="49" charset="-122"/>
            </a:endParaRPr>
          </a:p>
        </p:txBody>
      </p:sp>
      <p:sp>
        <p:nvSpPr>
          <p:cNvPr id="2" name="矩形 1"/>
          <p:cNvSpPr/>
          <p:nvPr/>
        </p:nvSpPr>
        <p:spPr>
          <a:xfrm>
            <a:off x="1128542" y="1489969"/>
            <a:ext cx="7005808" cy="830997"/>
          </a:xfrm>
          <a:prstGeom prst="rect">
            <a:avLst/>
          </a:prstGeom>
        </p:spPr>
        <p:txBody>
          <a:bodyPr wrap="square">
            <a:spAutoFit/>
          </a:bodyPr>
          <a:lstStyle/>
          <a:p>
            <a:pPr>
              <a:lnSpc>
                <a:spcPct val="150000"/>
              </a:lnSpc>
            </a:pPr>
            <a:r>
              <a:rPr lang="zh-CN" altLang="en-US" sz="1600" b="1" dirty="0">
                <a:latin typeface="+mj-ea"/>
                <a:ea typeface="+mj-ea"/>
              </a:rPr>
              <a:t>圆点访问形式</a:t>
            </a:r>
            <a:r>
              <a:rPr lang="zh-CN" altLang="en-US" sz="1600" dirty="0">
                <a:latin typeface="+mj-ea"/>
                <a:ea typeface="+mj-ea"/>
              </a:rPr>
              <a:t>就是使用成员运算符“</a:t>
            </a:r>
            <a:r>
              <a:rPr lang="en-US" altLang="zh-CN" sz="1600" b="1" dirty="0">
                <a:latin typeface="Arial Black" panose="020B0A04020102020204" pitchFamily="34" charset="0"/>
                <a:ea typeface="+mj-ea"/>
              </a:rPr>
              <a:t>.</a:t>
            </a:r>
            <a:r>
              <a:rPr lang="en-US" altLang="zh-CN" sz="1600" dirty="0">
                <a:latin typeface="+mj-ea"/>
                <a:ea typeface="+mj-ea"/>
              </a:rPr>
              <a:t>”</a:t>
            </a:r>
            <a:r>
              <a:rPr lang="zh-CN" altLang="en-US" sz="1600" dirty="0">
                <a:latin typeface="+mj-ea"/>
                <a:ea typeface="+mj-ea"/>
              </a:rPr>
              <a:t>来访问类的</a:t>
            </a:r>
            <a:r>
              <a:rPr lang="zh-CN" altLang="en-US" sz="1600" dirty="0" smtClean="0">
                <a:latin typeface="+mj-ea"/>
                <a:ea typeface="+mj-ea"/>
              </a:rPr>
              <a:t>成员</a:t>
            </a:r>
            <a:r>
              <a:rPr lang="en-US" altLang="zh-CN" sz="1600" dirty="0" smtClean="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成员</a:t>
            </a:r>
            <a:r>
              <a:rPr lang="zh-CN" altLang="en-US" sz="1600" dirty="0" smtClean="0">
                <a:latin typeface="楷体" panose="02010609060101010101" pitchFamily="49" charset="-122"/>
                <a:ea typeface="楷体" panose="02010609060101010101" pitchFamily="49" charset="-122"/>
              </a:rPr>
              <a:t>变量或成员函数</a:t>
            </a:r>
            <a:r>
              <a:rPr lang="en-US" altLang="zh-CN" sz="1600" dirty="0" smtClean="0">
                <a:latin typeface="+mj-ea"/>
                <a:ea typeface="+mj-ea"/>
              </a:rPr>
              <a:t>)</a:t>
            </a:r>
            <a:r>
              <a:rPr lang="zh-CN" altLang="en-US" sz="1600" dirty="0" smtClean="0">
                <a:latin typeface="+mj-ea"/>
                <a:ea typeface="+mj-ea"/>
              </a:rPr>
              <a:t>，</a:t>
            </a:r>
            <a:endParaRPr lang="en-US" altLang="zh-CN" sz="1600" dirty="0" smtClean="0">
              <a:latin typeface="+mj-ea"/>
              <a:ea typeface="+mj-ea"/>
            </a:endParaRPr>
          </a:p>
          <a:p>
            <a:pPr>
              <a:lnSpc>
                <a:spcPct val="150000"/>
              </a:lnSpc>
            </a:pPr>
            <a:r>
              <a:rPr lang="zh-CN" altLang="en-US" sz="1600" dirty="0" smtClean="0">
                <a:latin typeface="+mj-ea"/>
                <a:ea typeface="+mj-ea"/>
              </a:rPr>
              <a:t>圆点访问格式</a:t>
            </a:r>
            <a:r>
              <a:rPr lang="zh-CN" altLang="en-US" sz="1600" dirty="0">
                <a:latin typeface="+mj-ea"/>
                <a:ea typeface="+mj-ea"/>
              </a:rPr>
              <a:t>如下</a:t>
            </a:r>
            <a:r>
              <a:rPr lang="zh-CN" altLang="en-US" sz="1600" dirty="0" smtClean="0">
                <a:latin typeface="+mj-ea"/>
                <a:ea typeface="+mj-ea"/>
              </a:rPr>
              <a:t>：</a:t>
            </a:r>
            <a:endParaRPr lang="zh-CN" altLang="en-US" sz="1600" dirty="0">
              <a:latin typeface="+mj-ea"/>
              <a:ea typeface="+mj-ea"/>
            </a:endParaRPr>
          </a:p>
        </p:txBody>
      </p:sp>
      <p:sp>
        <p:nvSpPr>
          <p:cNvPr id="5" name="矩形 4"/>
          <p:cNvSpPr/>
          <p:nvPr/>
        </p:nvSpPr>
        <p:spPr>
          <a:xfrm>
            <a:off x="2101850" y="3687048"/>
            <a:ext cx="2203450" cy="369332"/>
          </a:xfrm>
          <a:prstGeom prst="rect">
            <a:avLst/>
          </a:prstGeom>
        </p:spPr>
        <p:txBody>
          <a:bodyPr wrap="square">
            <a:spAutoFit/>
          </a:bodyPr>
          <a:lstStyle/>
          <a:p>
            <a:r>
              <a:rPr lang="zh-CN" altLang="en-US" dirty="0">
                <a:latin typeface="+mn-ea"/>
              </a:rPr>
              <a:t> </a:t>
            </a:r>
            <a:r>
              <a:rPr lang="zh-CN" altLang="en-US" dirty="0">
                <a:solidFill>
                  <a:srgbClr val="00B0F0"/>
                </a:solidFill>
                <a:latin typeface="+mn-ea"/>
              </a:rPr>
              <a:t>对象名</a:t>
            </a:r>
            <a:r>
              <a:rPr lang="en-US" altLang="zh-CN" b="1" dirty="0" smtClean="0">
                <a:solidFill>
                  <a:srgbClr val="C00000"/>
                </a:solidFill>
                <a:latin typeface="Arial Black" panose="020B0A04020102020204" pitchFamily="34" charset="0"/>
              </a:rPr>
              <a:t>.</a:t>
            </a:r>
            <a:r>
              <a:rPr lang="en-US" altLang="zh-CN" dirty="0" smtClean="0">
                <a:latin typeface="Arial Black" panose="020B0A04020102020204" pitchFamily="34" charset="0"/>
              </a:rPr>
              <a:t> </a:t>
            </a:r>
            <a:r>
              <a:rPr lang="zh-CN" altLang="en-US" dirty="0" smtClean="0">
                <a:latin typeface="+mn-ea"/>
              </a:rPr>
              <a:t>成员   </a:t>
            </a:r>
            <a:endParaRPr lang="zh-CN" altLang="en-US" dirty="0">
              <a:latin typeface="+mn-ea"/>
            </a:endParaRPr>
          </a:p>
        </p:txBody>
      </p:sp>
      <p:sp>
        <p:nvSpPr>
          <p:cNvPr id="6" name="矩形 5"/>
          <p:cNvSpPr/>
          <p:nvPr/>
        </p:nvSpPr>
        <p:spPr>
          <a:xfrm>
            <a:off x="4762500" y="3687048"/>
            <a:ext cx="4572000" cy="369332"/>
          </a:xfrm>
          <a:prstGeom prst="rect">
            <a:avLst/>
          </a:prstGeom>
        </p:spPr>
        <p:txBody>
          <a:bodyPr>
            <a:spAutoFit/>
          </a:bodyPr>
          <a:lstStyle/>
          <a:p>
            <a:r>
              <a:rPr lang="zh-CN" altLang="en-US" dirty="0" smtClean="0">
                <a:latin typeface="+mn-ea"/>
              </a:rPr>
              <a:t>（</a:t>
            </a:r>
            <a:r>
              <a:rPr lang="zh-CN" altLang="en-US" dirty="0">
                <a:solidFill>
                  <a:srgbClr val="00B0F0"/>
                </a:solidFill>
                <a:latin typeface="+mn-ea"/>
              </a:rPr>
              <a:t>*指向对象的</a:t>
            </a:r>
            <a:r>
              <a:rPr lang="zh-CN" altLang="en-US" dirty="0" smtClean="0">
                <a:solidFill>
                  <a:srgbClr val="00B0F0"/>
                </a:solidFill>
                <a:latin typeface="+mn-ea"/>
              </a:rPr>
              <a:t>指针</a:t>
            </a:r>
            <a:r>
              <a:rPr lang="en-US" altLang="zh-CN" dirty="0" smtClean="0">
                <a:latin typeface="+mn-ea"/>
              </a:rPr>
              <a:t>)</a:t>
            </a:r>
            <a:r>
              <a:rPr lang="en-US" altLang="zh-CN" b="1" dirty="0" smtClean="0">
                <a:solidFill>
                  <a:srgbClr val="C00000"/>
                </a:solidFill>
                <a:latin typeface="Arial Black" panose="020B0A04020102020204" pitchFamily="34" charset="0"/>
              </a:rPr>
              <a:t>.</a:t>
            </a:r>
            <a:r>
              <a:rPr lang="en-US" altLang="zh-CN" b="1" dirty="0" smtClean="0">
                <a:solidFill>
                  <a:srgbClr val="C00000"/>
                </a:solidFill>
                <a:latin typeface="+mn-ea"/>
              </a:rPr>
              <a:t> </a:t>
            </a:r>
            <a:r>
              <a:rPr lang="zh-CN" altLang="en-US" dirty="0">
                <a:latin typeface="+mn-ea"/>
              </a:rPr>
              <a:t>成员</a:t>
            </a:r>
          </a:p>
        </p:txBody>
      </p:sp>
      <p:sp>
        <p:nvSpPr>
          <p:cNvPr id="7" name="矩形 6"/>
          <p:cNvSpPr/>
          <p:nvPr/>
        </p:nvSpPr>
        <p:spPr>
          <a:xfrm>
            <a:off x="4172390" y="3687048"/>
            <a:ext cx="415498" cy="369332"/>
          </a:xfrm>
          <a:prstGeom prst="rect">
            <a:avLst/>
          </a:prstGeom>
        </p:spPr>
        <p:txBody>
          <a:bodyPr wrap="none">
            <a:spAutoFit/>
          </a:bodyPr>
          <a:lstStyle/>
          <a:p>
            <a:r>
              <a:rPr lang="zh-CN" altLang="en-US" dirty="0">
                <a:latin typeface="+mn-ea"/>
              </a:rPr>
              <a:t>或</a:t>
            </a:r>
            <a:endParaRPr lang="zh-CN" altLang="en-US" dirty="0"/>
          </a:p>
        </p:txBody>
      </p:sp>
      <p:sp>
        <p:nvSpPr>
          <p:cNvPr id="10" name="文本框 9"/>
          <p:cNvSpPr txBox="1"/>
          <p:nvPr/>
        </p:nvSpPr>
        <p:spPr>
          <a:xfrm>
            <a:off x="533309" y="4711610"/>
            <a:ext cx="8085904" cy="1569660"/>
          </a:xfrm>
          <a:prstGeom prst="rect">
            <a:avLst/>
          </a:prstGeom>
          <a:noFill/>
        </p:spPr>
        <p:txBody>
          <a:bodyPr wrap="square" rtlCol="0">
            <a:spAutoFit/>
          </a:bodyPr>
          <a:lstStyle/>
          <a:p>
            <a:pPr>
              <a:lnSpc>
                <a:spcPct val="150000"/>
              </a:lnSpc>
            </a:pPr>
            <a:r>
              <a:rPr lang="zh-CN" altLang="en-US" sz="1600" b="1" dirty="0" smtClean="0">
                <a:solidFill>
                  <a:srgbClr val="C00000"/>
                </a:solidFill>
                <a:latin typeface="楷体" panose="02010609060101010101" pitchFamily="49" charset="-122"/>
                <a:ea typeface="楷体" panose="02010609060101010101" pitchFamily="49" charset="-122"/>
              </a:rPr>
              <a:t>注</a:t>
            </a:r>
            <a:r>
              <a:rPr lang="en-US" altLang="zh-CN" sz="1600" b="1" dirty="0" smtClean="0">
                <a:solidFill>
                  <a:srgbClr val="C00000"/>
                </a:solidFill>
                <a:latin typeface="楷体" panose="02010609060101010101" pitchFamily="49" charset="-122"/>
                <a:ea typeface="楷体" panose="02010609060101010101" pitchFamily="49" charset="-122"/>
              </a:rPr>
              <a:t>: </a:t>
            </a:r>
          </a:p>
          <a:p>
            <a:pPr>
              <a:lnSpc>
                <a:spcPct val="150000"/>
              </a:lnSpc>
            </a:pPr>
            <a:r>
              <a:rPr lang="en-US" altLang="zh-CN" sz="1600" dirty="0" smtClean="0">
                <a:latin typeface="楷体" panose="02010609060101010101" pitchFamily="49" charset="-122"/>
                <a:ea typeface="楷体" panose="02010609060101010101" pitchFamily="49" charset="-122"/>
              </a:rPr>
              <a:t>1.</a:t>
            </a:r>
            <a:r>
              <a:rPr lang="zh-CN" altLang="en-US" sz="1600" dirty="0" smtClean="0">
                <a:latin typeface="楷体" panose="02010609060101010101" pitchFamily="49" charset="-122"/>
                <a:ea typeface="楷体" panose="02010609060101010101" pitchFamily="49" charset="-122"/>
              </a:rPr>
              <a:t>点运算符之前必须是能解释为类的</a:t>
            </a:r>
            <a:r>
              <a:rPr lang="zh-CN" altLang="en-US" sz="1600" b="1" dirty="0" smtClean="0">
                <a:solidFill>
                  <a:srgbClr val="0066FF"/>
                </a:solidFill>
                <a:latin typeface="楷体" panose="02010609060101010101" pitchFamily="49" charset="-122"/>
                <a:ea typeface="楷体" panose="02010609060101010101" pitchFamily="49" charset="-122"/>
              </a:rPr>
              <a:t>对象</a:t>
            </a:r>
            <a:r>
              <a:rPr lang="zh-CN" altLang="en-US" sz="1600" dirty="0" smtClean="0">
                <a:latin typeface="楷体" panose="02010609060101010101" pitchFamily="49" charset="-122"/>
                <a:ea typeface="楷体" panose="02010609060101010101" pitchFamily="49" charset="-122"/>
              </a:rPr>
              <a:t>的内容</a:t>
            </a:r>
            <a:r>
              <a:rPr lang="en-US" altLang="zh-CN" sz="1600" dirty="0" smtClean="0">
                <a:latin typeface="楷体" panose="02010609060101010101" pitchFamily="49" charset="-122"/>
                <a:ea typeface="楷体" panose="02010609060101010101" pitchFamily="49" charset="-122"/>
              </a:rPr>
              <a:t>,</a:t>
            </a:r>
            <a:r>
              <a:rPr lang="zh-CN" altLang="en-US" sz="1600" dirty="0" smtClean="0">
                <a:latin typeface="楷体" panose="02010609060101010101" pitchFamily="49" charset="-122"/>
                <a:ea typeface="楷体" panose="02010609060101010101" pitchFamily="49" charset="-122"/>
              </a:rPr>
              <a:t>包括对象名或者通过指向对象的指针进行间接引用的对象</a:t>
            </a:r>
            <a:r>
              <a:rPr lang="en-US" altLang="zh-CN" sz="1600" dirty="0" smtClean="0">
                <a:latin typeface="楷体" panose="02010609060101010101" pitchFamily="49" charset="-122"/>
                <a:ea typeface="楷体" panose="02010609060101010101" pitchFamily="49" charset="-122"/>
              </a:rPr>
              <a:t>.</a:t>
            </a:r>
          </a:p>
          <a:p>
            <a:pPr>
              <a:lnSpc>
                <a:spcPct val="150000"/>
              </a:lnSpc>
            </a:pPr>
            <a:r>
              <a:rPr lang="en-US" altLang="zh-CN" sz="1600" dirty="0" smtClean="0">
                <a:latin typeface="楷体" panose="02010609060101010101" pitchFamily="49" charset="-122"/>
                <a:ea typeface="楷体" panose="02010609060101010101" pitchFamily="49" charset="-122"/>
              </a:rPr>
              <a:t>2.</a:t>
            </a:r>
            <a:r>
              <a:rPr lang="zh-CN" altLang="en-US" sz="1600" dirty="0" smtClean="0">
                <a:latin typeface="楷体" panose="02010609060101010101" pitchFamily="49" charset="-122"/>
                <a:ea typeface="楷体" panose="02010609060101010101" pitchFamily="49" charset="-122"/>
              </a:rPr>
              <a:t>点运算符之后的成员必须是</a:t>
            </a:r>
            <a:r>
              <a:rPr lang="zh-CN" altLang="en-US" sz="1600" dirty="0" smtClean="0">
                <a:solidFill>
                  <a:srgbClr val="0000FF"/>
                </a:solidFill>
                <a:latin typeface="楷体" panose="02010609060101010101" pitchFamily="49" charset="-122"/>
                <a:ea typeface="楷体" panose="02010609060101010101" pitchFamily="49" charset="-122"/>
              </a:rPr>
              <a:t>公有的数据成员</a:t>
            </a:r>
            <a:r>
              <a:rPr lang="zh-CN" altLang="en-US" sz="1600" dirty="0" smtClean="0">
                <a:latin typeface="楷体" panose="02010609060101010101" pitchFamily="49" charset="-122"/>
                <a:ea typeface="楷体" panose="02010609060101010101" pitchFamily="49" charset="-122"/>
              </a:rPr>
              <a:t>和</a:t>
            </a:r>
            <a:r>
              <a:rPr lang="zh-CN" altLang="en-US" sz="1600" dirty="0" smtClean="0">
                <a:solidFill>
                  <a:srgbClr val="0000FF"/>
                </a:solidFill>
                <a:latin typeface="楷体" panose="02010609060101010101" pitchFamily="49" charset="-122"/>
                <a:ea typeface="楷体" panose="02010609060101010101" pitchFamily="49" charset="-122"/>
              </a:rPr>
              <a:t>公有的成员函数</a:t>
            </a:r>
            <a:r>
              <a:rPr lang="en-US" altLang="zh-CN" sz="1600" dirty="0" smtClean="0">
                <a:latin typeface="楷体" panose="02010609060101010101" pitchFamily="49" charset="-122"/>
                <a:ea typeface="楷体" panose="02010609060101010101" pitchFamily="49" charset="-122"/>
              </a:rPr>
              <a:t>.</a:t>
            </a:r>
            <a:r>
              <a:rPr lang="zh-CN" altLang="en-US" sz="1600" dirty="0" smtClean="0">
                <a:latin typeface="楷体" panose="02010609060101010101" pitchFamily="49" charset="-122"/>
                <a:ea typeface="楷体" panose="02010609060101010101" pitchFamily="49" charset="-122"/>
              </a:rPr>
              <a:t>否则不可以直接访问</a:t>
            </a:r>
            <a:r>
              <a:rPr lang="en-US" altLang="zh-CN" sz="1600" dirty="0" smtClean="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sp>
        <p:nvSpPr>
          <p:cNvPr id="11" name="云形标注 10"/>
          <p:cNvSpPr/>
          <p:nvPr/>
        </p:nvSpPr>
        <p:spPr>
          <a:xfrm>
            <a:off x="3050834" y="2230419"/>
            <a:ext cx="2924516" cy="988020"/>
          </a:xfrm>
          <a:prstGeom prst="cloudCallout">
            <a:avLst>
              <a:gd name="adj1" fmla="val -32802"/>
              <a:gd name="adj2" fmla="val 10750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400" b="1" dirty="0" smtClean="0">
                <a:solidFill>
                  <a:srgbClr val="FFFF00"/>
                </a:solidFill>
                <a:latin typeface="Courier New" panose="02070309020205020404" pitchFamily="49" charset="0"/>
                <a:ea typeface="楷体" panose="02010609060101010101" pitchFamily="49" charset="-122"/>
                <a:cs typeface="Courier New" panose="02070309020205020404" pitchFamily="49" charset="0"/>
              </a:rPr>
              <a:t>public</a:t>
            </a:r>
            <a:r>
              <a:rPr lang="zh-CN" altLang="en-US" sz="1400" b="1" dirty="0" smtClean="0">
                <a:solidFill>
                  <a:srgbClr val="FFFF00"/>
                </a:solidFill>
                <a:latin typeface="Courier New" panose="02070309020205020404" pitchFamily="49" charset="0"/>
                <a:ea typeface="楷体" panose="02010609060101010101" pitchFamily="49" charset="-122"/>
                <a:cs typeface="Courier New" panose="02070309020205020404" pitchFamily="49" charset="0"/>
              </a:rPr>
              <a:t>修饰</a:t>
            </a:r>
            <a:r>
              <a:rPr lang="zh-CN" altLang="en-US" sz="1400" b="1" dirty="0" smtClean="0">
                <a:solidFill>
                  <a:srgbClr val="FFFF00"/>
                </a:solidFill>
                <a:latin typeface="楷体" panose="02010609060101010101" pitchFamily="49" charset="-122"/>
                <a:ea typeface="楷体" panose="02010609060101010101" pitchFamily="49" charset="-122"/>
              </a:rPr>
              <a:t>的成员才可以被对象直接访问</a:t>
            </a:r>
            <a:endParaRPr lang="zh-CN" altLang="en-US" sz="1400" b="1" dirty="0">
              <a:solidFill>
                <a:srgbClr val="FFFF00"/>
              </a:solidFill>
              <a:latin typeface="楷体" panose="02010609060101010101" pitchFamily="49" charset="-122"/>
              <a:ea typeface="楷体" panose="02010609060101010101" pitchFamily="49" charset="-122"/>
            </a:endParaRPr>
          </a:p>
        </p:txBody>
      </p:sp>
      <p:grpSp>
        <p:nvGrpSpPr>
          <p:cNvPr id="20" name="组合 19"/>
          <p:cNvGrpSpPr/>
          <p:nvPr/>
        </p:nvGrpSpPr>
        <p:grpSpPr>
          <a:xfrm>
            <a:off x="2627697" y="4056380"/>
            <a:ext cx="3724977" cy="1141373"/>
            <a:chOff x="2627697" y="4056380"/>
            <a:chExt cx="3724977" cy="1141373"/>
          </a:xfrm>
        </p:grpSpPr>
        <p:cxnSp>
          <p:nvCxnSpPr>
            <p:cNvPr id="13" name="直接箭头连接符 12"/>
            <p:cNvCxnSpPr/>
            <p:nvPr/>
          </p:nvCxnSpPr>
          <p:spPr>
            <a:xfrm>
              <a:off x="2627697" y="4056380"/>
              <a:ext cx="0" cy="1141373"/>
            </a:xfrm>
            <a:prstGeom prst="straightConnector1">
              <a:avLst/>
            </a:prstGeom>
            <a:ln w="28575">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352674" y="4056380"/>
              <a:ext cx="0" cy="1141373"/>
            </a:xfrm>
            <a:prstGeom prst="straightConnector1">
              <a:avLst/>
            </a:prstGeom>
            <a:ln w="28575">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3407344" y="4056380"/>
            <a:ext cx="3724977" cy="1882407"/>
            <a:chOff x="3407344" y="4056380"/>
            <a:chExt cx="3724977" cy="1882407"/>
          </a:xfrm>
        </p:grpSpPr>
        <p:cxnSp>
          <p:nvCxnSpPr>
            <p:cNvPr id="14" name="直接箭头连接符 13"/>
            <p:cNvCxnSpPr/>
            <p:nvPr/>
          </p:nvCxnSpPr>
          <p:spPr>
            <a:xfrm>
              <a:off x="3407344" y="4056380"/>
              <a:ext cx="0" cy="1882407"/>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32321" y="4056380"/>
              <a:ext cx="0" cy="1882407"/>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smtClean="0">
                <a:latin typeface="Britannic Bold" panose="020B0903060703020204" pitchFamily="34" charset="0"/>
              </a:rPr>
              <a:t>3.1.2</a:t>
            </a:r>
            <a:r>
              <a:rPr lang="en-US" altLang="zh-CN" dirty="0" smtClean="0"/>
              <a:t> </a:t>
            </a:r>
            <a:r>
              <a:rPr lang="zh-CN" altLang="en-US" dirty="0" smtClean="0"/>
              <a:t>定义对象</a:t>
            </a:r>
            <a:endParaRPr lang="zh-CN" altLang="en-US" dirty="0"/>
          </a:p>
        </p:txBody>
      </p:sp>
      <p:sp>
        <p:nvSpPr>
          <p:cNvPr id="5" name="矩形 4"/>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FF0000"/>
                </a:solidFill>
                <a:latin typeface="黑体" panose="02010609060101010101" pitchFamily="49" charset="-122"/>
                <a:ea typeface="黑体" panose="02010609060101010101" pitchFamily="49" charset="-122"/>
              </a:rPr>
              <a:t>3. </a:t>
            </a:r>
            <a:r>
              <a:rPr lang="zh-CN" altLang="en-US" sz="2000" b="1" dirty="0">
                <a:solidFill>
                  <a:srgbClr val="FF0000"/>
                </a:solidFill>
                <a:latin typeface="黑体" panose="02010609060101010101" pitchFamily="49" charset="-122"/>
                <a:ea typeface="黑体" panose="02010609060101010101" pitchFamily="49" charset="-122"/>
              </a:rPr>
              <a:t>如何访问对象内容？ </a:t>
            </a:r>
            <a:r>
              <a:rPr lang="en-US" altLang="zh-CN" sz="2000" b="1" dirty="0" smtClean="0">
                <a:solidFill>
                  <a:srgbClr val="C00000"/>
                </a:solidFill>
                <a:latin typeface="黑体" panose="02010609060101010101" pitchFamily="49" charset="-122"/>
                <a:ea typeface="黑体" panose="02010609060101010101" pitchFamily="49" charset="-122"/>
              </a:rPr>
              <a:t>-</a:t>
            </a:r>
            <a:r>
              <a:rPr lang="zh-CN" altLang="en-US" sz="2000" b="1" dirty="0" smtClean="0">
                <a:solidFill>
                  <a:srgbClr val="0000FF"/>
                </a:solidFill>
                <a:latin typeface="楷体" panose="02010609060101010101" pitchFamily="49" charset="-122"/>
                <a:ea typeface="楷体" panose="02010609060101010101" pitchFamily="49" charset="-122"/>
              </a:rPr>
              <a:t>圆点访问形式</a:t>
            </a:r>
            <a:r>
              <a:rPr lang="en-US" altLang="zh-CN" sz="2000" b="1" dirty="0" smtClean="0">
                <a:solidFill>
                  <a:srgbClr val="0000FF"/>
                </a:solidFill>
                <a:latin typeface="楷体" panose="02010609060101010101" pitchFamily="49" charset="-122"/>
                <a:ea typeface="楷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案例</a:t>
            </a:r>
            <a:r>
              <a:rPr lang="en-US" altLang="zh-CN" sz="2000" b="1" dirty="0" smtClean="0">
                <a:solidFill>
                  <a:srgbClr val="0000FF"/>
                </a:solidFill>
                <a:latin typeface="楷体" panose="02010609060101010101" pitchFamily="49" charset="-122"/>
                <a:ea typeface="楷体" panose="02010609060101010101" pitchFamily="49" charset="-122"/>
              </a:rPr>
              <a:t>)</a:t>
            </a:r>
            <a:endParaRPr lang="en-US" altLang="zh-CN" sz="2000" dirty="0">
              <a:solidFill>
                <a:srgbClr val="0000FF"/>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175542" y="2413762"/>
            <a:ext cx="3683315" cy="3601183"/>
          </a:xfrm>
          <a:prstGeom prst="rect">
            <a:avLst/>
          </a:prstGeom>
          <a:effectLst>
            <a:outerShdw blurRad="63500" sx="102000" sy="102000" algn="ctr" rotWithShape="0">
              <a:prstClr val="black">
                <a:alpha val="40000"/>
              </a:prstClr>
            </a:outerShdw>
          </a:effectLst>
        </p:spPr>
      </p:pic>
      <p:sp>
        <p:nvSpPr>
          <p:cNvPr id="7" name="文本框 6"/>
          <p:cNvSpPr txBox="1"/>
          <p:nvPr/>
        </p:nvSpPr>
        <p:spPr>
          <a:xfrm>
            <a:off x="65187" y="1922273"/>
            <a:ext cx="1869440" cy="369332"/>
          </a:xfrm>
          <a:prstGeom prst="rect">
            <a:avLst/>
          </a:prstGeom>
          <a:noFill/>
        </p:spPr>
        <p:txBody>
          <a:bodyPr wrap="square" rtlCol="0">
            <a:spAutoFit/>
          </a:bodyPr>
          <a:lstStyle/>
          <a:p>
            <a:r>
              <a:rPr lang="en-US" altLang="zh-CN" dirty="0" smtClean="0">
                <a:solidFill>
                  <a:srgbClr val="00B050"/>
                </a:solidFill>
                <a:latin typeface="黑体" panose="02010609060101010101" pitchFamily="49" charset="-122"/>
                <a:ea typeface="黑体" panose="02010609060101010101" pitchFamily="49" charset="-122"/>
              </a:rPr>
              <a:t>【</a:t>
            </a:r>
            <a:r>
              <a:rPr lang="zh-CN" altLang="en-US" dirty="0" smtClean="0">
                <a:solidFill>
                  <a:srgbClr val="00B050"/>
                </a:solidFill>
                <a:latin typeface="黑体" panose="02010609060101010101" pitchFamily="49" charset="-122"/>
                <a:ea typeface="黑体" panose="02010609060101010101" pitchFamily="49" charset="-122"/>
              </a:rPr>
              <a:t>代码范例</a:t>
            </a:r>
            <a:r>
              <a:rPr lang="en-US" altLang="zh-CN" dirty="0" smtClean="0">
                <a:solidFill>
                  <a:srgbClr val="00B050"/>
                </a:solidFill>
                <a:latin typeface="黑体" panose="02010609060101010101" pitchFamily="49" charset="-122"/>
                <a:ea typeface="黑体" panose="02010609060101010101" pitchFamily="49" charset="-122"/>
              </a:rPr>
              <a:t>3.5】</a:t>
            </a:r>
          </a:p>
        </p:txBody>
      </p:sp>
      <p:pic>
        <p:nvPicPr>
          <p:cNvPr id="11" name="图片 10"/>
          <p:cNvPicPr>
            <a:picLocks noChangeAspect="1"/>
          </p:cNvPicPr>
          <p:nvPr/>
        </p:nvPicPr>
        <p:blipFill>
          <a:blip r:embed="rId4"/>
          <a:stretch>
            <a:fillRect/>
          </a:stretch>
        </p:blipFill>
        <p:spPr>
          <a:xfrm>
            <a:off x="3969707" y="2413761"/>
            <a:ext cx="4854436" cy="3601183"/>
          </a:xfrm>
          <a:prstGeom prst="rect">
            <a:avLst/>
          </a:prstGeom>
          <a:effectLst>
            <a:outerShdw blurRad="63500" sx="102000" sy="102000" algn="ctr" rotWithShape="0">
              <a:prstClr val="black">
                <a:alpha val="40000"/>
              </a:prstClr>
            </a:outerShdw>
          </a:effectLst>
        </p:spPr>
      </p:pic>
      <p:sp>
        <p:nvSpPr>
          <p:cNvPr id="12" name="矩形 11"/>
          <p:cNvSpPr/>
          <p:nvPr/>
        </p:nvSpPr>
        <p:spPr>
          <a:xfrm>
            <a:off x="4425950" y="4292600"/>
            <a:ext cx="3130550" cy="7874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4425950" y="3579352"/>
            <a:ext cx="3130550" cy="635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914178" y="3733620"/>
            <a:ext cx="2468241" cy="527106"/>
          </a:xfrm>
          <a:prstGeom prst="roundRect">
            <a:avLst>
              <a:gd name="adj" fmla="val 5000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1544505" y="3806243"/>
            <a:ext cx="2468241" cy="488950"/>
          </a:xfrm>
          <a:prstGeom prst="roundRect">
            <a:avLst>
              <a:gd name="adj" fmla="val 5000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FF0000"/>
                </a:solidFill>
                <a:latin typeface="黑体" panose="02010609060101010101" pitchFamily="49" charset="-122"/>
                <a:ea typeface="黑体" panose="02010609060101010101" pitchFamily="49" charset="-122"/>
              </a:rPr>
              <a:t>3</a:t>
            </a:r>
            <a:r>
              <a:rPr lang="en-US" altLang="zh-CN" sz="2000" b="1" dirty="0">
                <a:solidFill>
                  <a:srgbClr val="FF0000"/>
                </a:solidFill>
                <a:latin typeface="黑体" panose="02010609060101010101" pitchFamily="49" charset="-122"/>
                <a:ea typeface="黑体" panose="02010609060101010101" pitchFamily="49" charset="-122"/>
              </a:rPr>
              <a:t>. </a:t>
            </a:r>
            <a:r>
              <a:rPr lang="zh-CN" altLang="en-US" sz="2000" b="1" dirty="0">
                <a:solidFill>
                  <a:srgbClr val="FF0000"/>
                </a:solidFill>
                <a:latin typeface="黑体" panose="02010609060101010101" pitchFamily="49" charset="-122"/>
                <a:ea typeface="黑体" panose="02010609060101010101" pitchFamily="49" charset="-122"/>
              </a:rPr>
              <a:t>如何访问对象内容？ </a:t>
            </a:r>
            <a:r>
              <a:rPr lang="en-US" altLang="zh-CN" sz="2000"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a:t>
            </a:r>
            <a:r>
              <a:rPr lang="zh-CN" altLang="en-US" sz="2000"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指针</a:t>
            </a:r>
            <a:r>
              <a:rPr lang="zh-CN" altLang="en-US" sz="2000" b="1" dirty="0" smtClean="0">
                <a:solidFill>
                  <a:srgbClr val="0000FF"/>
                </a:solidFill>
                <a:latin typeface="楷体" panose="02010609060101010101" pitchFamily="49" charset="-122"/>
                <a:ea typeface="楷体" panose="02010609060101010101" pitchFamily="49" charset="-122"/>
              </a:rPr>
              <a:t>访问形式</a:t>
            </a:r>
            <a:endParaRPr lang="en-US" altLang="zh-CN" sz="2000" dirty="0">
              <a:solidFill>
                <a:srgbClr val="0000FF"/>
              </a:solidFill>
              <a:latin typeface="楷体" panose="02010609060101010101" pitchFamily="49" charset="-122"/>
              <a:ea typeface="楷体" panose="02010609060101010101" pitchFamily="49" charset="-122"/>
            </a:endParaRPr>
          </a:p>
        </p:txBody>
      </p:sp>
      <p:sp>
        <p:nvSpPr>
          <p:cNvPr id="4" name="矩形 3"/>
          <p:cNvSpPr/>
          <p:nvPr/>
        </p:nvSpPr>
        <p:spPr>
          <a:xfrm>
            <a:off x="1020592" y="1509019"/>
            <a:ext cx="7005808" cy="461665"/>
          </a:xfrm>
          <a:prstGeom prst="rect">
            <a:avLst/>
          </a:prstGeom>
        </p:spPr>
        <p:txBody>
          <a:bodyPr wrap="square">
            <a:spAutoFit/>
          </a:bodyPr>
          <a:lstStyle/>
          <a:p>
            <a:pPr>
              <a:lnSpc>
                <a:spcPct val="150000"/>
              </a:lnSpc>
            </a:pPr>
            <a:r>
              <a:rPr lang="zh-CN" altLang="en-US" sz="1600" dirty="0" smtClean="0">
                <a:latin typeface="+mn-ea"/>
              </a:rPr>
              <a:t>所谓指针</a:t>
            </a:r>
            <a:r>
              <a:rPr lang="zh-CN" altLang="en-US" sz="1600" dirty="0">
                <a:latin typeface="+mn-ea"/>
              </a:rPr>
              <a:t>访问形式</a:t>
            </a:r>
            <a:r>
              <a:rPr lang="zh-CN" altLang="en-US" sz="1600" dirty="0" smtClean="0">
                <a:latin typeface="+mn-ea"/>
              </a:rPr>
              <a:t>就是使用</a:t>
            </a:r>
            <a:r>
              <a:rPr lang="zh-CN" altLang="en-US" sz="1600" dirty="0">
                <a:latin typeface="+mn-ea"/>
              </a:rPr>
              <a:t>成员访问运算符</a:t>
            </a:r>
            <a:r>
              <a:rPr lang="zh-CN" altLang="en-US" sz="1600" dirty="0" smtClean="0">
                <a:latin typeface="+mn-ea"/>
              </a:rPr>
              <a:t>“</a:t>
            </a:r>
            <a:r>
              <a:rPr lang="en-US" altLang="zh-CN" sz="1600" dirty="0" smtClean="0">
                <a:latin typeface="+mn-ea"/>
                <a:sym typeface="Wingdings" panose="05000000000000000000" pitchFamily="2" charset="2"/>
              </a:rPr>
              <a:t></a:t>
            </a:r>
            <a:r>
              <a:rPr lang="en-US" altLang="zh-CN" sz="1600" dirty="0" smtClean="0">
                <a:latin typeface="+mn-ea"/>
              </a:rPr>
              <a:t>”</a:t>
            </a:r>
            <a:r>
              <a:rPr lang="zh-CN" altLang="en-US" sz="1600" dirty="0">
                <a:latin typeface="+mn-ea"/>
              </a:rPr>
              <a:t>来访问类的</a:t>
            </a:r>
            <a:r>
              <a:rPr lang="zh-CN" altLang="en-US" sz="1600" dirty="0" smtClean="0">
                <a:latin typeface="+mn-ea"/>
              </a:rPr>
              <a:t>成员</a:t>
            </a:r>
            <a:endParaRPr lang="zh-CN" altLang="en-US" sz="1600" dirty="0">
              <a:latin typeface="+mn-ea"/>
            </a:endParaRPr>
          </a:p>
        </p:txBody>
      </p:sp>
      <p:sp>
        <p:nvSpPr>
          <p:cNvPr id="5" name="矩形 4"/>
          <p:cNvSpPr/>
          <p:nvPr/>
        </p:nvSpPr>
        <p:spPr>
          <a:xfrm>
            <a:off x="1020592" y="2087167"/>
            <a:ext cx="1471878" cy="338554"/>
          </a:xfrm>
          <a:prstGeom prst="rect">
            <a:avLst/>
          </a:prstGeom>
        </p:spPr>
        <p:txBody>
          <a:bodyPr wrap="none">
            <a:spAutoFit/>
          </a:bodyPr>
          <a:lstStyle/>
          <a:p>
            <a:r>
              <a:rPr lang="zh-CN" altLang="en-US" sz="1600" dirty="0">
                <a:solidFill>
                  <a:schemeClr val="bg2">
                    <a:lumMod val="10000"/>
                  </a:schemeClr>
                </a:solidFill>
                <a:latin typeface="+mj-ea"/>
                <a:ea typeface="+mj-ea"/>
              </a:rPr>
              <a:t>使用格式</a:t>
            </a:r>
            <a:r>
              <a:rPr lang="zh-CN" altLang="en-US" sz="1600" dirty="0" smtClean="0">
                <a:solidFill>
                  <a:schemeClr val="bg2">
                    <a:lumMod val="10000"/>
                  </a:schemeClr>
                </a:solidFill>
                <a:latin typeface="+mj-ea"/>
                <a:ea typeface="+mj-ea"/>
              </a:rPr>
              <a:t>如下</a:t>
            </a:r>
            <a:r>
              <a:rPr lang="en-US" altLang="zh-CN" sz="1600" dirty="0" smtClean="0">
                <a:solidFill>
                  <a:schemeClr val="bg2">
                    <a:lumMod val="10000"/>
                  </a:schemeClr>
                </a:solidFill>
                <a:latin typeface="+mj-ea"/>
                <a:ea typeface="+mj-ea"/>
              </a:rPr>
              <a:t>:</a:t>
            </a:r>
            <a:endParaRPr lang="zh-CN" altLang="en-US" sz="1600" dirty="0">
              <a:solidFill>
                <a:schemeClr val="bg2">
                  <a:lumMod val="10000"/>
                </a:schemeClr>
              </a:solidFill>
              <a:latin typeface="+mj-ea"/>
              <a:ea typeface="+mj-ea"/>
            </a:endParaRPr>
          </a:p>
        </p:txBody>
      </p:sp>
      <p:sp>
        <p:nvSpPr>
          <p:cNvPr id="6" name="矩形 5"/>
          <p:cNvSpPr/>
          <p:nvPr/>
        </p:nvSpPr>
        <p:spPr>
          <a:xfrm>
            <a:off x="1676850" y="3866052"/>
            <a:ext cx="2335896" cy="338554"/>
          </a:xfrm>
          <a:prstGeom prst="rect">
            <a:avLst/>
          </a:prstGeom>
        </p:spPr>
        <p:txBody>
          <a:bodyPr wrap="none">
            <a:spAutoFit/>
          </a:bodyPr>
          <a:lstStyle/>
          <a:p>
            <a:r>
              <a:rPr lang="zh-CN" altLang="en-US" sz="1600" dirty="0">
                <a:solidFill>
                  <a:srgbClr val="0066FF"/>
                </a:solidFill>
              </a:rPr>
              <a:t>对象指针变量</a:t>
            </a:r>
            <a:r>
              <a:rPr lang="zh-CN" altLang="en-US" sz="1600" dirty="0" smtClean="0">
                <a:solidFill>
                  <a:srgbClr val="0066FF"/>
                </a:solidFill>
              </a:rPr>
              <a:t>名</a:t>
            </a:r>
            <a:r>
              <a:rPr lang="en-US" altLang="zh-CN" sz="1600" dirty="0"/>
              <a:t>-&gt;</a:t>
            </a:r>
            <a:r>
              <a:rPr lang="zh-CN" altLang="en-US" sz="1600" dirty="0" smtClean="0"/>
              <a:t>成员   </a:t>
            </a:r>
            <a:endParaRPr lang="zh-CN" altLang="en-US" sz="1600" dirty="0"/>
          </a:p>
        </p:txBody>
      </p:sp>
      <p:sp>
        <p:nvSpPr>
          <p:cNvPr id="7" name="矩形 6"/>
          <p:cNvSpPr/>
          <p:nvPr/>
        </p:nvSpPr>
        <p:spPr>
          <a:xfrm>
            <a:off x="5210382" y="3827896"/>
            <a:ext cx="1875835" cy="338554"/>
          </a:xfrm>
          <a:prstGeom prst="rect">
            <a:avLst/>
          </a:prstGeom>
        </p:spPr>
        <p:txBody>
          <a:bodyPr wrap="none">
            <a:spAutoFit/>
          </a:bodyPr>
          <a:lstStyle/>
          <a:p>
            <a:r>
              <a:rPr lang="zh-CN" altLang="en-US" sz="1600" dirty="0">
                <a:solidFill>
                  <a:srgbClr val="0066FF"/>
                </a:solidFill>
              </a:rPr>
              <a:t>（</a:t>
            </a:r>
            <a:r>
              <a:rPr lang="en-US" altLang="zh-CN" sz="1600" dirty="0">
                <a:solidFill>
                  <a:srgbClr val="0066FF"/>
                </a:solidFill>
              </a:rPr>
              <a:t>&amp;</a:t>
            </a:r>
            <a:r>
              <a:rPr lang="zh-CN" altLang="en-US" sz="1600" dirty="0">
                <a:solidFill>
                  <a:srgbClr val="0066FF"/>
                </a:solidFill>
              </a:rPr>
              <a:t>对象</a:t>
            </a:r>
            <a:r>
              <a:rPr lang="zh-CN" altLang="en-US" sz="1600" dirty="0" smtClean="0">
                <a:solidFill>
                  <a:srgbClr val="0066FF"/>
                </a:solidFill>
              </a:rPr>
              <a:t>名</a:t>
            </a:r>
            <a:r>
              <a:rPr lang="en-US" altLang="zh-CN" sz="1600" dirty="0" smtClean="0">
                <a:solidFill>
                  <a:srgbClr val="0066FF"/>
                </a:solidFill>
              </a:rPr>
              <a:t>) </a:t>
            </a:r>
            <a:r>
              <a:rPr lang="en-US" altLang="zh-CN" sz="1600" dirty="0" smtClean="0"/>
              <a:t>-&gt; </a:t>
            </a:r>
            <a:r>
              <a:rPr lang="zh-CN" altLang="en-US" sz="1600" dirty="0" smtClean="0"/>
              <a:t>成员</a:t>
            </a:r>
            <a:endParaRPr lang="zh-CN" altLang="en-US" sz="1600" dirty="0"/>
          </a:p>
        </p:txBody>
      </p:sp>
      <p:sp>
        <p:nvSpPr>
          <p:cNvPr id="10" name="矩形 9"/>
          <p:cNvSpPr/>
          <p:nvPr/>
        </p:nvSpPr>
        <p:spPr>
          <a:xfrm>
            <a:off x="4250889" y="3835274"/>
            <a:ext cx="415498" cy="369332"/>
          </a:xfrm>
          <a:prstGeom prst="rect">
            <a:avLst/>
          </a:prstGeom>
        </p:spPr>
        <p:txBody>
          <a:bodyPr wrap="none">
            <a:spAutoFit/>
          </a:bodyPr>
          <a:lstStyle/>
          <a:p>
            <a:r>
              <a:rPr lang="zh-CN" altLang="en-US" dirty="0">
                <a:latin typeface="+mn-ea"/>
              </a:rPr>
              <a:t>或</a:t>
            </a:r>
            <a:endParaRPr lang="zh-CN" altLang="en-US" dirty="0"/>
          </a:p>
        </p:txBody>
      </p:sp>
      <p:sp>
        <p:nvSpPr>
          <p:cNvPr id="11" name="文本框 10"/>
          <p:cNvSpPr txBox="1"/>
          <p:nvPr/>
        </p:nvSpPr>
        <p:spPr>
          <a:xfrm>
            <a:off x="696146" y="4956789"/>
            <a:ext cx="8358954" cy="1200329"/>
          </a:xfrm>
          <a:prstGeom prst="rect">
            <a:avLst/>
          </a:prstGeom>
          <a:noFill/>
        </p:spPr>
        <p:txBody>
          <a:bodyPr wrap="square" rtlCol="0">
            <a:spAutoFit/>
          </a:bodyPr>
          <a:lstStyle/>
          <a:p>
            <a:pPr>
              <a:lnSpc>
                <a:spcPct val="150000"/>
              </a:lnSpc>
            </a:pPr>
            <a:r>
              <a:rPr lang="zh-CN" altLang="en-US" sz="1600" b="1" dirty="0" smtClean="0">
                <a:solidFill>
                  <a:srgbClr val="C00000"/>
                </a:solidFill>
                <a:latin typeface="楷体" panose="02010609060101010101" pitchFamily="49" charset="-122"/>
                <a:ea typeface="楷体" panose="02010609060101010101" pitchFamily="49" charset="-122"/>
              </a:rPr>
              <a:t>注</a:t>
            </a:r>
            <a:r>
              <a:rPr lang="en-US" altLang="zh-CN" sz="1600" b="1" dirty="0" smtClean="0">
                <a:solidFill>
                  <a:srgbClr val="C00000"/>
                </a:solidFill>
                <a:latin typeface="楷体" panose="02010609060101010101" pitchFamily="49" charset="-122"/>
                <a:ea typeface="楷体" panose="02010609060101010101" pitchFamily="49" charset="-122"/>
              </a:rPr>
              <a:t>: </a:t>
            </a:r>
          </a:p>
          <a:p>
            <a:pPr>
              <a:lnSpc>
                <a:spcPct val="150000"/>
              </a:lnSpc>
            </a:pPr>
            <a:r>
              <a:rPr lang="en-US" altLang="zh-CN" sz="1600" dirty="0" smtClean="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指针</a:t>
            </a:r>
            <a:r>
              <a:rPr lang="zh-CN" altLang="en-US" sz="1600" dirty="0" smtClean="0">
                <a:latin typeface="楷体" panose="02010609060101010101" pitchFamily="49" charset="-122"/>
                <a:ea typeface="楷体" panose="02010609060101010101" pitchFamily="49" charset="-122"/>
              </a:rPr>
              <a:t>运算符</a:t>
            </a:r>
            <a:r>
              <a:rPr lang="en-US" altLang="zh-CN" sz="1600" dirty="0" smtClean="0">
                <a:latin typeface="楷体" panose="02010609060101010101" pitchFamily="49" charset="-122"/>
                <a:ea typeface="楷体" panose="02010609060101010101" pitchFamily="49" charset="-122"/>
              </a:rPr>
              <a:t>-&gt;</a:t>
            </a:r>
            <a:r>
              <a:rPr lang="zh-CN" altLang="en-US" sz="1600" dirty="0" smtClean="0">
                <a:latin typeface="楷体" panose="02010609060101010101" pitchFamily="49" charset="-122"/>
                <a:ea typeface="楷体" panose="02010609060101010101" pitchFamily="49" charset="-122"/>
              </a:rPr>
              <a:t>之前必须是一个指向指针对象的指针或是对象的</a:t>
            </a:r>
            <a:r>
              <a:rPr lang="zh-CN" altLang="en-US" sz="1600" b="1" dirty="0" smtClean="0">
                <a:latin typeface="楷体" panose="02010609060101010101" pitchFamily="49" charset="-122"/>
                <a:ea typeface="楷体" panose="02010609060101010101" pitchFamily="49" charset="-122"/>
              </a:rPr>
              <a:t>地址</a:t>
            </a:r>
            <a:r>
              <a:rPr lang="en-US" altLang="zh-CN" sz="1600" dirty="0" smtClean="0">
                <a:latin typeface="楷体" panose="02010609060101010101" pitchFamily="49" charset="-122"/>
                <a:ea typeface="楷体" panose="02010609060101010101" pitchFamily="49" charset="-122"/>
              </a:rPr>
              <a:t>. </a:t>
            </a:r>
          </a:p>
          <a:p>
            <a:pPr>
              <a:lnSpc>
                <a:spcPct val="150000"/>
              </a:lnSpc>
            </a:pPr>
            <a:r>
              <a:rPr lang="en-US" altLang="zh-CN" sz="1600" dirty="0" smtClean="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指针</a:t>
            </a:r>
            <a:r>
              <a:rPr lang="zh-CN" altLang="en-US" sz="1600" dirty="0" smtClean="0">
                <a:latin typeface="楷体" panose="02010609060101010101" pitchFamily="49" charset="-122"/>
                <a:ea typeface="楷体" panose="02010609060101010101" pitchFamily="49" charset="-122"/>
              </a:rPr>
              <a:t>运算符之后</a:t>
            </a:r>
            <a:r>
              <a:rPr lang="en-US" altLang="zh-CN" sz="1600" dirty="0" smtClean="0">
                <a:latin typeface="楷体" panose="02010609060101010101" pitchFamily="49" charset="-122"/>
                <a:ea typeface="楷体" panose="02010609060101010101" pitchFamily="49" charset="-122"/>
              </a:rPr>
              <a:t>-&gt;</a:t>
            </a:r>
            <a:r>
              <a:rPr lang="zh-CN" altLang="en-US" sz="1600" dirty="0" smtClean="0">
                <a:latin typeface="楷体" panose="02010609060101010101" pitchFamily="49" charset="-122"/>
                <a:ea typeface="楷体" panose="02010609060101010101" pitchFamily="49" charset="-122"/>
              </a:rPr>
              <a:t>的成员必须是</a:t>
            </a:r>
            <a:r>
              <a:rPr lang="zh-CN" altLang="en-US" sz="1600" dirty="0" smtClean="0">
                <a:solidFill>
                  <a:srgbClr val="0000FF"/>
                </a:solidFill>
                <a:latin typeface="楷体" panose="02010609060101010101" pitchFamily="49" charset="-122"/>
                <a:ea typeface="楷体" panose="02010609060101010101" pitchFamily="49" charset="-122"/>
              </a:rPr>
              <a:t>公有的数据成员</a:t>
            </a:r>
            <a:r>
              <a:rPr lang="zh-CN" altLang="en-US" sz="1600" dirty="0" smtClean="0">
                <a:latin typeface="楷体" panose="02010609060101010101" pitchFamily="49" charset="-122"/>
                <a:ea typeface="楷体" panose="02010609060101010101" pitchFamily="49" charset="-122"/>
              </a:rPr>
              <a:t>和</a:t>
            </a:r>
            <a:r>
              <a:rPr lang="zh-CN" altLang="en-US" sz="1600" dirty="0" smtClean="0">
                <a:solidFill>
                  <a:srgbClr val="0000FF"/>
                </a:solidFill>
                <a:latin typeface="楷体" panose="02010609060101010101" pitchFamily="49" charset="-122"/>
                <a:ea typeface="楷体" panose="02010609060101010101" pitchFamily="49" charset="-122"/>
              </a:rPr>
              <a:t>公有的成员函数</a:t>
            </a:r>
            <a:r>
              <a:rPr lang="en-US" altLang="zh-CN" sz="1600" dirty="0" smtClean="0">
                <a:latin typeface="楷体" panose="02010609060101010101" pitchFamily="49" charset="-122"/>
                <a:ea typeface="楷体" panose="02010609060101010101" pitchFamily="49" charset="-122"/>
              </a:rPr>
              <a:t>.</a:t>
            </a:r>
            <a:r>
              <a:rPr lang="zh-CN" altLang="en-US" sz="1600" dirty="0" smtClean="0">
                <a:latin typeface="楷体" panose="02010609060101010101" pitchFamily="49" charset="-122"/>
                <a:ea typeface="楷体" panose="02010609060101010101" pitchFamily="49" charset="-122"/>
              </a:rPr>
              <a:t>否则不可以直接访问</a:t>
            </a:r>
            <a:r>
              <a:rPr lang="en-US" altLang="zh-CN" sz="1600" dirty="0" smtClean="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sp>
        <p:nvSpPr>
          <p:cNvPr id="12" name="云形标注 11"/>
          <p:cNvSpPr/>
          <p:nvPr/>
        </p:nvSpPr>
        <p:spPr>
          <a:xfrm>
            <a:off x="3285784" y="2353309"/>
            <a:ext cx="2924516" cy="988020"/>
          </a:xfrm>
          <a:prstGeom prst="cloudCallout">
            <a:avLst>
              <a:gd name="adj1" fmla="val -32802"/>
              <a:gd name="adj2" fmla="val 10750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400" b="1" dirty="0" smtClean="0">
                <a:solidFill>
                  <a:srgbClr val="FFFF00"/>
                </a:solidFill>
                <a:latin typeface="Courier New" panose="02070309020205020404" pitchFamily="49" charset="0"/>
                <a:ea typeface="楷体" panose="02010609060101010101" pitchFamily="49" charset="-122"/>
                <a:cs typeface="Courier New" panose="02070309020205020404" pitchFamily="49" charset="0"/>
              </a:rPr>
              <a:t>public</a:t>
            </a:r>
            <a:r>
              <a:rPr lang="zh-CN" altLang="en-US" sz="1400" b="1" dirty="0" smtClean="0">
                <a:solidFill>
                  <a:srgbClr val="FFFF00"/>
                </a:solidFill>
                <a:latin typeface="Courier New" panose="02070309020205020404" pitchFamily="49" charset="0"/>
                <a:ea typeface="楷体" panose="02010609060101010101" pitchFamily="49" charset="-122"/>
                <a:cs typeface="Courier New" panose="02070309020205020404" pitchFamily="49" charset="0"/>
              </a:rPr>
              <a:t>修饰</a:t>
            </a:r>
            <a:r>
              <a:rPr lang="zh-CN" altLang="en-US" sz="1400" b="1" dirty="0" smtClean="0">
                <a:solidFill>
                  <a:srgbClr val="FFFF00"/>
                </a:solidFill>
                <a:latin typeface="楷体" panose="02010609060101010101" pitchFamily="49" charset="-122"/>
                <a:ea typeface="楷体" panose="02010609060101010101" pitchFamily="49" charset="-122"/>
              </a:rPr>
              <a:t>的成员才可以被对象直接访问</a:t>
            </a:r>
            <a:endParaRPr lang="zh-CN" altLang="en-US" sz="1400" b="1" dirty="0">
              <a:solidFill>
                <a:srgbClr val="FFFF00"/>
              </a:solidFill>
              <a:latin typeface="楷体" panose="02010609060101010101" pitchFamily="49" charset="-122"/>
              <a:ea typeface="楷体" panose="02010609060101010101" pitchFamily="49" charset="-122"/>
            </a:endParaRPr>
          </a:p>
        </p:txBody>
      </p:sp>
      <p:sp>
        <p:nvSpPr>
          <p:cNvPr id="1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3.1.2</a:t>
            </a:r>
            <a:r>
              <a:rPr lang="en-US" altLang="zh-CN" dirty="0" smtClean="0"/>
              <a:t> </a:t>
            </a:r>
            <a:r>
              <a:rPr lang="zh-CN" altLang="en-US" dirty="0" smtClean="0"/>
              <a:t>定义对象</a:t>
            </a:r>
            <a:endParaRPr lang="zh-CN" altLang="en-US" dirty="0"/>
          </a:p>
        </p:txBody>
      </p:sp>
      <p:grpSp>
        <p:nvGrpSpPr>
          <p:cNvPr id="14" name="组合 13"/>
          <p:cNvGrpSpPr/>
          <p:nvPr/>
        </p:nvGrpSpPr>
        <p:grpSpPr>
          <a:xfrm>
            <a:off x="2298272" y="4218451"/>
            <a:ext cx="3724977" cy="1141373"/>
            <a:chOff x="2627697" y="4056380"/>
            <a:chExt cx="3724977" cy="1141373"/>
          </a:xfrm>
        </p:grpSpPr>
        <p:cxnSp>
          <p:nvCxnSpPr>
            <p:cNvPr id="15" name="直接箭头连接符 14"/>
            <p:cNvCxnSpPr/>
            <p:nvPr/>
          </p:nvCxnSpPr>
          <p:spPr>
            <a:xfrm>
              <a:off x="2627697" y="4056380"/>
              <a:ext cx="0" cy="1141373"/>
            </a:xfrm>
            <a:prstGeom prst="straightConnector1">
              <a:avLst/>
            </a:prstGeom>
            <a:ln w="28575">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352674" y="4056380"/>
              <a:ext cx="0" cy="1141373"/>
            </a:xfrm>
            <a:prstGeom prst="straightConnector1">
              <a:avLst/>
            </a:prstGeom>
            <a:ln w="28575">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657442" y="4166450"/>
            <a:ext cx="3012708" cy="1731142"/>
            <a:chOff x="3407344" y="4056380"/>
            <a:chExt cx="3012708" cy="1882407"/>
          </a:xfrm>
        </p:grpSpPr>
        <p:cxnSp>
          <p:nvCxnSpPr>
            <p:cNvPr id="18" name="直接箭头连接符 17"/>
            <p:cNvCxnSpPr/>
            <p:nvPr/>
          </p:nvCxnSpPr>
          <p:spPr>
            <a:xfrm>
              <a:off x="3407344" y="4056380"/>
              <a:ext cx="0" cy="1882407"/>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420052" y="4056380"/>
              <a:ext cx="0" cy="1882407"/>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smtClean="0"/>
              <a:t> 第</a:t>
            </a:r>
            <a:r>
              <a:rPr lang="en-US" altLang="zh-CN" dirty="0"/>
              <a:t>3</a:t>
            </a:r>
            <a:r>
              <a:rPr lang="zh-CN" altLang="en-US" dirty="0" smtClean="0"/>
              <a:t>章  内 容 提 纲 </a:t>
            </a:r>
            <a:endParaRPr lang="zh-CN" altLang="en-US" dirty="0"/>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smtClean="0">
                <a:solidFill>
                  <a:schemeClr val="tx1"/>
                </a:solidFill>
                <a:latin typeface="等线" panose="02010600030101010101" pitchFamily="2" charset="-122"/>
              </a:rPr>
              <a:t> </a:t>
            </a:r>
            <a:r>
              <a:rPr lang="zh-CN" altLang="en-US" sz="2000" dirty="0" smtClean="0">
                <a:solidFill>
                  <a:schemeClr val="tx1"/>
                </a:solidFill>
                <a:latin typeface="等线" panose="02010600030101010101" pitchFamily="2" charset="-122"/>
              </a:rPr>
              <a:t>类与对象的定义</a:t>
            </a:r>
            <a:endParaRPr lang="zh-CN" altLang="en-US" sz="2000" dirty="0">
              <a:solidFill>
                <a:schemeClr val="tx1"/>
              </a:solidFill>
              <a:latin typeface="等线" panose="02010600030101010101" pitchFamily="2" charset="-122"/>
            </a:endParaRP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构造函数与析构函数</a:t>
            </a:r>
            <a:endParaRPr lang="zh-CN" altLang="en-US" sz="2000" dirty="0">
              <a:solidFill>
                <a:schemeClr val="tx1"/>
              </a:solidFill>
              <a:latin typeface="等线" panose="02010600030101010101" pitchFamily="2" charset="-122"/>
            </a:endParaRP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深拷贝与浅拷贝</a:t>
            </a:r>
            <a:endParaRPr lang="zh-CN" altLang="en-US" sz="2000" dirty="0">
              <a:solidFill>
                <a:schemeClr val="tx1"/>
              </a:solidFill>
              <a:latin typeface="等线" panose="02010600030101010101" pitchFamily="2" charset="-122"/>
            </a:endParaRP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对象的使用</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友元</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7330" y="1734994"/>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smtClean="0">
                <a:solidFill>
                  <a:srgbClr val="FFFF00"/>
                </a:solidFill>
                <a:latin typeface="等线" panose="02010600030101010101" pitchFamily="2" charset="-122"/>
              </a:rPr>
              <a:t> </a:t>
            </a:r>
            <a:r>
              <a:rPr lang="zh-CN" altLang="en-US" sz="2000" dirty="0" smtClean="0">
                <a:solidFill>
                  <a:srgbClr val="FFFF00"/>
                </a:solidFill>
                <a:latin typeface="等线" panose="02010600030101010101" pitchFamily="2" charset="-122"/>
              </a:rPr>
              <a:t>类与对象的定义</a:t>
            </a:r>
            <a:endParaRPr lang="zh-CN" altLang="en-US" sz="2000" dirty="0">
              <a:solidFill>
                <a:srgbClr val="FFFF00"/>
              </a:solidFill>
              <a:latin typeface="等线" panose="02010600030101010101" pitchFamily="2" charset="-122"/>
            </a:endParaRPr>
          </a:p>
        </p:txBody>
      </p:sp>
      <p:sp>
        <p:nvSpPr>
          <p:cNvPr id="16" name="矩形: 圆角 2"/>
          <p:cNvSpPr/>
          <p:nvPr/>
        </p:nvSpPr>
        <p:spPr>
          <a:xfrm>
            <a:off x="1339784" y="1727425"/>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1</a:t>
            </a:r>
            <a:endParaRPr lang="zh-CN" altLang="en-US" sz="2000" dirty="0">
              <a:solidFill>
                <a:srgbClr val="FFFF00"/>
              </a:solidFill>
              <a:latin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smtClean="0">
                <a:latin typeface="Britannic Bold" panose="020B0903060703020204" pitchFamily="34" charset="0"/>
              </a:rPr>
              <a:t>3.1.2</a:t>
            </a:r>
            <a:r>
              <a:rPr lang="en-US" altLang="zh-CN" dirty="0" smtClean="0"/>
              <a:t> </a:t>
            </a:r>
            <a:r>
              <a:rPr lang="zh-CN" altLang="en-US" dirty="0" smtClean="0"/>
              <a:t>定义对象</a:t>
            </a:r>
            <a:endParaRPr lang="zh-CN" altLang="en-US" dirty="0"/>
          </a:p>
        </p:txBody>
      </p:sp>
      <p:sp>
        <p:nvSpPr>
          <p:cNvPr id="5" name="矩形 4"/>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黑体" panose="02010609060101010101" pitchFamily="49" charset="-122"/>
                <a:ea typeface="黑体" panose="02010609060101010101" pitchFamily="49" charset="-122"/>
              </a:rPr>
              <a:t>3</a:t>
            </a:r>
            <a:r>
              <a:rPr lang="en-US" altLang="zh-CN" sz="2000" b="1" dirty="0" smtClean="0">
                <a:solidFill>
                  <a:srgbClr val="C00000"/>
                </a:solidFill>
                <a:latin typeface="黑体" panose="02010609060101010101" pitchFamily="49" charset="-122"/>
                <a:ea typeface="黑体" panose="02010609060101010101" pitchFamily="49" charset="-122"/>
              </a:rPr>
              <a:t>. </a:t>
            </a:r>
            <a:r>
              <a:rPr lang="zh-CN" altLang="en-US" sz="2000" b="1" dirty="0" smtClean="0">
                <a:solidFill>
                  <a:srgbClr val="C00000"/>
                </a:solidFill>
                <a:latin typeface="黑体" panose="02010609060101010101" pitchFamily="49" charset="-122"/>
                <a:ea typeface="黑体" panose="02010609060101010101" pitchFamily="49" charset="-122"/>
              </a:rPr>
              <a:t>访问对象成员</a:t>
            </a:r>
            <a:r>
              <a:rPr lang="en-US" altLang="zh-CN" sz="2000" b="1" dirty="0" smtClean="0">
                <a:solidFill>
                  <a:srgbClr val="C00000"/>
                </a:solidFill>
                <a:latin typeface="黑体" panose="02010609060101010101" pitchFamily="49" charset="-122"/>
                <a:ea typeface="黑体" panose="02010609060101010101" pitchFamily="49" charset="-122"/>
              </a:rPr>
              <a:t>-</a:t>
            </a:r>
            <a:r>
              <a:rPr lang="en-US" altLang="zh-CN" sz="2000"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a:t>
            </a:r>
            <a:r>
              <a:rPr lang="zh-CN" altLang="en-US" sz="2000"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指针</a:t>
            </a:r>
            <a:r>
              <a:rPr lang="zh-CN" altLang="en-US" sz="2000" b="1" dirty="0" smtClean="0">
                <a:solidFill>
                  <a:srgbClr val="0000FF"/>
                </a:solidFill>
                <a:latin typeface="楷体" panose="02010609060101010101" pitchFamily="49" charset="-122"/>
                <a:ea typeface="楷体" panose="02010609060101010101" pitchFamily="49" charset="-122"/>
              </a:rPr>
              <a:t>访问形式</a:t>
            </a:r>
            <a:r>
              <a:rPr lang="en-US" altLang="zh-CN" sz="2000" b="1" dirty="0" smtClean="0">
                <a:solidFill>
                  <a:srgbClr val="0000FF"/>
                </a:solidFill>
                <a:latin typeface="楷体" panose="02010609060101010101" pitchFamily="49" charset="-122"/>
                <a:ea typeface="楷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案例</a:t>
            </a:r>
            <a:r>
              <a:rPr lang="en-US" altLang="zh-CN" sz="2000" b="1" dirty="0" smtClean="0">
                <a:solidFill>
                  <a:srgbClr val="0000FF"/>
                </a:solidFill>
                <a:latin typeface="楷体" panose="02010609060101010101" pitchFamily="49" charset="-122"/>
                <a:ea typeface="楷体" panose="02010609060101010101" pitchFamily="49" charset="-122"/>
              </a:rPr>
              <a:t>)</a:t>
            </a:r>
            <a:endParaRPr lang="en-US" altLang="zh-CN" sz="2000" dirty="0">
              <a:solidFill>
                <a:srgbClr val="0000FF"/>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175542" y="2413762"/>
            <a:ext cx="3683315" cy="3601183"/>
          </a:xfrm>
          <a:prstGeom prst="rect">
            <a:avLst/>
          </a:prstGeom>
          <a:effectLst>
            <a:outerShdw blurRad="63500" sx="102000" sy="102000" algn="ctr" rotWithShape="0">
              <a:prstClr val="black">
                <a:alpha val="40000"/>
              </a:prstClr>
            </a:outerShdw>
          </a:effectLst>
        </p:spPr>
      </p:pic>
      <p:sp>
        <p:nvSpPr>
          <p:cNvPr id="7" name="文本框 6"/>
          <p:cNvSpPr txBox="1"/>
          <p:nvPr/>
        </p:nvSpPr>
        <p:spPr>
          <a:xfrm>
            <a:off x="175542" y="1959326"/>
            <a:ext cx="1869440" cy="369332"/>
          </a:xfrm>
          <a:prstGeom prst="rect">
            <a:avLst/>
          </a:prstGeom>
          <a:noFill/>
        </p:spPr>
        <p:txBody>
          <a:bodyPr wrap="square" rtlCol="0">
            <a:spAutoFit/>
          </a:bodyPr>
          <a:lstStyle/>
          <a:p>
            <a:r>
              <a:rPr lang="en-US" altLang="zh-CN" dirty="0" smtClean="0">
                <a:solidFill>
                  <a:srgbClr val="00B050"/>
                </a:solidFill>
                <a:latin typeface="黑体" panose="02010609060101010101" pitchFamily="49" charset="-122"/>
                <a:ea typeface="黑体" panose="02010609060101010101" pitchFamily="49" charset="-122"/>
              </a:rPr>
              <a:t>【</a:t>
            </a:r>
            <a:r>
              <a:rPr lang="zh-CN" altLang="en-US" dirty="0" smtClean="0">
                <a:solidFill>
                  <a:srgbClr val="00B050"/>
                </a:solidFill>
                <a:latin typeface="黑体" panose="02010609060101010101" pitchFamily="49" charset="-122"/>
                <a:ea typeface="黑体" panose="02010609060101010101" pitchFamily="49" charset="-122"/>
              </a:rPr>
              <a:t>代码范例</a:t>
            </a:r>
            <a:r>
              <a:rPr lang="en-US" altLang="zh-CN" dirty="0" smtClean="0">
                <a:solidFill>
                  <a:srgbClr val="00B050"/>
                </a:solidFill>
                <a:latin typeface="黑体" panose="02010609060101010101" pitchFamily="49" charset="-122"/>
                <a:ea typeface="黑体" panose="02010609060101010101" pitchFamily="49" charset="-122"/>
              </a:rPr>
              <a:t>3.6】</a:t>
            </a:r>
          </a:p>
        </p:txBody>
      </p:sp>
      <p:pic>
        <p:nvPicPr>
          <p:cNvPr id="4" name="图片 3"/>
          <p:cNvPicPr>
            <a:picLocks noChangeAspect="1"/>
          </p:cNvPicPr>
          <p:nvPr/>
        </p:nvPicPr>
        <p:blipFill>
          <a:blip r:embed="rId3"/>
          <a:stretch>
            <a:fillRect/>
          </a:stretch>
        </p:blipFill>
        <p:spPr>
          <a:xfrm>
            <a:off x="3943807" y="2413762"/>
            <a:ext cx="5136571" cy="3601183"/>
          </a:xfrm>
          <a:prstGeom prst="rect">
            <a:avLst/>
          </a:prstGeom>
          <a:effectLst>
            <a:outerShdw blurRad="63500" sx="102000" sy="102000" algn="ctr" rotWithShape="0">
              <a:prstClr val="black">
                <a:alpha val="40000"/>
              </a:prstClr>
            </a:outerShdw>
          </a:effectLst>
        </p:spPr>
      </p:pic>
      <p:sp>
        <p:nvSpPr>
          <p:cNvPr id="8" name="矩形 7"/>
          <p:cNvSpPr/>
          <p:nvPr/>
        </p:nvSpPr>
        <p:spPr>
          <a:xfrm>
            <a:off x="4483100" y="4468352"/>
            <a:ext cx="3130550" cy="884698"/>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指点迷津</a:t>
            </a:r>
            <a:endParaRPr lang="zh-CN" altLang="en-US" dirty="0"/>
          </a:p>
        </p:txBody>
      </p:sp>
      <p:grpSp>
        <p:nvGrpSpPr>
          <p:cNvPr id="4" name="组合 3"/>
          <p:cNvGrpSpPr/>
          <p:nvPr/>
        </p:nvGrpSpPr>
        <p:grpSpPr>
          <a:xfrm>
            <a:off x="1952787" y="1290319"/>
            <a:ext cx="5242875" cy="5242875"/>
            <a:chOff x="1952787" y="1290319"/>
            <a:chExt cx="5242875" cy="5242875"/>
          </a:xfrm>
        </p:grpSpPr>
        <p:pic>
          <p:nvPicPr>
            <p:cNvPr id="3" name="Picture 4" descr="ç¸å³å¾ç"/>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2800" l="10000" r="90000">
                          <a14:backgroundMark x1="38000" y1="29700" x2="53700" y2="42000"/>
                          <a14:backgroundMark x1="59800" y1="31800" x2="45900" y2="45200"/>
                          <a14:backgroundMark x1="48200" y1="27400" x2="50200" y2="57100"/>
                          <a14:backgroundMark x1="49700" y1="61700" x2="49100" y2="70400"/>
                          <a14:backgroundMark x1="49700" y1="76300" x2="53700" y2="75700"/>
                          <a14:backgroundMark x1="46800" y1="77700" x2="49400" y2="77700"/>
                        </a14:backgroundRemoval>
                      </a14:imgEffect>
                    </a14:imgLayer>
                  </a14:imgProps>
                </a:ext>
                <a:ext uri="{28A0092B-C50C-407E-A947-70E740481C1C}">
                  <a14:useLocalDpi xmlns:a14="http://schemas.microsoft.com/office/drawing/2010/main" val="0"/>
                </a:ext>
              </a:extLst>
            </a:blip>
            <a:srcRect/>
            <a:stretch>
              <a:fillRect/>
            </a:stretch>
          </p:blipFill>
          <p:spPr bwMode="auto">
            <a:xfrm>
              <a:off x="1952787" y="1290319"/>
              <a:ext cx="5242875" cy="52428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ç¸å³å¾ç"/>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63" b="100000" l="0" r="100000"/>
                      </a14:imgEffect>
                    </a14:imgLayer>
                  </a14:imgProps>
                </a:ext>
                <a:ext uri="{28A0092B-C50C-407E-A947-70E740481C1C}">
                  <a14:useLocalDpi xmlns:a14="http://schemas.microsoft.com/office/drawing/2010/main" val="0"/>
                </a:ext>
              </a:extLst>
            </a:blip>
            <a:srcRect/>
            <a:stretch>
              <a:fillRect/>
            </a:stretch>
          </p:blipFill>
          <p:spPr bwMode="auto">
            <a:xfrm>
              <a:off x="3353180" y="1981200"/>
              <a:ext cx="2910460" cy="348757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55485" y="2738478"/>
            <a:ext cx="3237292" cy="2976522"/>
            <a:chOff x="855485" y="2738478"/>
            <a:chExt cx="3237292" cy="2976522"/>
          </a:xfrm>
        </p:grpSpPr>
        <p:pic>
          <p:nvPicPr>
            <p:cNvPr id="5" name="图片 4"/>
            <p:cNvPicPr>
              <a:picLocks noChangeAspect="1"/>
            </p:cNvPicPr>
            <p:nvPr/>
          </p:nvPicPr>
          <p:blipFill>
            <a:blip r:embed="rId2"/>
            <a:stretch>
              <a:fillRect/>
            </a:stretch>
          </p:blipFill>
          <p:spPr>
            <a:xfrm>
              <a:off x="855485" y="2738478"/>
              <a:ext cx="3237292" cy="2976522"/>
            </a:xfrm>
            <a:prstGeom prst="rect">
              <a:avLst/>
            </a:prstGeom>
          </p:spPr>
        </p:pic>
        <p:cxnSp>
          <p:nvCxnSpPr>
            <p:cNvPr id="21" name="直接连接符 20"/>
            <p:cNvCxnSpPr/>
            <p:nvPr/>
          </p:nvCxnSpPr>
          <p:spPr>
            <a:xfrm>
              <a:off x="855485" y="4084320"/>
              <a:ext cx="3237292" cy="0"/>
            </a:xfrm>
            <a:prstGeom prst="line">
              <a:avLst/>
            </a:prstGeom>
            <a:ln w="127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标题 1"/>
          <p:cNvSpPr>
            <a:spLocks noGrp="1"/>
          </p:cNvSpPr>
          <p:nvPr>
            <p:ph type="title"/>
          </p:nvPr>
        </p:nvSpPr>
        <p:spPr/>
        <p:txBody>
          <a:bodyPr/>
          <a:lstStyle/>
          <a:p>
            <a:r>
              <a:rPr lang="en-US" altLang="zh-CN" dirty="0" smtClean="0">
                <a:latin typeface="Britannic Bold" panose="020B0903060703020204" pitchFamily="34" charset="0"/>
              </a:rPr>
              <a:t>3.1.3</a:t>
            </a:r>
            <a:r>
              <a:rPr lang="en-US" altLang="zh-CN" dirty="0" smtClean="0"/>
              <a:t> </a:t>
            </a:r>
            <a:r>
              <a:rPr lang="zh-CN" altLang="en-US" dirty="0" smtClean="0"/>
              <a:t>隐藏在类函数内的指针</a:t>
            </a:r>
            <a:r>
              <a:rPr lang="en-US" altLang="zh-CN" dirty="0" smtClean="0"/>
              <a:t>--</a:t>
            </a:r>
            <a:r>
              <a:rPr lang="en-US" altLang="zh-CN" dirty="0" smtClean="0">
                <a:latin typeface="Britannic Bold" panose="020B0903060703020204" pitchFamily="34" charset="0"/>
              </a:rPr>
              <a:t>this</a:t>
            </a:r>
            <a:r>
              <a:rPr lang="zh-CN" altLang="en-US" dirty="0" smtClean="0"/>
              <a:t>指针</a:t>
            </a:r>
            <a:endParaRPr lang="zh-CN" altLang="en-US" dirty="0"/>
          </a:p>
        </p:txBody>
      </p:sp>
      <p:sp>
        <p:nvSpPr>
          <p:cNvPr id="6" name="文本框 5"/>
          <p:cNvSpPr txBox="1"/>
          <p:nvPr/>
        </p:nvSpPr>
        <p:spPr>
          <a:xfrm>
            <a:off x="1541465" y="2206158"/>
            <a:ext cx="1529395" cy="369332"/>
          </a:xfrm>
          <a:prstGeom prst="rect">
            <a:avLst/>
          </a:prstGeom>
          <a:noFill/>
        </p:spPr>
        <p:txBody>
          <a:bodyPr wrap="square" rtlCol="0">
            <a:spAutoFit/>
          </a:bodyPr>
          <a:lstStyle/>
          <a:p>
            <a:pPr algn="ctr"/>
            <a:r>
              <a:rPr lang="zh-CN" altLang="en-US" b="1" dirty="0" smtClean="0">
                <a:latin typeface="Courier New" panose="02070309020205020404" pitchFamily="49" charset="0"/>
                <a:cs typeface="Courier New" panose="02070309020205020404" pitchFamily="49" charset="0"/>
              </a:rPr>
              <a:t>类</a:t>
            </a:r>
            <a:endParaRPr lang="zh-CN" altLang="en-US" b="1" dirty="0">
              <a:latin typeface="Courier New" panose="02070309020205020404" pitchFamily="49" charset="0"/>
              <a:cs typeface="Courier New" panose="02070309020205020404" pitchFamily="49" charset="0"/>
            </a:endParaRPr>
          </a:p>
        </p:txBody>
      </p:sp>
      <p:sp>
        <p:nvSpPr>
          <p:cNvPr id="7" name="椭圆 6"/>
          <p:cNvSpPr/>
          <p:nvPr/>
        </p:nvSpPr>
        <p:spPr>
          <a:xfrm>
            <a:off x="5658037" y="4486333"/>
            <a:ext cx="1097280" cy="1097280"/>
          </a:xfrm>
          <a:prstGeom prst="ellipse">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err="1" smtClean="0"/>
              <a:t>DateB</a:t>
            </a:r>
            <a:endParaRPr lang="zh-CN" altLang="en-US" dirty="0"/>
          </a:p>
        </p:txBody>
      </p:sp>
      <p:sp>
        <p:nvSpPr>
          <p:cNvPr id="8" name="椭圆 7"/>
          <p:cNvSpPr/>
          <p:nvPr/>
        </p:nvSpPr>
        <p:spPr>
          <a:xfrm>
            <a:off x="5658037" y="2621627"/>
            <a:ext cx="1097280" cy="109728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err="1" smtClean="0"/>
              <a:t>DateA</a:t>
            </a:r>
            <a:endParaRPr lang="zh-CN" altLang="en-US" dirty="0"/>
          </a:p>
        </p:txBody>
      </p:sp>
      <p:sp>
        <p:nvSpPr>
          <p:cNvPr id="9" name="文本框 8"/>
          <p:cNvSpPr txBox="1"/>
          <p:nvPr/>
        </p:nvSpPr>
        <p:spPr>
          <a:xfrm>
            <a:off x="5658037" y="2091378"/>
            <a:ext cx="1529395" cy="369332"/>
          </a:xfrm>
          <a:prstGeom prst="rect">
            <a:avLst/>
          </a:prstGeom>
          <a:noFill/>
        </p:spPr>
        <p:txBody>
          <a:bodyPr wrap="square" rtlCol="0">
            <a:spAutoFit/>
          </a:bodyPr>
          <a:lstStyle/>
          <a:p>
            <a:pPr algn="ctr"/>
            <a:r>
              <a:rPr lang="zh-CN" altLang="en-US" b="1" dirty="0" smtClean="0">
                <a:latin typeface="Courier New" panose="02070309020205020404" pitchFamily="49" charset="0"/>
                <a:cs typeface="Courier New" panose="02070309020205020404" pitchFamily="49" charset="0"/>
              </a:rPr>
              <a:t>对象</a:t>
            </a:r>
            <a:endParaRPr lang="zh-CN" altLang="en-US" b="1" dirty="0">
              <a:latin typeface="Courier New" panose="02070309020205020404" pitchFamily="49" charset="0"/>
              <a:cs typeface="Courier New" panose="02070309020205020404" pitchFamily="49" charset="0"/>
            </a:endParaRPr>
          </a:p>
        </p:txBody>
      </p:sp>
      <p:sp>
        <p:nvSpPr>
          <p:cNvPr id="17" name="矩形 16"/>
          <p:cNvSpPr/>
          <p:nvPr/>
        </p:nvSpPr>
        <p:spPr>
          <a:xfrm>
            <a:off x="418534" y="1295088"/>
            <a:ext cx="8725466" cy="369332"/>
          </a:xfrm>
          <a:prstGeom prst="rect">
            <a:avLst/>
          </a:prstGeom>
        </p:spPr>
        <p:txBody>
          <a:bodyPr wrap="none">
            <a:spAutoFit/>
          </a:bodyPr>
          <a:lstStyle/>
          <a:p>
            <a:r>
              <a:rPr lang="zh-CN" altLang="en-US" dirty="0" smtClean="0">
                <a:solidFill>
                  <a:srgbClr val="C00000"/>
                </a:solidFill>
              </a:rPr>
              <a:t>问题：</a:t>
            </a:r>
            <a:r>
              <a:rPr lang="zh-CN" altLang="en-US" dirty="0" smtClean="0">
                <a:solidFill>
                  <a:srgbClr val="0000FF"/>
                </a:solidFill>
              </a:rPr>
              <a:t>当类的不同对象调用类的成员</a:t>
            </a:r>
            <a:r>
              <a:rPr lang="zh-CN" altLang="en-US" dirty="0">
                <a:solidFill>
                  <a:srgbClr val="0000FF"/>
                </a:solidFill>
              </a:rPr>
              <a:t>函数</a:t>
            </a:r>
            <a:r>
              <a:rPr lang="zh-CN" altLang="en-US" dirty="0" smtClean="0">
                <a:solidFill>
                  <a:srgbClr val="0000FF"/>
                </a:solidFill>
              </a:rPr>
              <a:t>时，函数如何区分是哪个对象在调用</a:t>
            </a:r>
            <a:r>
              <a:rPr lang="zh-CN" altLang="en-US" dirty="0">
                <a:solidFill>
                  <a:srgbClr val="0000FF"/>
                </a:solidFill>
              </a:rPr>
              <a:t>它</a:t>
            </a:r>
            <a:r>
              <a:rPr lang="zh-CN" altLang="en-US" dirty="0" smtClean="0">
                <a:solidFill>
                  <a:srgbClr val="0000FF"/>
                </a:solidFill>
              </a:rPr>
              <a:t>呢？</a:t>
            </a:r>
            <a:endParaRPr lang="zh-CN" altLang="en-US" dirty="0">
              <a:solidFill>
                <a:srgbClr val="0000FF"/>
              </a:solidFill>
            </a:endParaRPr>
          </a:p>
        </p:txBody>
      </p:sp>
      <p:sp>
        <p:nvSpPr>
          <p:cNvPr id="18" name="文本框 17"/>
          <p:cNvSpPr txBox="1"/>
          <p:nvPr/>
        </p:nvSpPr>
        <p:spPr>
          <a:xfrm>
            <a:off x="6755317" y="2659757"/>
            <a:ext cx="2011680" cy="923330"/>
          </a:xfrm>
          <a:prstGeom prst="rect">
            <a:avLst/>
          </a:prstGeom>
          <a:noFill/>
        </p:spPr>
        <p:txBody>
          <a:bodyPr wrap="square" rtlCol="0">
            <a:spAutoFit/>
          </a:bodyPr>
          <a:lstStyle/>
          <a:p>
            <a:r>
              <a:rPr lang="en-US" altLang="zh-CN" b="1" dirty="0" err="1">
                <a:solidFill>
                  <a:schemeClr val="bg1">
                    <a:lumMod val="95000"/>
                  </a:schemeClr>
                </a:solidFill>
                <a:latin typeface="Courier New" panose="02070309020205020404" pitchFamily="49" charset="0"/>
                <a:cs typeface="Courier New" panose="02070309020205020404" pitchFamily="49" charset="0"/>
              </a:rPr>
              <a:t>i</a:t>
            </a:r>
            <a:r>
              <a:rPr lang="en-US" altLang="zh-CN" b="1" dirty="0" err="1" smtClean="0">
                <a:solidFill>
                  <a:schemeClr val="bg1">
                    <a:lumMod val="95000"/>
                  </a:schemeClr>
                </a:solidFill>
                <a:latin typeface="Courier New" panose="02070309020205020404" pitchFamily="49" charset="0"/>
                <a:cs typeface="Courier New" panose="02070309020205020404" pitchFamily="49" charset="0"/>
              </a:rPr>
              <a:t>nt</a:t>
            </a:r>
            <a:r>
              <a:rPr lang="en-US" altLang="zh-CN" b="1" dirty="0" smtClean="0">
                <a:solidFill>
                  <a:schemeClr val="bg1">
                    <a:lumMod val="95000"/>
                  </a:schemeClr>
                </a:solidFill>
                <a:latin typeface="Courier New" panose="02070309020205020404" pitchFamily="49" charset="0"/>
                <a:cs typeface="Courier New" panose="02070309020205020404" pitchFamily="49" charset="0"/>
              </a:rPr>
              <a:t> year</a:t>
            </a:r>
            <a:r>
              <a:rPr lang="zh-CN" altLang="en-US" b="1" dirty="0" smtClean="0">
                <a:solidFill>
                  <a:schemeClr val="bg1">
                    <a:lumMod val="95000"/>
                  </a:schemeClr>
                </a:solidFill>
                <a:latin typeface="Courier New" panose="02070309020205020404" pitchFamily="49" charset="0"/>
                <a:cs typeface="Courier New" panose="02070309020205020404" pitchFamily="49" charset="0"/>
              </a:rPr>
              <a:t>；</a:t>
            </a:r>
            <a:endParaRPr lang="en-US" altLang="zh-CN" b="1" dirty="0" smtClean="0">
              <a:solidFill>
                <a:schemeClr val="bg1">
                  <a:lumMod val="95000"/>
                </a:schemeClr>
              </a:solidFill>
              <a:latin typeface="Courier New" panose="02070309020205020404" pitchFamily="49" charset="0"/>
              <a:cs typeface="Courier New" panose="02070309020205020404" pitchFamily="49" charset="0"/>
            </a:endParaRPr>
          </a:p>
          <a:p>
            <a:r>
              <a:rPr lang="en-US" altLang="zh-CN" b="1" dirty="0" err="1">
                <a:solidFill>
                  <a:schemeClr val="bg1">
                    <a:lumMod val="95000"/>
                  </a:schemeClr>
                </a:solidFill>
                <a:latin typeface="Courier New" panose="02070309020205020404" pitchFamily="49" charset="0"/>
                <a:cs typeface="Courier New" panose="02070309020205020404" pitchFamily="49" charset="0"/>
              </a:rPr>
              <a:t>int</a:t>
            </a:r>
            <a:r>
              <a:rPr lang="en-US" altLang="zh-CN" b="1" dirty="0" smtClean="0">
                <a:solidFill>
                  <a:schemeClr val="bg1">
                    <a:lumMod val="95000"/>
                  </a:schemeClr>
                </a:solidFill>
                <a:latin typeface="Courier New" panose="02070309020205020404" pitchFamily="49" charset="0"/>
                <a:cs typeface="Courier New" panose="02070309020205020404" pitchFamily="49" charset="0"/>
              </a:rPr>
              <a:t> month</a:t>
            </a:r>
            <a:r>
              <a:rPr lang="zh-CN" altLang="en-US" b="1" dirty="0" smtClean="0">
                <a:solidFill>
                  <a:schemeClr val="bg1">
                    <a:lumMod val="95000"/>
                  </a:schemeClr>
                </a:solidFill>
                <a:latin typeface="Courier New" panose="02070309020205020404" pitchFamily="49" charset="0"/>
                <a:cs typeface="Courier New" panose="02070309020205020404" pitchFamily="49" charset="0"/>
              </a:rPr>
              <a:t>；</a:t>
            </a:r>
            <a:endParaRPr lang="en-US" altLang="zh-CN" b="1" dirty="0" smtClean="0">
              <a:solidFill>
                <a:schemeClr val="bg1">
                  <a:lumMod val="95000"/>
                </a:schemeClr>
              </a:solidFill>
              <a:latin typeface="Courier New" panose="02070309020205020404" pitchFamily="49" charset="0"/>
              <a:cs typeface="Courier New" panose="02070309020205020404" pitchFamily="49" charset="0"/>
            </a:endParaRPr>
          </a:p>
          <a:p>
            <a:r>
              <a:rPr lang="en-US" altLang="zh-CN" b="1" dirty="0" err="1">
                <a:solidFill>
                  <a:schemeClr val="bg1">
                    <a:lumMod val="95000"/>
                  </a:schemeClr>
                </a:solidFill>
                <a:latin typeface="Courier New" panose="02070309020205020404" pitchFamily="49" charset="0"/>
                <a:cs typeface="Courier New" panose="02070309020205020404" pitchFamily="49" charset="0"/>
              </a:rPr>
              <a:t>int</a:t>
            </a:r>
            <a:r>
              <a:rPr lang="en-US" altLang="zh-CN" b="1" dirty="0" smtClean="0">
                <a:solidFill>
                  <a:schemeClr val="bg1">
                    <a:lumMod val="95000"/>
                  </a:schemeClr>
                </a:solidFill>
                <a:latin typeface="Courier New" panose="02070309020205020404" pitchFamily="49" charset="0"/>
                <a:cs typeface="Courier New" panose="02070309020205020404" pitchFamily="49" charset="0"/>
              </a:rPr>
              <a:t> day</a:t>
            </a:r>
            <a:r>
              <a:rPr lang="zh-CN" altLang="en-US" b="1" dirty="0" smtClean="0">
                <a:solidFill>
                  <a:schemeClr val="bg1">
                    <a:lumMod val="95000"/>
                  </a:schemeClr>
                </a:solidFill>
                <a:latin typeface="Courier New" panose="02070309020205020404" pitchFamily="49" charset="0"/>
                <a:cs typeface="Courier New" panose="02070309020205020404" pitchFamily="49" charset="0"/>
              </a:rPr>
              <a:t>；</a:t>
            </a:r>
            <a:endParaRPr lang="zh-CN" altLang="en-US" b="1" dirty="0">
              <a:solidFill>
                <a:schemeClr val="bg1">
                  <a:lumMod val="95000"/>
                </a:schemeClr>
              </a:solidFill>
              <a:latin typeface="Courier New" panose="02070309020205020404" pitchFamily="49" charset="0"/>
              <a:cs typeface="Courier New" panose="02070309020205020404" pitchFamily="49" charset="0"/>
            </a:endParaRPr>
          </a:p>
        </p:txBody>
      </p:sp>
      <p:sp>
        <p:nvSpPr>
          <p:cNvPr id="19" name="文本框 18"/>
          <p:cNvSpPr txBox="1"/>
          <p:nvPr/>
        </p:nvSpPr>
        <p:spPr>
          <a:xfrm>
            <a:off x="6755317" y="4531409"/>
            <a:ext cx="2011680" cy="923330"/>
          </a:xfrm>
          <a:prstGeom prst="rect">
            <a:avLst/>
          </a:prstGeom>
          <a:noFill/>
        </p:spPr>
        <p:txBody>
          <a:bodyPr wrap="square" rtlCol="0">
            <a:spAutoFit/>
          </a:bodyPr>
          <a:lstStyle>
            <a:defPPr>
              <a:defRPr lang="zh-CN"/>
            </a:defPPr>
            <a:lvl1pPr>
              <a:defRPr b="1">
                <a:solidFill>
                  <a:schemeClr val="bg1">
                    <a:lumMod val="95000"/>
                  </a:schemeClr>
                </a:solidFill>
                <a:latin typeface="Courier New" panose="02070309020205020404" pitchFamily="49" charset="0"/>
                <a:cs typeface="Courier New" panose="02070309020205020404" pitchFamily="49" charset="0"/>
              </a:defRPr>
            </a:lvl1pPr>
          </a:lstStyle>
          <a:p>
            <a:r>
              <a:rPr lang="en-US" altLang="zh-CN" dirty="0" err="1"/>
              <a:t>int</a:t>
            </a:r>
            <a:r>
              <a:rPr lang="en-US" altLang="zh-CN" dirty="0"/>
              <a:t> year</a:t>
            </a:r>
            <a:r>
              <a:rPr lang="zh-CN" altLang="en-US" dirty="0"/>
              <a:t>；</a:t>
            </a:r>
            <a:endParaRPr lang="en-US" altLang="zh-CN" dirty="0"/>
          </a:p>
          <a:p>
            <a:r>
              <a:rPr lang="en-US" altLang="zh-CN" dirty="0" err="1"/>
              <a:t>int</a:t>
            </a:r>
            <a:r>
              <a:rPr lang="en-US" altLang="zh-CN" dirty="0"/>
              <a:t> month</a:t>
            </a:r>
            <a:r>
              <a:rPr lang="zh-CN" altLang="en-US" dirty="0"/>
              <a:t>；</a:t>
            </a:r>
            <a:endParaRPr lang="en-US" altLang="zh-CN" dirty="0"/>
          </a:p>
          <a:p>
            <a:r>
              <a:rPr lang="en-US" altLang="zh-CN" dirty="0" err="1"/>
              <a:t>int</a:t>
            </a:r>
            <a:r>
              <a:rPr lang="en-US" altLang="zh-CN" dirty="0"/>
              <a:t> day</a:t>
            </a:r>
            <a:r>
              <a:rPr lang="zh-CN" altLang="en-US" dirty="0"/>
              <a:t>；</a:t>
            </a:r>
          </a:p>
        </p:txBody>
      </p:sp>
      <p:cxnSp>
        <p:nvCxnSpPr>
          <p:cNvPr id="14" name="直接箭头连接符 13"/>
          <p:cNvCxnSpPr/>
          <p:nvPr/>
        </p:nvCxnSpPr>
        <p:spPr>
          <a:xfrm flipH="1">
            <a:off x="2932539" y="3170267"/>
            <a:ext cx="2725498" cy="1200329"/>
          </a:xfrm>
          <a:prstGeom prst="straightConnector1">
            <a:avLst/>
          </a:prstGeom>
          <a:ln w="571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2932539" y="4486333"/>
            <a:ext cx="2725498" cy="548640"/>
          </a:xfrm>
          <a:prstGeom prst="straightConnector1">
            <a:avLst/>
          </a:prstGeom>
          <a:ln w="571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8"/>
                                        </p:tgtEl>
                                      </p:cBhvr>
                                    </p:animEffect>
                                    <p:animScale>
                                      <p:cBhvr>
                                        <p:cTn id="15" dur="250" autoRev="1" fill="hold"/>
                                        <p:tgtEl>
                                          <p:spTgt spid="8"/>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7"/>
                                        </p:tgtEl>
                                      </p:cBhvr>
                                    </p:animEffect>
                                    <p:animScale>
                                      <p:cBhvr>
                                        <p:cTn id="18" dur="250" autoRev="1" fill="hold"/>
                                        <p:tgtEl>
                                          <p:spTgt spid="7"/>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smtClean="0">
                <a:latin typeface="Britannic Bold" panose="020B0903060703020204" pitchFamily="34" charset="0"/>
              </a:rPr>
              <a:t>3.1.3</a:t>
            </a:r>
            <a:r>
              <a:rPr lang="en-US" altLang="zh-CN" dirty="0" smtClean="0"/>
              <a:t> </a:t>
            </a:r>
            <a:r>
              <a:rPr lang="zh-CN" altLang="en-US" dirty="0" smtClean="0"/>
              <a:t>隐藏在类函数内的指针</a:t>
            </a:r>
            <a:r>
              <a:rPr lang="en-US" altLang="zh-CN" dirty="0" smtClean="0"/>
              <a:t>--</a:t>
            </a:r>
            <a:r>
              <a:rPr lang="en-US" altLang="zh-CN" dirty="0" smtClean="0">
                <a:latin typeface="Britannic Bold" panose="020B0903060703020204" pitchFamily="34" charset="0"/>
              </a:rPr>
              <a:t>this</a:t>
            </a:r>
            <a:r>
              <a:rPr lang="zh-CN" altLang="en-US" dirty="0" smtClean="0"/>
              <a:t>指针</a:t>
            </a:r>
            <a:endParaRPr lang="zh-CN" altLang="en-US" dirty="0"/>
          </a:p>
        </p:txBody>
      </p:sp>
      <p:sp>
        <p:nvSpPr>
          <p:cNvPr id="4" name="矩形 3"/>
          <p:cNvSpPr/>
          <p:nvPr/>
        </p:nvSpPr>
        <p:spPr>
          <a:xfrm>
            <a:off x="709191" y="1455197"/>
            <a:ext cx="8328129" cy="1200329"/>
          </a:xfrm>
          <a:prstGeom prst="rect">
            <a:avLst/>
          </a:prstGeom>
        </p:spPr>
        <p:txBody>
          <a:bodyPr wrap="square">
            <a:spAutoFit/>
          </a:bodyPr>
          <a:lstStyle/>
          <a:p>
            <a:pPr>
              <a:lnSpc>
                <a:spcPct val="150000"/>
              </a:lnSpc>
            </a:pPr>
            <a:r>
              <a:rPr lang="zh-CN" altLang="en-US" sz="1600" dirty="0">
                <a:latin typeface="+mj-ea"/>
                <a:ea typeface="+mj-ea"/>
              </a:rPr>
              <a:t>在</a:t>
            </a:r>
            <a:r>
              <a:rPr lang="en-US" altLang="zh-CN" sz="1600" dirty="0">
                <a:latin typeface="+mj-ea"/>
                <a:ea typeface="+mj-ea"/>
              </a:rPr>
              <a:t>C++</a:t>
            </a:r>
            <a:r>
              <a:rPr lang="zh-CN" altLang="en-US" sz="1600" dirty="0">
                <a:latin typeface="+mj-ea"/>
                <a:ea typeface="+mj-ea"/>
              </a:rPr>
              <a:t>程序中</a:t>
            </a:r>
            <a:r>
              <a:rPr lang="zh-CN" altLang="en-US" sz="1600" dirty="0" smtClean="0">
                <a:latin typeface="+mj-ea"/>
                <a:ea typeface="+mj-ea"/>
              </a:rPr>
              <a:t>，当创建类的对象时，系统会默认生成一个指向当前对象的</a:t>
            </a:r>
            <a:r>
              <a:rPr lang="zh-CN" altLang="en-US" sz="1600" b="1" dirty="0" smtClean="0">
                <a:solidFill>
                  <a:srgbClr val="00B050"/>
                </a:solidFill>
                <a:latin typeface="+mj-ea"/>
                <a:ea typeface="+mj-ea"/>
              </a:rPr>
              <a:t>隐含</a:t>
            </a:r>
            <a:r>
              <a:rPr lang="zh-CN" altLang="en-US" sz="1600" b="1" dirty="0">
                <a:solidFill>
                  <a:srgbClr val="00B050"/>
                </a:solidFill>
                <a:latin typeface="+mj-ea"/>
                <a:ea typeface="+mj-ea"/>
              </a:rPr>
              <a:t>指针</a:t>
            </a:r>
            <a:r>
              <a:rPr lang="zh-CN" altLang="en-US" sz="1600" dirty="0" smtClean="0">
                <a:latin typeface="+mj-ea"/>
                <a:ea typeface="+mj-ea"/>
              </a:rPr>
              <a:t>，即为</a:t>
            </a:r>
            <a:r>
              <a:rPr lang="en-US" altLang="zh-CN" sz="1600" b="1" dirty="0">
                <a:solidFill>
                  <a:srgbClr val="00B050"/>
                </a:solidFill>
                <a:latin typeface="+mj-ea"/>
              </a:rPr>
              <a:t>t</a:t>
            </a:r>
            <a:r>
              <a:rPr lang="en-US" altLang="zh-CN" sz="1600" b="1" dirty="0" smtClean="0">
                <a:solidFill>
                  <a:srgbClr val="00B050"/>
                </a:solidFill>
                <a:latin typeface="+mj-ea"/>
              </a:rPr>
              <a:t>his</a:t>
            </a:r>
            <a:r>
              <a:rPr lang="zh-CN" altLang="en-US" sz="1600" b="1" dirty="0">
                <a:solidFill>
                  <a:srgbClr val="00B050"/>
                </a:solidFill>
                <a:latin typeface="+mj-ea"/>
              </a:rPr>
              <a:t>指针</a:t>
            </a:r>
            <a:r>
              <a:rPr lang="zh-CN" altLang="en-US" sz="1600" dirty="0" smtClean="0">
                <a:latin typeface="+mj-ea"/>
              </a:rPr>
              <a:t>。</a:t>
            </a:r>
            <a:r>
              <a:rPr lang="en-US" altLang="zh-CN" sz="1600" dirty="0" smtClean="0">
                <a:latin typeface="+mj-ea"/>
                <a:ea typeface="+mj-ea"/>
              </a:rPr>
              <a:t>this</a:t>
            </a:r>
            <a:r>
              <a:rPr lang="zh-CN" altLang="en-US" sz="1600" dirty="0">
                <a:latin typeface="+mj-ea"/>
                <a:ea typeface="+mj-ea"/>
              </a:rPr>
              <a:t>指针用来存放当前对象的地址</a:t>
            </a:r>
            <a:r>
              <a:rPr lang="zh-CN" altLang="en-US" sz="1600" dirty="0">
                <a:latin typeface="+mj-ea"/>
              </a:rPr>
              <a:t>。</a:t>
            </a:r>
            <a:r>
              <a:rPr lang="zh-CN" altLang="en-US" sz="1600" dirty="0" smtClean="0">
                <a:solidFill>
                  <a:schemeClr val="tx1">
                    <a:lumMod val="75000"/>
                    <a:lumOff val="25000"/>
                  </a:schemeClr>
                </a:solidFill>
                <a:latin typeface="楷体" panose="02010609060101010101" pitchFamily="49" charset="-122"/>
                <a:ea typeface="楷体" panose="02010609060101010101" pitchFamily="49" charset="-122"/>
              </a:rPr>
              <a:t>当类的某个对象调用类的函数时，系统就会把这个对象的地址默默地赋值给</a:t>
            </a:r>
            <a:r>
              <a:rPr lang="en-US" altLang="zh-CN" sz="1600" dirty="0" smtClean="0">
                <a:solidFill>
                  <a:schemeClr val="tx1">
                    <a:lumMod val="75000"/>
                    <a:lumOff val="25000"/>
                  </a:schemeClr>
                </a:solidFill>
                <a:latin typeface="楷体" panose="02010609060101010101" pitchFamily="49" charset="-122"/>
                <a:ea typeface="楷体" panose="02010609060101010101" pitchFamily="49" charset="-122"/>
              </a:rPr>
              <a:t>this</a:t>
            </a:r>
            <a:r>
              <a:rPr lang="zh-CN" altLang="en-US" sz="1600" dirty="0" smtClean="0">
                <a:solidFill>
                  <a:schemeClr val="tx1">
                    <a:lumMod val="75000"/>
                    <a:lumOff val="25000"/>
                  </a:schemeClr>
                </a:solidFill>
                <a:latin typeface="楷体" panose="02010609060101010101" pitchFamily="49" charset="-122"/>
                <a:ea typeface="楷体" panose="02010609060101010101" pitchFamily="49" charset="-122"/>
              </a:rPr>
              <a:t>， 这样通过</a:t>
            </a:r>
            <a:r>
              <a:rPr lang="en-US" altLang="zh-CN" sz="1600" dirty="0" smtClean="0">
                <a:solidFill>
                  <a:schemeClr val="tx1">
                    <a:lumMod val="75000"/>
                    <a:lumOff val="25000"/>
                  </a:schemeClr>
                </a:solidFill>
                <a:latin typeface="楷体" panose="02010609060101010101" pitchFamily="49" charset="-122"/>
                <a:ea typeface="楷体" panose="02010609060101010101" pitchFamily="49" charset="-122"/>
              </a:rPr>
              <a:t>this</a:t>
            </a:r>
            <a:r>
              <a:rPr lang="zh-CN" altLang="en-US" sz="1600" dirty="0" smtClean="0">
                <a:solidFill>
                  <a:schemeClr val="tx1">
                    <a:lumMod val="75000"/>
                    <a:lumOff val="25000"/>
                  </a:schemeClr>
                </a:solidFill>
                <a:latin typeface="楷体" panose="02010609060101010101" pitchFamily="49" charset="-122"/>
                <a:ea typeface="楷体" panose="02010609060101010101" pitchFamily="49" charset="-122"/>
              </a:rPr>
              <a:t>就可以操作类中数据了</a:t>
            </a:r>
            <a:r>
              <a:rPr lang="zh-CN" altLang="en-US" sz="1600" dirty="0" smtClean="0">
                <a:latin typeface="+mj-ea"/>
                <a:ea typeface="+mj-ea"/>
              </a:rPr>
              <a:t>。</a:t>
            </a:r>
            <a:endParaRPr lang="zh-CN" altLang="en-US" sz="1600" dirty="0">
              <a:latin typeface="+mj-ea"/>
              <a:ea typeface="+mj-ea"/>
            </a:endParaRPr>
          </a:p>
        </p:txBody>
      </p:sp>
      <p:sp>
        <p:nvSpPr>
          <p:cNvPr id="5" name="矩形 4"/>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C++</a:t>
            </a:r>
            <a:r>
              <a:rPr lang="zh-CN" altLang="en-US" sz="2000" b="1" dirty="0" smtClean="0">
                <a:solidFill>
                  <a:srgbClr val="C00000"/>
                </a:solidFill>
                <a:latin typeface="Bodoni MT Black" panose="02070A03080606020203" pitchFamily="18" charset="0"/>
                <a:ea typeface="黑体" panose="02010609060101010101" pitchFamily="49" charset="-122"/>
              </a:rPr>
              <a:t>中类对象的</a:t>
            </a:r>
            <a:r>
              <a:rPr lang="en-US" altLang="zh-CN" sz="2000" b="1" dirty="0" smtClean="0">
                <a:solidFill>
                  <a:srgbClr val="C00000"/>
                </a:solidFill>
                <a:latin typeface="Bodoni MT Black" panose="02070A03080606020203" pitchFamily="18" charset="0"/>
                <a:ea typeface="黑体" panose="02010609060101010101" pitchFamily="49" charset="-122"/>
              </a:rPr>
              <a:t>this</a:t>
            </a:r>
            <a:r>
              <a:rPr lang="zh-CN" altLang="en-US" sz="2000" b="1" dirty="0" smtClean="0">
                <a:solidFill>
                  <a:srgbClr val="C00000"/>
                </a:solidFill>
                <a:latin typeface="黑体" panose="02010609060101010101" pitchFamily="49" charset="-122"/>
                <a:ea typeface="黑体" panose="02010609060101010101" pitchFamily="49" charset="-122"/>
              </a:rPr>
              <a:t>指针</a:t>
            </a:r>
            <a:endParaRPr lang="en-US" altLang="zh-CN" sz="2000" dirty="0">
              <a:solidFill>
                <a:srgbClr val="0000FF"/>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474485" y="2956089"/>
            <a:ext cx="3237292" cy="2976522"/>
          </a:xfrm>
          <a:prstGeom prst="rect">
            <a:avLst/>
          </a:prstGeom>
        </p:spPr>
      </p:pic>
      <p:sp>
        <p:nvSpPr>
          <p:cNvPr id="8" name="文本框 7"/>
          <p:cNvSpPr txBox="1"/>
          <p:nvPr/>
        </p:nvSpPr>
        <p:spPr>
          <a:xfrm>
            <a:off x="4438915" y="4736961"/>
            <a:ext cx="2525177" cy="369332"/>
          </a:xfrm>
          <a:prstGeom prst="rect">
            <a:avLst/>
          </a:prstGeom>
          <a:noFill/>
        </p:spPr>
        <p:txBody>
          <a:bodyPr wrap="square" rtlCol="0">
            <a:spAutoFit/>
          </a:bodyPr>
          <a:lstStyle/>
          <a:p>
            <a:r>
              <a:rPr lang="en-US" altLang="zh-CN" b="1" dirty="0" smtClean="0">
                <a:solidFill>
                  <a:srgbClr val="FFC000"/>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a:t>
            </a:r>
            <a:r>
              <a:rPr lang="en-US" altLang="zh-CN" b="1" dirty="0" err="1" smtClean="0">
                <a:latin typeface="Courier New" panose="02070309020205020404" pitchFamily="49" charset="0"/>
                <a:cs typeface="Courier New" panose="02070309020205020404" pitchFamily="49" charset="0"/>
              </a:rPr>
              <a:t>DateA</a:t>
            </a:r>
            <a:r>
              <a:rPr lang="en-US" altLang="zh-CN" b="1" dirty="0" smtClean="0">
                <a:latin typeface="Courier New" panose="02070309020205020404" pitchFamily="49" charset="0"/>
                <a:cs typeface="Courier New" panose="02070309020205020404" pitchFamily="49" charset="0"/>
              </a:rPr>
              <a:t>, </a:t>
            </a:r>
            <a:r>
              <a:rPr lang="en-US" altLang="zh-CN" b="1" dirty="0" err="1" smtClean="0">
                <a:latin typeface="Courier New" panose="02070309020205020404" pitchFamily="49" charset="0"/>
                <a:cs typeface="Courier New" panose="02070309020205020404" pitchFamily="49" charset="0"/>
              </a:rPr>
              <a:t>DateB</a:t>
            </a:r>
            <a:r>
              <a:rPr lang="en-US" altLang="zh-CN" b="1" dirty="0" smtClean="0">
                <a:latin typeface="Courier New" panose="02070309020205020404" pitchFamily="49" charset="0"/>
                <a:cs typeface="Courier New" panose="02070309020205020404" pitchFamily="49" charset="0"/>
              </a:rPr>
              <a:t>;</a:t>
            </a:r>
            <a:endParaRPr lang="zh-CN" altLang="en-US" b="1" dirty="0">
              <a:latin typeface="Courier New" panose="02070309020205020404" pitchFamily="49" charset="0"/>
              <a:cs typeface="Courier New" panose="02070309020205020404" pitchFamily="49" charset="0"/>
            </a:endParaRPr>
          </a:p>
        </p:txBody>
      </p:sp>
      <p:sp>
        <p:nvSpPr>
          <p:cNvPr id="9" name="文本框 8"/>
          <p:cNvSpPr txBox="1"/>
          <p:nvPr/>
        </p:nvSpPr>
        <p:spPr>
          <a:xfrm>
            <a:off x="3990958" y="2977955"/>
            <a:ext cx="5078465" cy="1384995"/>
          </a:xfrm>
          <a:prstGeom prst="rect">
            <a:avLst/>
          </a:prstGeom>
          <a:solidFill>
            <a:schemeClr val="accent4">
              <a:lumMod val="40000"/>
              <a:lumOff val="60000"/>
            </a:schemeClr>
          </a:solidFill>
        </p:spPr>
        <p:txBody>
          <a:bodyPr wrap="square" rtlCol="0">
            <a:spAutoFit/>
          </a:bodyPr>
          <a:lstStyle/>
          <a:p>
            <a:r>
              <a:rPr lang="en-US" altLang="zh-CN" sz="1400" b="1" dirty="0" smtClean="0">
                <a:latin typeface="Courier New" panose="02070309020205020404" pitchFamily="49" charset="0"/>
                <a:cs typeface="Courier New" panose="02070309020205020404" pitchFamily="49" charset="0"/>
              </a:rPr>
              <a:t>void </a:t>
            </a:r>
            <a:r>
              <a:rPr lang="en-US" altLang="zh-CN" sz="1400" b="1" dirty="0" smtClean="0">
                <a:solidFill>
                  <a:schemeClr val="accent2">
                    <a:lumMod val="7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Date</a:t>
            </a:r>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a:t>
            </a:r>
            <a:r>
              <a:rPr lang="en-US" altLang="zh-CN" sz="1400" b="1" dirty="0" err="1" smtClean="0">
                <a:latin typeface="Courier New" panose="02070309020205020404" pitchFamily="49" charset="0"/>
                <a:cs typeface="Courier New" panose="02070309020205020404" pitchFamily="49" charset="0"/>
              </a:rPr>
              <a:t>SetDate</a:t>
            </a:r>
            <a:r>
              <a:rPr lang="zh-CN" altLang="en-US" sz="1400" b="1" dirty="0" smtClean="0">
                <a:latin typeface="Courier New" panose="02070309020205020404" pitchFamily="49" charset="0"/>
                <a:cs typeface="Courier New" panose="02070309020205020404" pitchFamily="49" charset="0"/>
              </a:rPr>
              <a:t>（</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year,int</a:t>
            </a:r>
            <a:r>
              <a:rPr lang="en-US" altLang="zh-CN" sz="1400" b="1" dirty="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month,int</a:t>
            </a:r>
            <a:r>
              <a:rPr lang="en-US" altLang="zh-CN" sz="1400" b="1" dirty="0" smtClean="0">
                <a:latin typeface="Courier New" panose="02070309020205020404" pitchFamily="49" charset="0"/>
                <a:cs typeface="Courier New" panose="02070309020205020404" pitchFamily="49" charset="0"/>
              </a:rPr>
              <a:t> day</a:t>
            </a:r>
            <a:r>
              <a:rPr lang="zh-CN" altLang="en-US" sz="1400" b="1" dirty="0" smtClean="0">
                <a:latin typeface="Courier New" panose="02070309020205020404" pitchFamily="49" charset="0"/>
                <a:cs typeface="Courier New" panose="02070309020205020404" pitchFamily="49" charset="0"/>
              </a:rPr>
              <a:t>）</a:t>
            </a:r>
            <a:endParaRPr lang="en-US" altLang="zh-CN" sz="1400" b="1" dirty="0" smtClean="0">
              <a:latin typeface="Courier New" panose="02070309020205020404" pitchFamily="49" charset="0"/>
              <a:cs typeface="Courier New" panose="02070309020205020404" pitchFamily="49" charset="0"/>
            </a:endParaRPr>
          </a:p>
          <a:p>
            <a:r>
              <a:rPr lang="en-US" altLang="zh-CN" sz="1400" b="1" dirty="0" smtClean="0">
                <a:latin typeface="Courier New" panose="02070309020205020404" pitchFamily="49" charset="0"/>
                <a:cs typeface="Courier New" panose="02070309020205020404" pitchFamily="49" charset="0"/>
              </a:rPr>
              <a:t>{</a:t>
            </a:r>
            <a:endParaRPr lang="en-US" altLang="zh-CN" sz="1400" b="1" dirty="0">
              <a:latin typeface="Courier New" panose="02070309020205020404" pitchFamily="49" charset="0"/>
              <a:cs typeface="Courier New" panose="02070309020205020404" pitchFamily="49" charset="0"/>
            </a:endParaRPr>
          </a:p>
          <a:p>
            <a:r>
              <a:rPr lang="en-US" altLang="zh-CN" sz="1400" b="1" dirty="0" smtClean="0">
                <a:latin typeface="Courier New" panose="02070309020205020404" pitchFamily="49" charset="0"/>
                <a:cs typeface="Courier New" panose="02070309020205020404" pitchFamily="49" charset="0"/>
              </a:rPr>
              <a:t>      </a:t>
            </a:r>
            <a:r>
              <a:rPr lang="en-US" altLang="zh-CN" sz="1400" b="1" dirty="0" smtClean="0">
                <a:solidFill>
                  <a:srgbClr val="C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this-&gt;</a:t>
            </a:r>
            <a:r>
              <a:rPr lang="en-US" altLang="zh-CN" sz="1400" b="1" dirty="0" smtClean="0">
                <a:latin typeface="Courier New" panose="02070309020205020404" pitchFamily="49" charset="0"/>
                <a:cs typeface="Courier New" panose="02070309020205020404" pitchFamily="49" charset="0"/>
              </a:rPr>
              <a:t>year = year;</a:t>
            </a:r>
          </a:p>
          <a:p>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     </a:t>
            </a:r>
            <a:r>
              <a:rPr lang="en-US" altLang="zh-CN" sz="1400" b="1" dirty="0" smtClean="0">
                <a:solidFill>
                  <a:srgbClr val="C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this-&gt;</a:t>
            </a:r>
            <a:r>
              <a:rPr lang="en-US" altLang="zh-CN" sz="1400" b="1" dirty="0" smtClean="0">
                <a:latin typeface="Courier New" panose="02070309020205020404" pitchFamily="49" charset="0"/>
                <a:cs typeface="Courier New" panose="02070309020205020404" pitchFamily="49" charset="0"/>
              </a:rPr>
              <a:t>month </a:t>
            </a:r>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month;</a:t>
            </a:r>
            <a:endParaRPr lang="en-US" altLang="zh-CN" sz="1400" b="1" dirty="0">
              <a:latin typeface="Courier New" panose="02070309020205020404" pitchFamily="49" charset="0"/>
              <a:cs typeface="Courier New" panose="02070309020205020404" pitchFamily="49" charset="0"/>
            </a:endParaRPr>
          </a:p>
          <a:p>
            <a:r>
              <a:rPr lang="en-US" altLang="zh-CN" sz="1400" b="1" dirty="0" smtClean="0">
                <a:latin typeface="Courier New" panose="02070309020205020404" pitchFamily="49" charset="0"/>
                <a:cs typeface="Courier New" panose="02070309020205020404" pitchFamily="49" charset="0"/>
              </a:rPr>
              <a:t>      </a:t>
            </a:r>
            <a:r>
              <a:rPr lang="en-US" altLang="zh-CN" sz="1400" b="1" dirty="0" smtClean="0">
                <a:solidFill>
                  <a:srgbClr val="C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this-&gt;</a:t>
            </a:r>
            <a:r>
              <a:rPr lang="en-US" altLang="zh-CN" sz="1400" b="1" dirty="0" smtClean="0">
                <a:latin typeface="Courier New" panose="02070309020205020404" pitchFamily="49" charset="0"/>
                <a:cs typeface="Courier New" panose="02070309020205020404" pitchFamily="49" charset="0"/>
              </a:rPr>
              <a:t>day </a:t>
            </a:r>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day;</a:t>
            </a:r>
            <a:endParaRPr lang="en-US" altLang="zh-CN" sz="1400" b="1" dirty="0">
              <a:latin typeface="Courier New" panose="02070309020205020404" pitchFamily="49" charset="0"/>
              <a:cs typeface="Courier New" panose="02070309020205020404" pitchFamily="49" charset="0"/>
            </a:endParaRPr>
          </a:p>
          <a:p>
            <a:r>
              <a:rPr lang="en-US" altLang="zh-CN" sz="1400" b="1" dirty="0" smtClean="0">
                <a:latin typeface="Courier New" panose="02070309020205020404" pitchFamily="49" charset="0"/>
                <a:cs typeface="Courier New" panose="02070309020205020404" pitchFamily="49" charset="0"/>
              </a:rPr>
              <a:t>}</a:t>
            </a:r>
            <a:endParaRPr lang="en-US" altLang="zh-CN" sz="1400" b="1" dirty="0">
              <a:latin typeface="Courier New" panose="02070309020205020404" pitchFamily="49" charset="0"/>
              <a:cs typeface="Courier New" panose="02070309020205020404" pitchFamily="49" charset="0"/>
            </a:endParaRPr>
          </a:p>
        </p:txBody>
      </p:sp>
      <p:sp>
        <p:nvSpPr>
          <p:cNvPr id="10" name="矩形 9"/>
          <p:cNvSpPr/>
          <p:nvPr/>
        </p:nvSpPr>
        <p:spPr>
          <a:xfrm>
            <a:off x="4438914" y="5137666"/>
            <a:ext cx="4182555" cy="369332"/>
          </a:xfrm>
          <a:prstGeom prst="rect">
            <a:avLst/>
          </a:prstGeom>
        </p:spPr>
        <p:txBody>
          <a:bodyPr wrap="none">
            <a:spAutoFit/>
          </a:bodyPr>
          <a:lstStyle/>
          <a:p>
            <a:r>
              <a:rPr lang="en-US" altLang="zh-CN" b="1" dirty="0" err="1" smtClean="0">
                <a:latin typeface="Courier New" panose="02070309020205020404" pitchFamily="49" charset="0"/>
                <a:cs typeface="Courier New" panose="02070309020205020404" pitchFamily="49" charset="0"/>
              </a:rPr>
              <a:t>DateA.SetDate</a:t>
            </a:r>
            <a:r>
              <a:rPr lang="en-US" altLang="zh-CN" b="1" dirty="0" smtClean="0">
                <a:latin typeface="Courier New" panose="02070309020205020404" pitchFamily="49" charset="0"/>
                <a:cs typeface="Courier New" panose="02070309020205020404" pitchFamily="49" charset="0"/>
              </a:rPr>
              <a:t>(2018, 10 , 09);</a:t>
            </a:r>
            <a:endParaRPr lang="zh-CN" altLang="en-US" dirty="0"/>
          </a:p>
        </p:txBody>
      </p:sp>
      <p:sp>
        <p:nvSpPr>
          <p:cNvPr id="11" name="矩形 10"/>
          <p:cNvSpPr/>
          <p:nvPr/>
        </p:nvSpPr>
        <p:spPr>
          <a:xfrm>
            <a:off x="4438915" y="5563279"/>
            <a:ext cx="4182555" cy="369332"/>
          </a:xfrm>
          <a:prstGeom prst="rect">
            <a:avLst/>
          </a:prstGeom>
        </p:spPr>
        <p:txBody>
          <a:bodyPr wrap="none">
            <a:spAutoFit/>
          </a:bodyPr>
          <a:lstStyle/>
          <a:p>
            <a:r>
              <a:rPr lang="en-US" altLang="zh-CN" b="1" dirty="0" err="1" smtClean="0">
                <a:latin typeface="Courier New" panose="02070309020205020404" pitchFamily="49" charset="0"/>
                <a:cs typeface="Courier New" panose="02070309020205020404" pitchFamily="49" charset="0"/>
              </a:rPr>
              <a:t>DateB.SetDate</a:t>
            </a:r>
            <a:r>
              <a:rPr lang="en-US" altLang="zh-CN" b="1" dirty="0" smtClean="0">
                <a:latin typeface="Courier New" panose="02070309020205020404" pitchFamily="49" charset="0"/>
                <a:cs typeface="Courier New" panose="02070309020205020404" pitchFamily="49" charset="0"/>
              </a:rPr>
              <a:t>(2018, 12 , 31);</a:t>
            </a:r>
            <a:endParaRPr lang="zh-CN" altLang="en-US" dirty="0"/>
          </a:p>
        </p:txBody>
      </p:sp>
      <p:sp>
        <p:nvSpPr>
          <p:cNvPr id="12" name="矩形 11"/>
          <p:cNvSpPr/>
          <p:nvPr/>
        </p:nvSpPr>
        <p:spPr>
          <a:xfrm>
            <a:off x="906780" y="4533900"/>
            <a:ext cx="2567940" cy="20306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3474720" y="4635431"/>
            <a:ext cx="1017548" cy="1112514"/>
            <a:chOff x="3474720" y="4635431"/>
            <a:chExt cx="1017548" cy="1112514"/>
          </a:xfrm>
        </p:grpSpPr>
        <p:cxnSp>
          <p:nvCxnSpPr>
            <p:cNvPr id="14" name="直接箭头连接符 13"/>
            <p:cNvCxnSpPr>
              <a:endCxn id="12" idx="3"/>
            </p:cNvCxnSpPr>
            <p:nvPr/>
          </p:nvCxnSpPr>
          <p:spPr>
            <a:xfrm flipH="1" flipV="1">
              <a:off x="3474720" y="4635431"/>
              <a:ext cx="1017548" cy="686901"/>
            </a:xfrm>
            <a:prstGeom prst="straightConnector1">
              <a:avLst/>
            </a:prstGeom>
            <a:ln>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1"/>
            </p:cNvCxnSpPr>
            <p:nvPr/>
          </p:nvCxnSpPr>
          <p:spPr>
            <a:xfrm flipH="1" flipV="1">
              <a:off x="3474720" y="4736961"/>
              <a:ext cx="964195" cy="1010984"/>
            </a:xfrm>
            <a:prstGeom prst="straightConnector1">
              <a:avLst/>
            </a:prstGeom>
            <a:ln>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2190750" y="1855307"/>
            <a:ext cx="598805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38914" y="4078796"/>
            <a:ext cx="4705086" cy="338554"/>
          </a:xfrm>
          <a:prstGeom prst="rect">
            <a:avLst/>
          </a:prstGeom>
          <a:noFill/>
        </p:spPr>
        <p:txBody>
          <a:bodyPr wrap="square" rtlCol="0">
            <a:spAutoFit/>
          </a:bodyPr>
          <a:lstStyle/>
          <a:p>
            <a:r>
              <a:rPr lang="zh-CN" altLang="en-US" sz="1600" b="1" dirty="0" smtClean="0">
                <a:solidFill>
                  <a:srgbClr val="0000FF"/>
                </a:solidFill>
              </a:rPr>
              <a:t>谁调用成员函数，函数内的</a:t>
            </a:r>
            <a:r>
              <a:rPr lang="en-US" altLang="zh-CN" sz="1600" b="1" dirty="0" smtClean="0">
                <a:solidFill>
                  <a:srgbClr val="0000FF"/>
                </a:solidFill>
              </a:rPr>
              <a:t>this</a:t>
            </a:r>
            <a:r>
              <a:rPr lang="zh-CN" altLang="en-US" sz="1600" b="1" dirty="0" smtClean="0">
                <a:solidFill>
                  <a:srgbClr val="0000FF"/>
                </a:solidFill>
              </a:rPr>
              <a:t>就指向谁</a:t>
            </a:r>
            <a:r>
              <a:rPr lang="en-US" altLang="zh-CN" sz="1600" b="1" dirty="0" smtClean="0">
                <a:solidFill>
                  <a:srgbClr val="0000FF"/>
                </a:solidFill>
              </a:rPr>
              <a:t>(</a:t>
            </a:r>
            <a:r>
              <a:rPr lang="zh-CN" altLang="en-US" sz="1600" b="1" dirty="0" smtClean="0">
                <a:solidFill>
                  <a:srgbClr val="0000FF"/>
                </a:solidFill>
              </a:rPr>
              <a:t>对象）</a:t>
            </a:r>
            <a:endParaRPr lang="zh-CN" altLang="en-US" sz="1600" b="1" dirty="0">
              <a:solidFill>
                <a:srgbClr val="0000FF"/>
              </a:solidFill>
            </a:endParaRPr>
          </a:p>
        </p:txBody>
      </p:sp>
      <p:sp>
        <p:nvSpPr>
          <p:cNvPr id="21" name="云形标注 20"/>
          <p:cNvSpPr/>
          <p:nvPr/>
        </p:nvSpPr>
        <p:spPr>
          <a:xfrm>
            <a:off x="5701503" y="2138287"/>
            <a:ext cx="2839307" cy="1097223"/>
          </a:xfrm>
          <a:prstGeom prst="cloudCallout">
            <a:avLst>
              <a:gd name="adj1" fmla="val 16602"/>
              <a:gd name="adj2" fmla="val -76779"/>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solidFill>
                  <a:srgbClr val="FFFF00"/>
                </a:solidFill>
                <a:latin typeface="黑体" panose="02010609060101010101" pitchFamily="49" charset="-122"/>
                <a:ea typeface="黑体" panose="02010609060101010101" pitchFamily="49" charset="-122"/>
              </a:rPr>
              <a:t>一</a:t>
            </a:r>
            <a:r>
              <a:rPr lang="zh-CN" altLang="en-US" sz="1600" b="1" dirty="0" smtClean="0">
                <a:solidFill>
                  <a:srgbClr val="FFFF00"/>
                </a:solidFill>
                <a:latin typeface="黑体" panose="02010609060101010101" pitchFamily="49" charset="-122"/>
                <a:ea typeface="黑体" panose="02010609060101010101" pitchFamily="49" charset="-122"/>
              </a:rPr>
              <a:t>个对象对应</a:t>
            </a:r>
            <a:endParaRPr lang="en-US" altLang="zh-CN" sz="1600" b="1" dirty="0" smtClean="0">
              <a:solidFill>
                <a:srgbClr val="FFFF00"/>
              </a:solidFill>
              <a:latin typeface="黑体" panose="02010609060101010101" pitchFamily="49" charset="-122"/>
              <a:ea typeface="黑体" panose="02010609060101010101" pitchFamily="49" charset="-122"/>
            </a:endParaRPr>
          </a:p>
          <a:p>
            <a:pPr algn="just"/>
            <a:r>
              <a:rPr lang="zh-CN" altLang="en-US" sz="1600" b="1" dirty="0" smtClean="0">
                <a:solidFill>
                  <a:srgbClr val="FFFF00"/>
                </a:solidFill>
                <a:latin typeface="黑体" panose="02010609060101010101" pitchFamily="49" charset="-122"/>
                <a:ea typeface="黑体" panose="02010609060101010101" pitchFamily="49" charset="-122"/>
              </a:rPr>
              <a:t>一个</a:t>
            </a:r>
            <a:r>
              <a:rPr lang="en-US" altLang="zh-CN" sz="1600" b="1" dirty="0" smtClean="0">
                <a:solidFill>
                  <a:srgbClr val="FFFF00"/>
                </a:solidFill>
                <a:latin typeface="黑体" panose="02010609060101010101" pitchFamily="49" charset="-122"/>
                <a:ea typeface="黑体" panose="02010609060101010101" pitchFamily="49" charset="-122"/>
              </a:rPr>
              <a:t>this</a:t>
            </a:r>
            <a:r>
              <a:rPr lang="zh-CN" altLang="en-US" sz="1600" b="1" dirty="0" smtClean="0">
                <a:solidFill>
                  <a:srgbClr val="FFFF00"/>
                </a:solidFill>
                <a:latin typeface="黑体" panose="02010609060101010101" pitchFamily="49" charset="-122"/>
                <a:ea typeface="黑体" panose="02010609060101010101" pitchFamily="49" charset="-122"/>
              </a:rPr>
              <a:t>指针</a:t>
            </a:r>
            <a:endParaRPr lang="en-US" altLang="zh-CN" sz="1600" dirty="0">
              <a:solidFill>
                <a:srgbClr val="FFFF00"/>
              </a:solidFill>
              <a:latin typeface="楷体" panose="02010609060101010101" pitchFamily="49" charset="-122"/>
              <a:ea typeface="楷体" panose="02010609060101010101" pitchFamily="49" charset="-122"/>
            </a:endParaRPr>
          </a:p>
        </p:txBody>
      </p:sp>
      <p:sp>
        <p:nvSpPr>
          <p:cNvPr id="2" name="椭圆 1"/>
          <p:cNvSpPr/>
          <p:nvPr/>
        </p:nvSpPr>
        <p:spPr>
          <a:xfrm>
            <a:off x="4370832" y="4533900"/>
            <a:ext cx="2907792" cy="603766"/>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7" name="直接箭头连接符 16"/>
          <p:cNvCxnSpPr/>
          <p:nvPr/>
        </p:nvCxnSpPr>
        <p:spPr>
          <a:xfrm flipV="1">
            <a:off x="1929384" y="3235510"/>
            <a:ext cx="3447288" cy="1298390"/>
          </a:xfrm>
          <a:prstGeom prst="straightConnector1">
            <a:avLst/>
          </a:prstGeom>
          <a:ln w="28575">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1" nodeType="click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0805" y="1716028"/>
            <a:ext cx="4549140" cy="4057935"/>
          </a:xfrm>
          <a:prstGeom prst="rect">
            <a:avLst/>
          </a:prstGeom>
          <a:effectLst>
            <a:outerShdw blurRad="63500" sx="102000" sy="102000" algn="ctr" rotWithShape="0">
              <a:prstClr val="black">
                <a:alpha val="40000"/>
              </a:prstClr>
            </a:outerShdw>
          </a:effectLst>
        </p:spPr>
      </p:pic>
      <p:pic>
        <p:nvPicPr>
          <p:cNvPr id="4" name="图片 3"/>
          <p:cNvPicPr>
            <a:picLocks noChangeAspect="1"/>
          </p:cNvPicPr>
          <p:nvPr/>
        </p:nvPicPr>
        <p:blipFill>
          <a:blip r:embed="rId4"/>
          <a:stretch>
            <a:fillRect/>
          </a:stretch>
        </p:blipFill>
        <p:spPr>
          <a:xfrm>
            <a:off x="4808616" y="1716028"/>
            <a:ext cx="4249936" cy="2514118"/>
          </a:xfrm>
          <a:prstGeom prst="rect">
            <a:avLst/>
          </a:prstGeom>
          <a:effectLst>
            <a:outerShdw blurRad="63500" sx="102000" sy="102000" algn="ctr" rotWithShape="0">
              <a:prstClr val="black">
                <a:alpha val="40000"/>
              </a:prstClr>
            </a:outerShdw>
          </a:effectLst>
        </p:spPr>
      </p:pic>
      <p:sp>
        <p:nvSpPr>
          <p:cNvPr id="6" name="文本框 5"/>
          <p:cNvSpPr txBox="1"/>
          <p:nvPr/>
        </p:nvSpPr>
        <p:spPr>
          <a:xfrm>
            <a:off x="146304" y="1199897"/>
            <a:ext cx="3895344" cy="369332"/>
          </a:xfrm>
          <a:prstGeom prst="rect">
            <a:avLst/>
          </a:prstGeom>
          <a:noFill/>
        </p:spPr>
        <p:txBody>
          <a:bodyPr wrap="square" rtlCol="0">
            <a:spAutoFit/>
          </a:bodyPr>
          <a:lstStyle/>
          <a:p>
            <a:r>
              <a:rPr lang="en-US" altLang="zh-CN" dirty="0" smtClean="0">
                <a:solidFill>
                  <a:srgbClr val="00B050"/>
                </a:solidFill>
                <a:latin typeface="黑体" panose="02010609060101010101" pitchFamily="49" charset="-122"/>
                <a:ea typeface="黑体" panose="02010609060101010101" pitchFamily="49" charset="-122"/>
              </a:rPr>
              <a:t>【</a:t>
            </a:r>
            <a:r>
              <a:rPr lang="zh-CN" altLang="en-US" dirty="0" smtClean="0">
                <a:solidFill>
                  <a:srgbClr val="00B050"/>
                </a:solidFill>
                <a:latin typeface="黑体" panose="02010609060101010101" pitchFamily="49" charset="-122"/>
                <a:ea typeface="黑体" panose="02010609060101010101" pitchFamily="49" charset="-122"/>
              </a:rPr>
              <a:t>代码范例</a:t>
            </a:r>
            <a:r>
              <a:rPr lang="en-US" altLang="zh-CN" dirty="0" smtClean="0">
                <a:solidFill>
                  <a:srgbClr val="00B050"/>
                </a:solidFill>
                <a:latin typeface="黑体" panose="02010609060101010101" pitchFamily="49" charset="-122"/>
                <a:ea typeface="黑体" panose="02010609060101010101" pitchFamily="49" charset="-122"/>
              </a:rPr>
              <a:t>3.8】 </a:t>
            </a:r>
            <a:r>
              <a:rPr lang="en-US" altLang="zh-CN" dirty="0" smtClean="0">
                <a:solidFill>
                  <a:srgbClr val="0000FF"/>
                </a:solidFill>
                <a:latin typeface="黑体" panose="02010609060101010101" pitchFamily="49" charset="-122"/>
                <a:ea typeface="黑体" panose="02010609060101010101" pitchFamily="49" charset="-122"/>
              </a:rPr>
              <a:t>this</a:t>
            </a:r>
            <a:r>
              <a:rPr lang="zh-CN" altLang="en-US" dirty="0" smtClean="0">
                <a:solidFill>
                  <a:srgbClr val="0000FF"/>
                </a:solidFill>
                <a:latin typeface="黑体" panose="02010609060101010101" pitchFamily="49" charset="-122"/>
                <a:ea typeface="黑体" panose="02010609060101010101" pitchFamily="49" charset="-122"/>
              </a:rPr>
              <a:t>指针使用</a:t>
            </a:r>
            <a:endParaRPr lang="en-US" altLang="zh-CN" dirty="0" smtClean="0">
              <a:solidFill>
                <a:srgbClr val="0000FF"/>
              </a:solidFill>
              <a:latin typeface="黑体" panose="02010609060101010101" pitchFamily="49" charset="-122"/>
              <a:ea typeface="黑体" panose="02010609060101010101" pitchFamily="49" charset="-122"/>
            </a:endParaRPr>
          </a:p>
        </p:txBody>
      </p:sp>
      <p:sp>
        <p:nvSpPr>
          <p:cNvPr id="5" name="文本框 4"/>
          <p:cNvSpPr txBox="1"/>
          <p:nvPr/>
        </p:nvSpPr>
        <p:spPr>
          <a:xfrm>
            <a:off x="4709125" y="5234711"/>
            <a:ext cx="4448918" cy="369332"/>
          </a:xfrm>
          <a:prstGeom prst="rect">
            <a:avLst/>
          </a:prstGeom>
          <a:noFill/>
        </p:spPr>
        <p:txBody>
          <a:bodyPr wrap="square" rtlCol="0">
            <a:spAutoFit/>
          </a:bodyPr>
          <a:lstStyle/>
          <a:p>
            <a:r>
              <a:rPr lang="zh-CN" altLang="en-US" dirty="0" smtClean="0"/>
              <a:t>证明：隐含指针</a:t>
            </a:r>
            <a:r>
              <a:rPr lang="en-US" altLang="zh-CN" dirty="0" smtClean="0"/>
              <a:t>this</a:t>
            </a:r>
            <a:r>
              <a:rPr lang="zh-CN" altLang="en-US" dirty="0" smtClean="0"/>
              <a:t>的值就是对象的地址值</a:t>
            </a:r>
            <a:endParaRPr lang="zh-CN" altLang="en-US" dirty="0"/>
          </a:p>
        </p:txBody>
      </p:sp>
      <p:sp>
        <p:nvSpPr>
          <p:cNvPr id="8"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3.1.3</a:t>
            </a:r>
            <a:r>
              <a:rPr lang="en-US" altLang="zh-CN" dirty="0" smtClean="0"/>
              <a:t> </a:t>
            </a:r>
            <a:r>
              <a:rPr lang="zh-CN" altLang="en-US" dirty="0" smtClean="0"/>
              <a:t>隐藏在类函数内的指针</a:t>
            </a:r>
            <a:r>
              <a:rPr lang="en-US" altLang="zh-CN" dirty="0" smtClean="0"/>
              <a:t>--</a:t>
            </a:r>
            <a:r>
              <a:rPr lang="en-US" altLang="zh-CN" dirty="0" smtClean="0">
                <a:latin typeface="Britannic Bold" panose="020B0903060703020204" pitchFamily="34" charset="0"/>
              </a:rPr>
              <a:t>this</a:t>
            </a:r>
            <a:r>
              <a:rPr lang="zh-CN" altLang="en-US" dirty="0" smtClean="0"/>
              <a:t>指针</a:t>
            </a:r>
            <a:endParaRPr lang="zh-CN" altLang="en-US" dirty="0"/>
          </a:p>
        </p:txBody>
      </p:sp>
      <p:sp>
        <p:nvSpPr>
          <p:cNvPr id="2" name="椭圆 1"/>
          <p:cNvSpPr/>
          <p:nvPr/>
        </p:nvSpPr>
        <p:spPr>
          <a:xfrm>
            <a:off x="6790267" y="3081867"/>
            <a:ext cx="626533" cy="22013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685800" y="5012268"/>
            <a:ext cx="626533" cy="22244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6824134" y="3369733"/>
            <a:ext cx="626533" cy="22013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箭头连接符 10"/>
          <p:cNvCxnSpPr/>
          <p:nvPr/>
        </p:nvCxnSpPr>
        <p:spPr>
          <a:xfrm flipV="1">
            <a:off x="1312333" y="3191933"/>
            <a:ext cx="5477934" cy="1885878"/>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0" idx="2"/>
          </p:cNvCxnSpPr>
          <p:nvPr/>
        </p:nvCxnSpPr>
        <p:spPr>
          <a:xfrm flipV="1">
            <a:off x="1312333" y="3479800"/>
            <a:ext cx="5511801" cy="165611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par>
                          <p:cTn id="13" fill="hold">
                            <p:stCondLst>
                              <p:cond delay="0"/>
                            </p:stCondLst>
                            <p:childTnLst>
                              <p:par>
                                <p:cTn id="14" presetID="2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5510355" y="2479099"/>
            <a:ext cx="2950251" cy="3003730"/>
          </a:xfrm>
          <a:prstGeom prst="rect">
            <a:avLst/>
          </a:prstGeom>
        </p:spPr>
      </p:pic>
      <p:grpSp>
        <p:nvGrpSpPr>
          <p:cNvPr id="3" name="组合 2"/>
          <p:cNvGrpSpPr/>
          <p:nvPr/>
        </p:nvGrpSpPr>
        <p:grpSpPr>
          <a:xfrm>
            <a:off x="1372490" y="2081283"/>
            <a:ext cx="1763738" cy="3927916"/>
            <a:chOff x="1427354" y="2050803"/>
            <a:chExt cx="1763738" cy="3927916"/>
          </a:xfrm>
        </p:grpSpPr>
        <p:sp>
          <p:nvSpPr>
            <p:cNvPr id="4" name="矩形 3"/>
            <p:cNvSpPr/>
            <p:nvPr/>
          </p:nvSpPr>
          <p:spPr>
            <a:xfrm>
              <a:off x="1539597" y="3922929"/>
              <a:ext cx="1540009" cy="469778"/>
            </a:xfrm>
            <a:prstGeom prst="rect">
              <a:avLst/>
            </a:prstGeom>
            <a:solidFill>
              <a:srgbClr val="00FF00">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dirty="0">
                  <a:solidFill>
                    <a:schemeClr val="tx1"/>
                  </a:solidFill>
                  <a:latin typeface="黑体" panose="02010609060101010101" pitchFamily="49" charset="-122"/>
                  <a:ea typeface="黑体" panose="02010609060101010101" pitchFamily="49" charset="-122"/>
                </a:rPr>
                <a:t>全局区</a:t>
              </a:r>
            </a:p>
          </p:txBody>
        </p:sp>
        <p:sp>
          <p:nvSpPr>
            <p:cNvPr id="5" name="流程图: 文档 4"/>
            <p:cNvSpPr/>
            <p:nvPr/>
          </p:nvSpPr>
          <p:spPr>
            <a:xfrm rot="10800000">
              <a:off x="1545688" y="2050803"/>
              <a:ext cx="1540009" cy="528583"/>
            </a:xfrm>
            <a:prstGeom prst="flowChartDocument">
              <a:avLst/>
            </a:prstGeom>
            <a:solidFill>
              <a:schemeClr val="tx1">
                <a:lumMod val="50000"/>
                <a:lumOff val="50000"/>
              </a:scheme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流程图: 文档 5"/>
            <p:cNvSpPr/>
            <p:nvPr/>
          </p:nvSpPr>
          <p:spPr>
            <a:xfrm>
              <a:off x="1541879" y="5212035"/>
              <a:ext cx="1540009" cy="396409"/>
            </a:xfrm>
            <a:prstGeom prst="flowChartDocument">
              <a:avLst/>
            </a:prstGeom>
            <a:solidFill>
              <a:schemeClr val="tx1">
                <a:lumMod val="50000"/>
                <a:lumOff val="50000"/>
              </a:scheme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639066" y="5717109"/>
              <a:ext cx="1353256" cy="2616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smtClean="0">
                  <a:solidFill>
                    <a:srgbClr val="C00000"/>
                  </a:solidFill>
                  <a:latin typeface="华文中宋" panose="02010600040101010101" pitchFamily="2" charset="-122"/>
                  <a:ea typeface="华文中宋" panose="02010600040101010101" pitchFamily="2" charset="-122"/>
                </a:rPr>
                <a:t>C/C++</a:t>
              </a:r>
              <a:r>
                <a:rPr lang="zh-CN" altLang="en-US" sz="1100" dirty="0" smtClean="0">
                  <a:solidFill>
                    <a:srgbClr val="C00000"/>
                  </a:solidFill>
                  <a:latin typeface="华文中宋" panose="02010600040101010101" pitchFamily="2" charset="-122"/>
                  <a:ea typeface="华文中宋" panose="02010600040101010101" pitchFamily="2" charset="-122"/>
                </a:rPr>
                <a:t>内存模型图</a:t>
              </a:r>
              <a:endParaRPr lang="zh-CN" altLang="en-US" sz="1100" dirty="0">
                <a:solidFill>
                  <a:srgbClr val="C00000"/>
                </a:solidFill>
                <a:latin typeface="华文中宋" panose="02010600040101010101" pitchFamily="2" charset="-122"/>
                <a:ea typeface="华文中宋" panose="02010600040101010101" pitchFamily="2" charset="-122"/>
              </a:endParaRPr>
            </a:p>
          </p:txBody>
        </p:sp>
        <p:sp>
          <p:nvSpPr>
            <p:cNvPr id="8" name="流程图: 文档 7"/>
            <p:cNvSpPr/>
            <p:nvPr/>
          </p:nvSpPr>
          <p:spPr>
            <a:xfrm>
              <a:off x="1545927" y="2580702"/>
              <a:ext cx="1539875" cy="313055"/>
            </a:xfrm>
            <a:prstGeom prst="flowChartDocument">
              <a:avLst/>
            </a:prstGeom>
            <a:solidFill>
              <a:srgbClr val="FFFF00">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smtClean="0">
                  <a:solidFill>
                    <a:schemeClr val="tx1"/>
                  </a:solidFill>
                  <a:latin typeface="黑体" panose="02010609060101010101" pitchFamily="49" charset="-122"/>
                  <a:ea typeface="黑体" panose="02010609060101010101" pitchFamily="49" charset="-122"/>
                </a:rPr>
                <a:t>栈</a:t>
              </a:r>
              <a:r>
                <a:rPr lang="zh-CN" altLang="en-US" sz="1200" dirty="0" smtClean="0">
                  <a:solidFill>
                    <a:schemeClr val="tx1"/>
                  </a:solidFill>
                  <a:latin typeface="Consolas" panose="020B0609020204030204" pitchFamily="49" charset="0"/>
                  <a:ea typeface="黑体" panose="02010609060101010101" pitchFamily="49" charset="-122"/>
                </a:rPr>
                <a:t>（</a:t>
              </a:r>
              <a:r>
                <a:rPr lang="en-US" altLang="zh-CN" sz="1050" dirty="0">
                  <a:solidFill>
                    <a:schemeClr val="tx1"/>
                  </a:solidFill>
                  <a:latin typeface="黑体" panose="02010609060101010101" pitchFamily="49" charset="-122"/>
                  <a:ea typeface="黑体" panose="02010609060101010101" pitchFamily="49" charset="-122"/>
                </a:rPr>
                <a:t>Stack</a:t>
              </a:r>
              <a:r>
                <a:rPr lang="zh-CN" altLang="en-US" sz="1200" dirty="0" smtClean="0">
                  <a:solidFill>
                    <a:schemeClr val="tx1"/>
                  </a:solidFill>
                  <a:latin typeface="Consolas" panose="020B0609020204030204" pitchFamily="49" charset="0"/>
                  <a:ea typeface="黑体" panose="02010609060101010101" pitchFamily="49" charset="-122"/>
                </a:rPr>
                <a:t>）</a:t>
              </a:r>
              <a:endParaRPr lang="zh-CN" altLang="en-US" sz="1200" dirty="0">
                <a:solidFill>
                  <a:schemeClr val="tx1"/>
                </a:solidFill>
                <a:latin typeface="Consolas" panose="020B0609020204030204" pitchFamily="49" charset="0"/>
                <a:ea typeface="黑体" panose="02010609060101010101" pitchFamily="49" charset="-122"/>
              </a:endParaRPr>
            </a:p>
          </p:txBody>
        </p:sp>
        <p:sp>
          <p:nvSpPr>
            <p:cNvPr id="9" name="流程图: 文档 8"/>
            <p:cNvSpPr/>
            <p:nvPr/>
          </p:nvSpPr>
          <p:spPr>
            <a:xfrm rot="10800000">
              <a:off x="1539577" y="3444937"/>
              <a:ext cx="1539875" cy="485775"/>
            </a:xfrm>
            <a:prstGeom prst="flowChartDocument">
              <a:avLst/>
            </a:prstGeom>
            <a:solidFill>
              <a:srgbClr val="FFFF00">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latin typeface="黑体" panose="02010609060101010101" pitchFamily="49" charset="-122"/>
                <a:ea typeface="黑体" panose="02010609060101010101" pitchFamily="49" charset="-122"/>
              </a:endParaRPr>
            </a:p>
          </p:txBody>
        </p:sp>
        <p:sp>
          <p:nvSpPr>
            <p:cNvPr id="10" name="文本框 19"/>
            <p:cNvSpPr txBox="1"/>
            <p:nvPr/>
          </p:nvSpPr>
          <p:spPr>
            <a:xfrm>
              <a:off x="1427354" y="3640443"/>
              <a:ext cx="176373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latin typeface="黑体" panose="02010609060101010101" pitchFamily="49" charset="-122"/>
                  <a:ea typeface="黑体" panose="02010609060101010101" pitchFamily="49" charset="-122"/>
                </a:rPr>
                <a:t>堆（</a:t>
              </a:r>
              <a:r>
                <a:rPr lang="en-US" altLang="zh-CN" sz="1200" b="1" dirty="0">
                  <a:latin typeface="黑体" panose="02010609060101010101" pitchFamily="49" charset="-122"/>
                  <a:ea typeface="黑体" panose="02010609060101010101" pitchFamily="49" charset="-122"/>
                </a:rPr>
                <a:t>heap</a:t>
              </a:r>
              <a:r>
                <a:rPr lang="zh-CN" altLang="en-US" sz="1200" b="1" dirty="0">
                  <a:latin typeface="黑体" panose="02010609060101010101" pitchFamily="49" charset="-122"/>
                  <a:ea typeface="黑体" panose="02010609060101010101" pitchFamily="49" charset="-122"/>
                </a:rPr>
                <a:t>）</a:t>
              </a:r>
            </a:p>
          </p:txBody>
        </p:sp>
        <p:sp>
          <p:nvSpPr>
            <p:cNvPr id="11" name="矩形 10"/>
            <p:cNvSpPr/>
            <p:nvPr/>
          </p:nvSpPr>
          <p:spPr>
            <a:xfrm>
              <a:off x="1539220" y="4392708"/>
              <a:ext cx="1540009" cy="397936"/>
            </a:xfrm>
            <a:prstGeom prst="rect">
              <a:avLst/>
            </a:prstGeom>
            <a:solidFill>
              <a:srgbClr val="FFCC99">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dirty="0" smtClean="0">
                  <a:solidFill>
                    <a:schemeClr val="tx1"/>
                  </a:solidFill>
                  <a:latin typeface="黑体" panose="02010609060101010101" pitchFamily="49" charset="-122"/>
                  <a:ea typeface="黑体" panose="02010609060101010101" pitchFamily="49" charset="-122"/>
                </a:rPr>
                <a:t>常量只读</a:t>
              </a:r>
              <a:r>
                <a:rPr lang="zh-CN" altLang="en-US" sz="1050" dirty="0">
                  <a:solidFill>
                    <a:schemeClr val="tx1"/>
                  </a:solidFill>
                  <a:latin typeface="黑体" panose="02010609060101010101" pitchFamily="49" charset="-122"/>
                  <a:ea typeface="黑体" panose="02010609060101010101" pitchFamily="49" charset="-122"/>
                </a:rPr>
                <a:t>区</a:t>
              </a:r>
            </a:p>
          </p:txBody>
        </p:sp>
        <p:sp>
          <p:nvSpPr>
            <p:cNvPr id="12" name="矩形 11"/>
            <p:cNvSpPr/>
            <p:nvPr/>
          </p:nvSpPr>
          <p:spPr>
            <a:xfrm>
              <a:off x="1539219" y="4797123"/>
              <a:ext cx="1540009" cy="413598"/>
            </a:xfrm>
            <a:prstGeom prst="rect">
              <a:avLst/>
            </a:prstGeom>
            <a:solidFill>
              <a:srgbClr val="00B0F0">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dirty="0">
                  <a:solidFill>
                    <a:schemeClr val="tx1"/>
                  </a:solidFill>
                  <a:latin typeface="黑体" panose="02010609060101010101" pitchFamily="49" charset="-122"/>
                  <a:ea typeface="黑体" panose="02010609060101010101" pitchFamily="49" charset="-122"/>
                </a:rPr>
                <a:t>代码段</a:t>
              </a:r>
            </a:p>
          </p:txBody>
        </p:sp>
        <p:cxnSp>
          <p:nvCxnSpPr>
            <p:cNvPr id="13" name="直接连接符 12"/>
            <p:cNvCxnSpPr>
              <a:stCxn id="8" idx="1"/>
              <a:endCxn id="9" idx="3"/>
            </p:cNvCxnSpPr>
            <p:nvPr/>
          </p:nvCxnSpPr>
          <p:spPr>
            <a:xfrm flipH="1">
              <a:off x="1539339" y="2737428"/>
              <a:ext cx="6350" cy="94996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3079598" y="2789546"/>
              <a:ext cx="6463" cy="894612"/>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文本框 28"/>
            <p:cNvSpPr txBox="1"/>
            <p:nvPr/>
          </p:nvSpPr>
          <p:spPr>
            <a:xfrm>
              <a:off x="1878913" y="2190470"/>
              <a:ext cx="957742"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chemeClr val="bg1"/>
                  </a:solidFill>
                  <a:latin typeface="华文楷体" panose="02010600040101010101" pitchFamily="2" charset="-122"/>
                  <a:ea typeface="华文楷体" panose="02010600040101010101" pitchFamily="2" charset="-122"/>
                </a:rPr>
                <a:t>其他空间</a:t>
              </a:r>
              <a:endParaRPr lang="zh-CN" altLang="en-US" sz="1100" b="1" dirty="0">
                <a:solidFill>
                  <a:schemeClr val="bg1"/>
                </a:solidFill>
                <a:latin typeface="华文楷体" panose="02010600040101010101" pitchFamily="2" charset="-122"/>
                <a:ea typeface="华文楷体" panose="02010600040101010101" pitchFamily="2" charset="-122"/>
              </a:endParaRPr>
            </a:p>
          </p:txBody>
        </p:sp>
        <p:cxnSp>
          <p:nvCxnSpPr>
            <p:cNvPr id="16" name="直接箭头连接符 15"/>
            <p:cNvCxnSpPr/>
            <p:nvPr/>
          </p:nvCxnSpPr>
          <p:spPr>
            <a:xfrm>
              <a:off x="2766621" y="2789630"/>
              <a:ext cx="0" cy="398063"/>
            </a:xfrm>
            <a:prstGeom prst="straightConnector1">
              <a:avLst/>
            </a:prstGeom>
            <a:ln w="9525">
              <a:solidFill>
                <a:srgbClr val="0000FF"/>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842270" y="3304961"/>
              <a:ext cx="10665" cy="392171"/>
            </a:xfrm>
            <a:prstGeom prst="straightConnector1">
              <a:avLst/>
            </a:prstGeom>
            <a:ln w="9525">
              <a:solidFill>
                <a:srgbClr val="0000FF"/>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文本框 56"/>
            <p:cNvSpPr txBox="1"/>
            <p:nvPr/>
          </p:nvSpPr>
          <p:spPr>
            <a:xfrm>
              <a:off x="1674229" y="5249896"/>
              <a:ext cx="131809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a:solidFill>
                    <a:schemeClr val="bg1"/>
                  </a:solidFill>
                  <a:latin typeface="华文楷体" panose="02010600040101010101" pitchFamily="2" charset="-122"/>
                  <a:ea typeface="华文楷体" panose="02010600040101010101" pitchFamily="2" charset="-122"/>
                </a:rPr>
                <a:t>其他空间</a:t>
              </a:r>
            </a:p>
          </p:txBody>
        </p:sp>
      </p:grpSp>
      <p:sp>
        <p:nvSpPr>
          <p:cNvPr id="21" name="文本框 20"/>
          <p:cNvSpPr txBox="1"/>
          <p:nvPr/>
        </p:nvSpPr>
        <p:spPr>
          <a:xfrm>
            <a:off x="5510355" y="1917830"/>
            <a:ext cx="2525177" cy="369332"/>
          </a:xfrm>
          <a:prstGeom prst="rect">
            <a:avLst/>
          </a:prstGeom>
          <a:noFill/>
        </p:spPr>
        <p:txBody>
          <a:bodyPr wrap="square" rtlCol="0">
            <a:spAutoFit/>
          </a:bodyPr>
          <a:lstStyle/>
          <a:p>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a:t>
            </a:r>
            <a:r>
              <a:rPr lang="en-US" altLang="zh-CN" b="1" dirty="0" err="1" smtClean="0">
                <a:solidFill>
                  <a:srgbClr val="00B050"/>
                </a:solidFill>
                <a:latin typeface="Courier New" panose="02070309020205020404" pitchFamily="49" charset="0"/>
                <a:cs typeface="Courier New" panose="02070309020205020404" pitchFamily="49" charset="0"/>
              </a:rPr>
              <a:t>DateA</a:t>
            </a:r>
            <a:r>
              <a:rPr lang="en-US" altLang="zh-CN" b="1" dirty="0" smtClean="0">
                <a:latin typeface="Courier New" panose="02070309020205020404" pitchFamily="49" charset="0"/>
                <a:cs typeface="Courier New" panose="02070309020205020404" pitchFamily="49" charset="0"/>
              </a:rPr>
              <a:t>, </a:t>
            </a:r>
            <a:r>
              <a:rPr lang="en-US" altLang="zh-CN" b="1" dirty="0" err="1" smtClean="0">
                <a:solidFill>
                  <a:srgbClr val="00B050"/>
                </a:solidFill>
                <a:latin typeface="Courier New" panose="02070309020205020404" pitchFamily="49" charset="0"/>
                <a:cs typeface="Courier New" panose="02070309020205020404" pitchFamily="49" charset="0"/>
              </a:rPr>
              <a:t>DateB</a:t>
            </a:r>
            <a:r>
              <a:rPr lang="en-US" altLang="zh-CN" b="1" dirty="0" smtClean="0">
                <a:latin typeface="Courier New" panose="02070309020205020404" pitchFamily="49" charset="0"/>
                <a:cs typeface="Courier New" panose="02070309020205020404" pitchFamily="49" charset="0"/>
              </a:rPr>
              <a:t>;</a:t>
            </a:r>
            <a:endParaRPr lang="zh-CN" altLang="en-US" b="1" dirty="0">
              <a:latin typeface="Courier New" panose="02070309020205020404" pitchFamily="49" charset="0"/>
              <a:cs typeface="Courier New" panose="02070309020205020404" pitchFamily="49" charset="0"/>
            </a:endParaRPr>
          </a:p>
        </p:txBody>
      </p:sp>
      <p:sp>
        <p:nvSpPr>
          <p:cNvPr id="33" name="矩形 32"/>
          <p:cNvSpPr/>
          <p:nvPr/>
        </p:nvSpPr>
        <p:spPr>
          <a:xfrm>
            <a:off x="5937679" y="2992199"/>
            <a:ext cx="2340047" cy="602858"/>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5937596" y="3803170"/>
            <a:ext cx="2340130" cy="1365596"/>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6" name="直接箭头连接符 35"/>
          <p:cNvCxnSpPr>
            <a:stCxn id="34" idx="1"/>
            <a:endCxn id="12" idx="3"/>
          </p:cNvCxnSpPr>
          <p:nvPr/>
        </p:nvCxnSpPr>
        <p:spPr>
          <a:xfrm flipH="1">
            <a:off x="3024364" y="4485968"/>
            <a:ext cx="2913232" cy="548434"/>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338236" y="1055087"/>
            <a:ext cx="7688163"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C++</a:t>
            </a:r>
            <a:r>
              <a:rPr lang="zh-CN" altLang="en-US" sz="2000" b="1" dirty="0" smtClean="0">
                <a:solidFill>
                  <a:srgbClr val="C00000"/>
                </a:solidFill>
                <a:latin typeface="Bodoni MT Black" panose="02070A03080606020203" pitchFamily="18" charset="0"/>
                <a:ea typeface="黑体" panose="02010609060101010101" pitchFamily="49" charset="-122"/>
              </a:rPr>
              <a:t>成员变量和成员函数内存模型</a:t>
            </a:r>
            <a:r>
              <a:rPr lang="zh-CN" altLang="en-US" sz="2000" b="1" dirty="0" smtClean="0">
                <a:solidFill>
                  <a:srgbClr val="C00000"/>
                </a:solidFill>
                <a:latin typeface="黑体" panose="02010609060101010101" pitchFamily="49" charset="-122"/>
                <a:ea typeface="黑体" panose="02010609060101010101" pitchFamily="49" charset="-122"/>
              </a:rPr>
              <a:t>（</a:t>
            </a:r>
            <a:r>
              <a:rPr lang="zh-CN" altLang="en-US" sz="2000" b="1" dirty="0" smtClean="0">
                <a:solidFill>
                  <a:srgbClr val="0000FF"/>
                </a:solidFill>
                <a:latin typeface="楷体" panose="02010609060101010101" pitchFamily="49" charset="-122"/>
                <a:ea typeface="楷体" panose="02010609060101010101" pitchFamily="49" charset="-122"/>
              </a:rPr>
              <a:t>教材</a:t>
            </a:r>
            <a:r>
              <a:rPr lang="en-US" altLang="zh-CN" sz="2000" b="1" dirty="0" smtClean="0">
                <a:solidFill>
                  <a:srgbClr val="0000FF"/>
                </a:solidFill>
                <a:latin typeface="楷体" panose="02010609060101010101" pitchFamily="49" charset="-122"/>
                <a:ea typeface="楷体" panose="02010609060101010101" pitchFamily="49" charset="-122"/>
              </a:rPr>
              <a:t>P62</a:t>
            </a:r>
            <a:r>
              <a:rPr lang="zh-CN" altLang="en-US" sz="2000" b="1" dirty="0" smtClean="0">
                <a:solidFill>
                  <a:srgbClr val="0000FF"/>
                </a:solidFill>
                <a:latin typeface="楷体" panose="02010609060101010101" pitchFamily="49" charset="-122"/>
                <a:ea typeface="楷体" panose="02010609060101010101" pitchFamily="49" charset="-122"/>
              </a:rPr>
              <a:t>程序结果解析参考</a:t>
            </a:r>
            <a:r>
              <a:rPr lang="zh-CN" altLang="en-US" sz="2000" b="1" dirty="0" smtClean="0">
                <a:solidFill>
                  <a:srgbClr val="C00000"/>
                </a:solidFill>
                <a:latin typeface="黑体" panose="02010609060101010101" pitchFamily="49" charset="-122"/>
                <a:ea typeface="黑体" panose="02010609060101010101" pitchFamily="49" charset="-122"/>
              </a:rPr>
              <a:t>）</a:t>
            </a:r>
            <a:endParaRPr lang="en-US" altLang="zh-CN" sz="2000" dirty="0">
              <a:solidFill>
                <a:srgbClr val="0000FF"/>
              </a:solidFill>
              <a:latin typeface="楷体" panose="02010609060101010101" pitchFamily="49" charset="-122"/>
              <a:ea typeface="楷体" panose="02010609060101010101" pitchFamily="49" charset="-122"/>
            </a:endParaRPr>
          </a:p>
        </p:txBody>
      </p:sp>
      <p:sp>
        <p:nvSpPr>
          <p:cNvPr id="6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3.1.3</a:t>
            </a:r>
            <a:r>
              <a:rPr lang="en-US" altLang="zh-CN" dirty="0" smtClean="0"/>
              <a:t> </a:t>
            </a:r>
            <a:r>
              <a:rPr lang="zh-CN" altLang="en-US" dirty="0" smtClean="0"/>
              <a:t>隐藏在类函数内的指针</a:t>
            </a:r>
            <a:r>
              <a:rPr lang="en-US" altLang="zh-CN" dirty="0" smtClean="0"/>
              <a:t>--</a:t>
            </a:r>
            <a:r>
              <a:rPr lang="en-US" altLang="zh-CN" dirty="0" smtClean="0">
                <a:latin typeface="Britannic Bold" panose="020B0903060703020204" pitchFamily="34" charset="0"/>
              </a:rPr>
              <a:t>this</a:t>
            </a:r>
            <a:r>
              <a:rPr lang="zh-CN" altLang="en-US" dirty="0" smtClean="0"/>
              <a:t>指针</a:t>
            </a:r>
            <a:endParaRPr lang="zh-CN" altLang="en-US" dirty="0"/>
          </a:p>
        </p:txBody>
      </p:sp>
      <p:grpSp>
        <p:nvGrpSpPr>
          <p:cNvPr id="2" name="组合 1"/>
          <p:cNvGrpSpPr/>
          <p:nvPr/>
        </p:nvGrpSpPr>
        <p:grpSpPr>
          <a:xfrm>
            <a:off x="3030833" y="2624410"/>
            <a:ext cx="3206339" cy="716644"/>
            <a:chOff x="3030833" y="2624410"/>
            <a:chExt cx="3206339" cy="716644"/>
          </a:xfrm>
        </p:grpSpPr>
        <p:cxnSp>
          <p:nvCxnSpPr>
            <p:cNvPr id="38" name="直接箭头连接符 37"/>
            <p:cNvCxnSpPr>
              <a:endCxn id="8" idx="3"/>
            </p:cNvCxnSpPr>
            <p:nvPr/>
          </p:nvCxnSpPr>
          <p:spPr>
            <a:xfrm flipH="1" flipV="1">
              <a:off x="3030938" y="2767710"/>
              <a:ext cx="3161584" cy="573344"/>
            </a:xfrm>
            <a:prstGeom prst="straightConnector1">
              <a:avLst/>
            </a:prstGeom>
            <a:ln>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flipV="1">
              <a:off x="3073400" y="2704474"/>
              <a:ext cx="3163772" cy="513701"/>
            </a:xfrm>
            <a:prstGeom prst="straightConnector1">
              <a:avLst/>
            </a:prstGeom>
            <a:ln>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flipV="1">
              <a:off x="3030833" y="2624410"/>
              <a:ext cx="3161689" cy="499626"/>
            </a:xfrm>
            <a:prstGeom prst="straightConnector1">
              <a:avLst/>
            </a:prstGeom>
            <a:ln>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8" name="直接箭头连接符 27"/>
          <p:cNvCxnSpPr/>
          <p:nvPr/>
        </p:nvCxnSpPr>
        <p:spPr>
          <a:xfrm flipH="1">
            <a:off x="3024364" y="3491414"/>
            <a:ext cx="3168160" cy="236198"/>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8236" y="5364152"/>
            <a:ext cx="1281129" cy="307777"/>
          </a:xfrm>
          <a:prstGeom prst="rect">
            <a:avLst/>
          </a:prstGeom>
          <a:noFill/>
        </p:spPr>
        <p:txBody>
          <a:bodyPr wrap="square" rtlCol="0">
            <a:spAutoFit/>
          </a:bodyPr>
          <a:lstStyle/>
          <a:p>
            <a:r>
              <a:rPr lang="zh-CN" altLang="en-US" sz="1400" dirty="0" smtClean="0">
                <a:solidFill>
                  <a:srgbClr val="00B050"/>
                </a:solidFill>
              </a:rPr>
              <a:t>低内存地址</a:t>
            </a:r>
            <a:endParaRPr lang="zh-CN" altLang="en-US" sz="1400" dirty="0">
              <a:solidFill>
                <a:srgbClr val="00B050"/>
              </a:solidFill>
            </a:endParaRPr>
          </a:p>
        </p:txBody>
      </p:sp>
      <p:sp>
        <p:nvSpPr>
          <p:cNvPr id="35" name="文本框 34"/>
          <p:cNvSpPr txBox="1"/>
          <p:nvPr/>
        </p:nvSpPr>
        <p:spPr>
          <a:xfrm>
            <a:off x="338236" y="2199348"/>
            <a:ext cx="1221539" cy="307777"/>
          </a:xfrm>
          <a:prstGeom prst="rect">
            <a:avLst/>
          </a:prstGeom>
          <a:noFill/>
        </p:spPr>
        <p:txBody>
          <a:bodyPr wrap="square" rtlCol="0">
            <a:spAutoFit/>
          </a:bodyPr>
          <a:lstStyle/>
          <a:p>
            <a:r>
              <a:rPr lang="zh-CN" altLang="en-US" sz="1400" dirty="0" smtClean="0">
                <a:solidFill>
                  <a:srgbClr val="00B050"/>
                </a:solidFill>
              </a:rPr>
              <a:t>高内存地址</a:t>
            </a:r>
            <a:endParaRPr lang="zh-CN" altLang="en-US" sz="1400" dirty="0">
              <a:solidFill>
                <a:srgbClr val="00B050"/>
              </a:solidFill>
            </a:endParaRPr>
          </a:p>
        </p:txBody>
      </p:sp>
      <p:cxnSp>
        <p:nvCxnSpPr>
          <p:cNvPr id="37" name="直接箭头连接符 36"/>
          <p:cNvCxnSpPr/>
          <p:nvPr/>
        </p:nvCxnSpPr>
        <p:spPr>
          <a:xfrm flipH="1" flipV="1">
            <a:off x="3024364" y="2924238"/>
            <a:ext cx="3168158" cy="551179"/>
          </a:xfrm>
          <a:prstGeom prst="straightConnector1">
            <a:avLst/>
          </a:prstGeom>
          <a:ln>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ç¸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043"/>
            <a:ext cx="9144000" cy="519379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a:spLocks noGrp="1"/>
          </p:cNvSpPr>
          <p:nvPr>
            <p:ph type="title"/>
          </p:nvPr>
        </p:nvSpPr>
        <p:spPr>
          <a:xfrm>
            <a:off x="779285" y="1"/>
            <a:ext cx="7681321" cy="810260"/>
          </a:xfrm>
        </p:spPr>
        <p:txBody>
          <a:bodyPr>
            <a:normAutofit/>
          </a:bodyPr>
          <a:lstStyle/>
          <a:p>
            <a:r>
              <a:rPr lang="zh-CN" altLang="en-US" sz="2400" dirty="0" smtClean="0"/>
              <a:t>万丈高楼平地起</a:t>
            </a:r>
            <a:endParaRPr lang="zh-CN" altLang="en-US" sz="2400" dirty="0"/>
          </a:p>
        </p:txBody>
      </p:sp>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smtClean="0"/>
              <a:t> 第</a:t>
            </a:r>
            <a:r>
              <a:rPr lang="en-US" altLang="zh-CN" dirty="0"/>
              <a:t>3</a:t>
            </a:r>
            <a:r>
              <a:rPr lang="zh-CN" altLang="en-US" dirty="0" smtClean="0"/>
              <a:t>章  内 容 提 纲 </a:t>
            </a:r>
            <a:endParaRPr lang="zh-CN" altLang="en-US" dirty="0"/>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smtClean="0">
                <a:solidFill>
                  <a:schemeClr val="tx1"/>
                </a:solidFill>
                <a:latin typeface="等线" panose="02010600030101010101" pitchFamily="2" charset="-122"/>
              </a:rPr>
              <a:t> </a:t>
            </a:r>
            <a:r>
              <a:rPr lang="zh-CN" altLang="en-US" sz="2000" dirty="0" smtClean="0">
                <a:solidFill>
                  <a:schemeClr val="tx1"/>
                </a:solidFill>
                <a:latin typeface="等线" panose="02010600030101010101" pitchFamily="2" charset="-122"/>
              </a:rPr>
              <a:t>类与对象的定义</a:t>
            </a:r>
            <a:endParaRPr lang="zh-CN" altLang="en-US" sz="2000" dirty="0">
              <a:solidFill>
                <a:schemeClr val="tx1"/>
              </a:solidFill>
              <a:latin typeface="等线" panose="02010600030101010101" pitchFamily="2" charset="-122"/>
            </a:endParaRP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构造函数与析构函数</a:t>
            </a:r>
            <a:endParaRPr lang="zh-CN" altLang="en-US" sz="2000" dirty="0">
              <a:solidFill>
                <a:schemeClr val="tx1"/>
              </a:solidFill>
              <a:latin typeface="等线" panose="02010600030101010101" pitchFamily="2" charset="-122"/>
            </a:endParaRP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深拷贝与浅拷贝</a:t>
            </a:r>
            <a:endParaRPr lang="zh-CN" altLang="en-US" sz="2000" dirty="0">
              <a:solidFill>
                <a:schemeClr val="tx1"/>
              </a:solidFill>
              <a:latin typeface="等线" panose="02010600030101010101" pitchFamily="2" charset="-122"/>
            </a:endParaRP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对象的使用</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友元</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1200" y="2512510"/>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rgbClr val="FFFF00"/>
                </a:solidFill>
                <a:latin typeface="等线" panose="02010600030101010101" pitchFamily="2" charset="-122"/>
              </a:rPr>
              <a:t>构造</a:t>
            </a:r>
            <a:r>
              <a:rPr lang="zh-CN" altLang="en-US" sz="2000" dirty="0">
                <a:solidFill>
                  <a:srgbClr val="FFFF00"/>
                </a:solidFill>
                <a:latin typeface="等线" panose="02010600030101010101" pitchFamily="2" charset="-122"/>
              </a:rPr>
              <a:t>函数与析构函数</a:t>
            </a:r>
          </a:p>
        </p:txBody>
      </p:sp>
      <p:sp>
        <p:nvSpPr>
          <p:cNvPr id="16" name="矩形: 圆角 2"/>
          <p:cNvSpPr/>
          <p:nvPr/>
        </p:nvSpPr>
        <p:spPr>
          <a:xfrm>
            <a:off x="1339784" y="2511815"/>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2</a:t>
            </a:r>
            <a:endParaRPr lang="zh-CN" altLang="en-US" sz="2000" dirty="0">
              <a:solidFill>
                <a:srgbClr val="FFFF00"/>
              </a:solidFill>
              <a:latin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44" name="矩形 43"/>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Lato Black" panose="020F0A02020204030203" charset="0"/>
                <a:ea typeface="黑体" panose="02010609060101010101" pitchFamily="49" charset="-122"/>
                <a:cs typeface="Lato Black" panose="020F0A02020204030203" charset="0"/>
              </a:rPr>
              <a:t>回顾：变量的初始化 </a:t>
            </a:r>
            <a:r>
              <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rPr>
              <a:t>(Initialization)</a:t>
            </a:r>
            <a:endParaRPr lang="en-US" altLang="zh-CN" sz="2000" b="1" dirty="0" smtClean="0">
              <a:solidFill>
                <a:srgbClr val="0000FF"/>
              </a:solidFill>
              <a:latin typeface="楷体" panose="02010609060101010101" pitchFamily="49" charset="-122"/>
              <a:ea typeface="楷体" panose="02010609060101010101" pitchFamily="49" charset="-122"/>
              <a:cs typeface="Lato Black" panose="020F0A02020204030203" charset="0"/>
            </a:endParaRPr>
          </a:p>
        </p:txBody>
      </p:sp>
      <p:sp>
        <p:nvSpPr>
          <p:cNvPr id="6" name="文本框 5"/>
          <p:cNvSpPr txBox="1"/>
          <p:nvPr/>
        </p:nvSpPr>
        <p:spPr>
          <a:xfrm>
            <a:off x="569001" y="1400686"/>
            <a:ext cx="8459496" cy="1200329"/>
          </a:xfrm>
          <a:prstGeom prst="rect">
            <a:avLst/>
          </a:prstGeom>
          <a:noFill/>
        </p:spPr>
        <p:txBody>
          <a:bodyPr wrap="square" rtlCol="0">
            <a:spAutoFit/>
          </a:bodyPr>
          <a:lstStyle/>
          <a:p>
            <a:pPr algn="just">
              <a:lnSpc>
                <a:spcPct val="150000"/>
              </a:lnSpc>
            </a:pPr>
            <a:r>
              <a:rPr lang="zh-CN" altLang="en-US" sz="1600" dirty="0" smtClean="0">
                <a:latin typeface="+mn-ea"/>
              </a:rPr>
              <a:t>普通变量可以采用</a:t>
            </a:r>
            <a:r>
              <a:rPr lang="zh-CN" altLang="en-US" sz="1600" b="1" dirty="0" smtClean="0">
                <a:solidFill>
                  <a:srgbClr val="0000FF"/>
                </a:solidFill>
                <a:latin typeface="+mn-ea"/>
              </a:rPr>
              <a:t>直接赋值</a:t>
            </a:r>
            <a:r>
              <a:rPr lang="zh-CN" altLang="en-US" sz="1600" dirty="0" smtClean="0">
                <a:latin typeface="+mn-ea"/>
              </a:rPr>
              <a:t>的方法完成变量的初始化，但这种直接变量赋值的初始化方法并不适合类的变量</a:t>
            </a:r>
            <a:r>
              <a:rPr lang="en-US" altLang="zh-CN" sz="1600" dirty="0" smtClean="0">
                <a:latin typeface="+mn-ea"/>
              </a:rPr>
              <a:t>-</a:t>
            </a:r>
            <a:r>
              <a:rPr lang="zh-CN" altLang="en-US" sz="1600" dirty="0" smtClean="0">
                <a:latin typeface="+mn-ea"/>
              </a:rPr>
              <a:t>对象，因为类有封装机制，私有成员不可以被直接访问，因此无法直接赋值初始化类的成员变量。</a:t>
            </a:r>
            <a:r>
              <a:rPr lang="en-US" altLang="zh-CN" sz="1600" dirty="0" smtClean="0">
                <a:latin typeface="+mn-ea"/>
              </a:rPr>
              <a:t>  </a:t>
            </a:r>
            <a:endParaRPr lang="zh-CN" altLang="en-US" sz="1600" dirty="0">
              <a:latin typeface="+mn-ea"/>
            </a:endParaRPr>
          </a:p>
        </p:txBody>
      </p:sp>
      <p:sp>
        <p:nvSpPr>
          <p:cNvPr id="7" name="文本框 6"/>
          <p:cNvSpPr txBox="1"/>
          <p:nvPr/>
        </p:nvSpPr>
        <p:spPr>
          <a:xfrm>
            <a:off x="1662976" y="2601015"/>
            <a:ext cx="4111646" cy="338554"/>
          </a:xfrm>
          <a:prstGeom prst="rect">
            <a:avLst/>
          </a:prstGeom>
          <a:noFill/>
          <a:ln>
            <a:solidFill>
              <a:srgbClr val="92D050"/>
            </a:solidFill>
          </a:ln>
        </p:spPr>
        <p:txBody>
          <a:bodyPr wrap="square" rtlCol="0">
            <a:spAutoFit/>
          </a:bodyPr>
          <a:lstStyle/>
          <a:p>
            <a:r>
              <a:rPr lang="en-US" altLang="zh-CN" sz="1600" b="1" dirty="0" err="1" smtClean="0">
                <a:solidFill>
                  <a:srgbClr val="0000FF"/>
                </a:solidFill>
                <a:latin typeface="Courier New" panose="02070309020205020404" pitchFamily="49" charset="0"/>
                <a:cs typeface="Courier New" panose="02070309020205020404" pitchFamily="49" charset="0"/>
              </a:rPr>
              <a:t>int</a:t>
            </a:r>
            <a:r>
              <a:rPr lang="en-US" altLang="zh-CN" sz="1600" b="1" dirty="0" smtClean="0">
                <a:latin typeface="Courier New" panose="02070309020205020404" pitchFamily="49" charset="0"/>
                <a:cs typeface="Courier New" panose="02070309020205020404" pitchFamily="49" charset="0"/>
              </a:rPr>
              <a:t>  year = 2018 </a:t>
            </a:r>
            <a:r>
              <a:rPr lang="zh-CN" altLang="en-US" sz="1600" b="1" dirty="0" smtClean="0">
                <a:latin typeface="Courier New" panose="02070309020205020404" pitchFamily="49" charset="0"/>
                <a:cs typeface="Courier New" panose="02070309020205020404" pitchFamily="49" charset="0"/>
              </a:rPr>
              <a:t>；</a:t>
            </a:r>
            <a:endParaRPr lang="en-US" altLang="zh-CN" sz="1600" b="1" dirty="0" smtClean="0">
              <a:latin typeface="Courier New" panose="02070309020205020404" pitchFamily="49" charset="0"/>
              <a:cs typeface="Courier New" panose="02070309020205020404" pitchFamily="49" charset="0"/>
            </a:endParaRPr>
          </a:p>
        </p:txBody>
      </p:sp>
      <p:sp>
        <p:nvSpPr>
          <p:cNvPr id="9" name="文本框 8"/>
          <p:cNvSpPr txBox="1"/>
          <p:nvPr/>
        </p:nvSpPr>
        <p:spPr>
          <a:xfrm>
            <a:off x="1662976" y="3181833"/>
            <a:ext cx="4111646" cy="1569660"/>
          </a:xfrm>
          <a:prstGeom prst="rect">
            <a:avLst/>
          </a:prstGeom>
          <a:noFill/>
          <a:ln>
            <a:solidFill>
              <a:srgbClr val="92D050"/>
            </a:solidFill>
          </a:ln>
        </p:spPr>
        <p:txBody>
          <a:bodyPr wrap="square" rtlCol="0">
            <a:spAutoFit/>
          </a:bodyPr>
          <a:lstStyle/>
          <a:p>
            <a:r>
              <a:rPr lang="en-US" altLang="zh-CN" sz="1600" b="1" dirty="0" err="1" smtClean="0">
                <a:solidFill>
                  <a:srgbClr val="0000FF"/>
                </a:solidFill>
                <a:latin typeface="Courier New" panose="02070309020205020404" pitchFamily="49" charset="0"/>
                <a:cs typeface="Courier New" panose="02070309020205020404" pitchFamily="49" charset="0"/>
              </a:rPr>
              <a:t>struct</a:t>
            </a:r>
            <a:r>
              <a:rPr lang="en-US" altLang="zh-CN" sz="1600" b="1" dirty="0" smtClean="0">
                <a:latin typeface="Courier New" panose="02070309020205020404" pitchFamily="49" charset="0"/>
                <a:cs typeface="Courier New" panose="02070309020205020404" pitchFamily="49" charset="0"/>
              </a:rPr>
              <a:t> </a:t>
            </a:r>
            <a:r>
              <a:rPr lang="en-US" altLang="zh-CN" sz="1600" b="1" dirty="0" smtClean="0">
                <a:solidFill>
                  <a:schemeClr val="accent2">
                    <a:lumMod val="75000"/>
                  </a:schemeClr>
                </a:solidFill>
                <a:latin typeface="Courier New" panose="02070309020205020404" pitchFamily="49" charset="0"/>
                <a:cs typeface="Courier New" panose="02070309020205020404" pitchFamily="49" charset="0"/>
              </a:rPr>
              <a:t>thing</a:t>
            </a:r>
          </a:p>
          <a:p>
            <a:r>
              <a:rPr lang="en-US" altLang="zh-CN" sz="1600" b="1" dirty="0" smtClean="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	</a:t>
            </a:r>
            <a:endParaRPr lang="en-US" altLang="zh-CN" sz="1600" b="1" dirty="0" smtClean="0">
              <a:latin typeface="Courier New" panose="02070309020205020404" pitchFamily="49" charset="0"/>
              <a:cs typeface="Courier New" panose="02070309020205020404" pitchFamily="49" charset="0"/>
            </a:endParaRPr>
          </a:p>
          <a:p>
            <a:r>
              <a:rPr lang="en-US" altLang="zh-CN" sz="1600" b="1" dirty="0" smtClean="0">
                <a:latin typeface="Courier New" panose="02070309020205020404" pitchFamily="49" charset="0"/>
                <a:cs typeface="Courier New" panose="02070309020205020404" pitchFamily="49" charset="0"/>
              </a:rPr>
              <a:t>    char </a:t>
            </a:r>
            <a:r>
              <a:rPr lang="zh-CN" altLang="en-US" sz="1600" b="1" dirty="0" smtClean="0">
                <a:latin typeface="Courier New" panose="02070309020205020404" pitchFamily="49" charset="0"/>
                <a:cs typeface="Courier New" panose="02070309020205020404" pitchFamily="49" charset="0"/>
              </a:rPr>
              <a:t>*</a:t>
            </a:r>
            <a:r>
              <a:rPr lang="en-US" altLang="zh-CN" sz="1600" b="1" dirty="0" err="1" smtClean="0">
                <a:latin typeface="Courier New" panose="02070309020205020404" pitchFamily="49" charset="0"/>
                <a:cs typeface="Courier New" panose="02070309020205020404" pitchFamily="49" charset="0"/>
              </a:rPr>
              <a:t>pt</a:t>
            </a:r>
            <a:r>
              <a:rPr lang="zh-CN" altLang="en-US" sz="1600" b="1" dirty="0" smtClean="0">
                <a:latin typeface="Courier New" panose="02070309020205020404" pitchFamily="49" charset="0"/>
                <a:cs typeface="Courier New" panose="02070309020205020404" pitchFamily="49" charset="0"/>
              </a:rPr>
              <a:t>；</a:t>
            </a:r>
            <a:endParaRPr lang="en-US" altLang="zh-CN" sz="1600" b="1" dirty="0" smtClean="0">
              <a:latin typeface="Courier New" panose="02070309020205020404" pitchFamily="49" charset="0"/>
              <a:cs typeface="Courier New" panose="02070309020205020404" pitchFamily="49" charset="0"/>
            </a:endParaRPr>
          </a:p>
          <a:p>
            <a:r>
              <a:rPr lang="en-US" altLang="zh-CN" sz="1600" b="1" dirty="0">
                <a:latin typeface="Courier New" panose="02070309020205020404" pitchFamily="49" charset="0"/>
                <a:cs typeface="Courier New" panose="02070309020205020404" pitchFamily="49" charset="0"/>
              </a:rPr>
              <a:t>  </a:t>
            </a:r>
            <a:r>
              <a:rPr lang="en-US" altLang="zh-CN" sz="1600" b="1" dirty="0" smtClean="0">
                <a:latin typeface="Courier New" panose="02070309020205020404" pitchFamily="49" charset="0"/>
                <a:cs typeface="Courier New" panose="02070309020205020404" pitchFamily="49" charset="0"/>
              </a:rPr>
              <a:t>  </a:t>
            </a:r>
            <a:r>
              <a:rPr lang="en-US" altLang="zh-CN" sz="1600" b="1" dirty="0" err="1" smtClean="0">
                <a:latin typeface="Courier New" panose="02070309020205020404" pitchFamily="49" charset="0"/>
                <a:cs typeface="Courier New" panose="02070309020205020404" pitchFamily="49" charset="0"/>
              </a:rPr>
              <a:t>int</a:t>
            </a:r>
            <a:r>
              <a:rPr lang="en-US" altLang="zh-CN" sz="1600" b="1" dirty="0" smtClean="0">
                <a:latin typeface="Courier New" panose="02070309020205020404" pitchFamily="49" charset="0"/>
                <a:cs typeface="Courier New" panose="02070309020205020404" pitchFamily="49" charset="0"/>
              </a:rPr>
              <a:t>   </a:t>
            </a:r>
            <a:r>
              <a:rPr lang="en-US" altLang="zh-CN" sz="1600" b="1" dirty="0">
                <a:latin typeface="Courier New" panose="02070309020205020404" pitchFamily="49" charset="0"/>
                <a:cs typeface="Courier New" panose="02070309020205020404" pitchFamily="49" charset="0"/>
              </a:rPr>
              <a:t>m</a:t>
            </a:r>
            <a:r>
              <a:rPr lang="zh-CN" altLang="en-US" sz="1600" b="1" dirty="0">
                <a:latin typeface="Courier New" panose="02070309020205020404" pitchFamily="49" charset="0"/>
                <a:cs typeface="Courier New" panose="02070309020205020404" pitchFamily="49" charset="0"/>
              </a:rPr>
              <a:t>；</a:t>
            </a:r>
            <a:endParaRPr lang="en-US" altLang="zh-CN" sz="1600" b="1" dirty="0" smtClean="0">
              <a:latin typeface="Courier New" panose="02070309020205020404" pitchFamily="49" charset="0"/>
              <a:cs typeface="Courier New" panose="02070309020205020404" pitchFamily="49" charset="0"/>
            </a:endParaRPr>
          </a:p>
          <a:p>
            <a:r>
              <a:rPr lang="en-US" altLang="zh-CN" sz="1600" b="1" dirty="0" smtClean="0">
                <a:latin typeface="Courier New" panose="02070309020205020404" pitchFamily="49" charset="0"/>
                <a:cs typeface="Courier New" panose="02070309020205020404" pitchFamily="49" charset="0"/>
              </a:rPr>
              <a:t>}</a:t>
            </a:r>
            <a:r>
              <a:rPr lang="zh-CN" altLang="en-US" sz="1600" b="1" dirty="0" smtClean="0">
                <a:latin typeface="Courier New" panose="02070309020205020404" pitchFamily="49" charset="0"/>
                <a:cs typeface="Courier New" panose="02070309020205020404" pitchFamily="49" charset="0"/>
              </a:rPr>
              <a:t>；</a:t>
            </a:r>
            <a:endParaRPr lang="en-US" altLang="zh-CN" sz="1600" b="1" dirty="0" smtClean="0">
              <a:latin typeface="Courier New" panose="02070309020205020404" pitchFamily="49" charset="0"/>
              <a:cs typeface="Courier New" panose="02070309020205020404" pitchFamily="49" charset="0"/>
            </a:endParaRPr>
          </a:p>
          <a:p>
            <a:r>
              <a:rPr lang="en-US" altLang="zh-CN" sz="1600" b="1" dirty="0" err="1">
                <a:solidFill>
                  <a:srgbClr val="0000FF"/>
                </a:solidFill>
                <a:latin typeface="Courier New" panose="02070309020205020404" pitchFamily="49" charset="0"/>
                <a:cs typeface="Courier New" panose="02070309020205020404" pitchFamily="49" charset="0"/>
              </a:rPr>
              <a:t>struct</a:t>
            </a:r>
            <a:r>
              <a:rPr lang="en-US" altLang="zh-CN" sz="1600" b="1" dirty="0">
                <a:latin typeface="Courier New" panose="02070309020205020404" pitchFamily="49" charset="0"/>
                <a:cs typeface="Courier New" panose="02070309020205020404" pitchFamily="49" charset="0"/>
              </a:rPr>
              <a:t> </a:t>
            </a:r>
            <a:r>
              <a:rPr lang="en-US" altLang="zh-CN" sz="1600" b="1" dirty="0" smtClean="0">
                <a:solidFill>
                  <a:schemeClr val="accent2">
                    <a:lumMod val="75000"/>
                  </a:schemeClr>
                </a:solidFill>
                <a:latin typeface="Courier New" panose="02070309020205020404" pitchFamily="49" charset="0"/>
                <a:cs typeface="Courier New" panose="02070309020205020404" pitchFamily="49" charset="0"/>
              </a:rPr>
              <a:t>thing </a:t>
            </a:r>
            <a:r>
              <a:rPr lang="en-US" altLang="zh-CN" sz="1600" b="1" dirty="0" smtClean="0">
                <a:latin typeface="Courier New" panose="02070309020205020404" pitchFamily="49" charset="0"/>
                <a:cs typeface="Courier New" panose="02070309020205020404" pitchFamily="49" charset="0"/>
              </a:rPr>
              <a:t>one = {</a:t>
            </a:r>
            <a:r>
              <a:rPr lang="zh-CN" altLang="en-US" sz="1600" b="1" dirty="0" smtClean="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tree</a:t>
            </a:r>
            <a:r>
              <a:rPr lang="zh-CN" altLang="en-US" sz="1600" b="1" dirty="0" smtClean="0">
                <a:latin typeface="Courier New" panose="02070309020205020404" pitchFamily="49" charset="0"/>
                <a:cs typeface="Courier New" panose="02070309020205020404" pitchFamily="49" charset="0"/>
              </a:rPr>
              <a:t>”，</a:t>
            </a:r>
            <a:r>
              <a:rPr lang="en-US" altLang="zh-CN" sz="1600" b="1" dirty="0" smtClean="0">
                <a:latin typeface="Courier New" panose="02070309020205020404" pitchFamily="49" charset="0"/>
                <a:cs typeface="Courier New" panose="02070309020205020404" pitchFamily="49" charset="0"/>
              </a:rPr>
              <a:t>100}</a:t>
            </a:r>
            <a:r>
              <a:rPr lang="zh-CN" altLang="en-US" sz="1600" b="1" dirty="0" smtClean="0">
                <a:latin typeface="Courier New" panose="02070309020205020404" pitchFamily="49" charset="0"/>
                <a:cs typeface="Courier New" panose="02070309020205020404" pitchFamily="49" charset="0"/>
              </a:rPr>
              <a:t>；</a:t>
            </a:r>
            <a:endParaRPr lang="en-US" altLang="zh-CN" sz="1600" b="1" dirty="0" smtClean="0">
              <a:latin typeface="Courier New" panose="02070309020205020404" pitchFamily="49" charset="0"/>
              <a:cs typeface="Courier New" panose="02070309020205020404" pitchFamily="49" charset="0"/>
            </a:endParaRPr>
          </a:p>
        </p:txBody>
      </p:sp>
      <p:sp>
        <p:nvSpPr>
          <p:cNvPr id="10" name="文本框 9"/>
          <p:cNvSpPr txBox="1"/>
          <p:nvPr/>
        </p:nvSpPr>
        <p:spPr>
          <a:xfrm>
            <a:off x="1662976" y="4993758"/>
            <a:ext cx="4111646" cy="338554"/>
          </a:xfrm>
          <a:prstGeom prst="rect">
            <a:avLst/>
          </a:prstGeom>
          <a:noFill/>
          <a:ln>
            <a:solidFill>
              <a:srgbClr val="FF0000"/>
            </a:solidFill>
          </a:ln>
        </p:spPr>
        <p:txBody>
          <a:bodyPr wrap="square" rtlCol="0">
            <a:spAutoFit/>
          </a:bodyPr>
          <a:lstStyle/>
          <a:p>
            <a:r>
              <a:rPr lang="en-US" altLang="zh-CN" sz="1600" b="1" dirty="0" smtClean="0">
                <a:solidFill>
                  <a:srgbClr val="FFC000"/>
                </a:solidFill>
                <a:latin typeface="Courier New" panose="02070309020205020404" pitchFamily="49" charset="0"/>
                <a:cs typeface="Courier New" panose="02070309020205020404" pitchFamily="49" charset="0"/>
              </a:rPr>
              <a:t>Date</a:t>
            </a:r>
            <a:r>
              <a:rPr lang="en-US" altLang="zh-CN" sz="1600" b="1" dirty="0" smtClean="0">
                <a:latin typeface="Courier New" panose="02070309020205020404" pitchFamily="49" charset="0"/>
                <a:cs typeface="Courier New" panose="02070309020205020404" pitchFamily="49" charset="0"/>
              </a:rPr>
              <a:t> today= {</a:t>
            </a:r>
            <a:r>
              <a:rPr lang="zh-CN" altLang="en-US" sz="1600" b="1" dirty="0" smtClean="0">
                <a:latin typeface="Courier New" panose="02070309020205020404" pitchFamily="49" charset="0"/>
                <a:cs typeface="Courier New" panose="02070309020205020404" pitchFamily="49" charset="0"/>
              </a:rPr>
              <a:t>“</a:t>
            </a:r>
            <a:r>
              <a:rPr lang="en-US" altLang="zh-CN" sz="1600" b="1" dirty="0" smtClean="0">
                <a:latin typeface="Courier New" panose="02070309020205020404" pitchFamily="49" charset="0"/>
                <a:cs typeface="Courier New" panose="02070309020205020404" pitchFamily="49" charset="0"/>
              </a:rPr>
              <a:t>2018</a:t>
            </a:r>
            <a:r>
              <a:rPr lang="zh-CN" altLang="en-US" sz="1600" b="1" dirty="0" smtClean="0">
                <a:latin typeface="Courier New" panose="02070309020205020404" pitchFamily="49" charset="0"/>
                <a:cs typeface="Courier New" panose="02070309020205020404" pitchFamily="49" charset="0"/>
              </a:rPr>
              <a:t>”，“</a:t>
            </a:r>
            <a:r>
              <a:rPr lang="en-US" altLang="zh-CN" sz="1600" b="1" dirty="0" smtClean="0">
                <a:latin typeface="Courier New" panose="02070309020205020404" pitchFamily="49" charset="0"/>
                <a:cs typeface="Courier New" panose="02070309020205020404" pitchFamily="49" charset="0"/>
              </a:rPr>
              <a:t>10</a:t>
            </a:r>
            <a:r>
              <a:rPr lang="zh-CN" altLang="en-US" sz="1600" b="1" dirty="0" smtClean="0">
                <a:latin typeface="Courier New" panose="02070309020205020404" pitchFamily="49" charset="0"/>
                <a:cs typeface="Courier New" panose="02070309020205020404" pitchFamily="49" charset="0"/>
              </a:rPr>
              <a:t>”，“</a:t>
            </a:r>
            <a:r>
              <a:rPr lang="en-US" altLang="zh-CN" sz="1600" b="1" dirty="0" smtClean="0">
                <a:latin typeface="Courier New" panose="02070309020205020404" pitchFamily="49" charset="0"/>
                <a:cs typeface="Courier New" panose="02070309020205020404" pitchFamily="49" charset="0"/>
              </a:rPr>
              <a:t>24</a:t>
            </a:r>
            <a:r>
              <a:rPr lang="zh-CN" altLang="en-US" sz="1600" b="1" dirty="0" smtClean="0">
                <a:latin typeface="Courier New" panose="02070309020205020404" pitchFamily="49" charset="0"/>
                <a:cs typeface="Courier New" panose="02070309020205020404" pitchFamily="49" charset="0"/>
              </a:rPr>
              <a:t>”</a:t>
            </a:r>
            <a:r>
              <a:rPr lang="en-US" altLang="zh-CN" sz="1600" b="1" dirty="0" smtClean="0">
                <a:latin typeface="Courier New" panose="02070309020205020404" pitchFamily="49" charset="0"/>
                <a:cs typeface="Courier New" panose="02070309020205020404" pitchFamily="49" charset="0"/>
              </a:rPr>
              <a:t>}</a:t>
            </a:r>
            <a:r>
              <a:rPr lang="zh-CN" altLang="en-US" sz="1600" b="1" dirty="0" smtClean="0">
                <a:latin typeface="Courier New" panose="02070309020205020404" pitchFamily="49" charset="0"/>
                <a:cs typeface="Courier New" panose="02070309020205020404" pitchFamily="49" charset="0"/>
              </a:rPr>
              <a:t>；</a:t>
            </a:r>
            <a:endParaRPr lang="en-US" altLang="zh-CN" sz="1600" b="1" dirty="0" smtClean="0">
              <a:latin typeface="Courier New" panose="02070309020205020404" pitchFamily="49" charset="0"/>
              <a:cs typeface="Courier New" panose="02070309020205020404" pitchFamily="49" charset="0"/>
            </a:endParaRPr>
          </a:p>
        </p:txBody>
      </p:sp>
      <p:sp>
        <p:nvSpPr>
          <p:cNvPr id="8" name="文本框 7"/>
          <p:cNvSpPr txBox="1"/>
          <p:nvPr/>
        </p:nvSpPr>
        <p:spPr>
          <a:xfrm>
            <a:off x="5963599" y="4993758"/>
            <a:ext cx="2749471" cy="338554"/>
          </a:xfrm>
          <a:prstGeom prst="rect">
            <a:avLst/>
          </a:prstGeom>
          <a:noFill/>
        </p:spPr>
        <p:txBody>
          <a:bodyPr wrap="none" rtlCol="0">
            <a:spAutoFit/>
          </a:bodyPr>
          <a:lstStyle/>
          <a:p>
            <a:r>
              <a:rPr lang="en-US" altLang="zh-CN" sz="1600" dirty="0" smtClean="0">
                <a:solidFill>
                  <a:srgbClr val="FF0000"/>
                </a:solidFill>
                <a:latin typeface="楷体" panose="02010609060101010101" pitchFamily="49" charset="-122"/>
                <a:ea typeface="楷体" panose="02010609060101010101" pitchFamily="49" charset="-122"/>
              </a:rPr>
              <a:t>// </a:t>
            </a:r>
            <a:r>
              <a:rPr lang="zh-CN" altLang="en-US" sz="1600" dirty="0">
                <a:solidFill>
                  <a:srgbClr val="FF0000"/>
                </a:solidFill>
                <a:latin typeface="楷体" panose="02010609060101010101" pitchFamily="49" charset="-122"/>
                <a:ea typeface="楷体" panose="02010609060101010101" pitchFamily="49" charset="-122"/>
              </a:rPr>
              <a:t>无效初始化，</a:t>
            </a:r>
            <a:r>
              <a:rPr lang="zh-CN" altLang="en-US" sz="1600" dirty="0" smtClean="0">
                <a:solidFill>
                  <a:srgbClr val="FF0000"/>
                </a:solidFill>
                <a:latin typeface="楷体" panose="02010609060101010101" pitchFamily="49" charset="-122"/>
                <a:ea typeface="楷体" panose="02010609060101010101" pitchFamily="49" charset="-122"/>
              </a:rPr>
              <a:t>编译时出错</a:t>
            </a:r>
            <a:endParaRPr lang="zh-CN" altLang="en-US" sz="1600" dirty="0">
              <a:solidFill>
                <a:srgbClr val="FF0000"/>
              </a:solidFill>
              <a:latin typeface="楷体" panose="02010609060101010101" pitchFamily="49" charset="-122"/>
              <a:ea typeface="楷体" panose="02010609060101010101" pitchFamily="49" charset="-122"/>
            </a:endParaRPr>
          </a:p>
        </p:txBody>
      </p:sp>
      <p:sp>
        <p:nvSpPr>
          <p:cNvPr id="12" name="文本框 11"/>
          <p:cNvSpPr txBox="1"/>
          <p:nvPr/>
        </p:nvSpPr>
        <p:spPr>
          <a:xfrm>
            <a:off x="5963598" y="3749242"/>
            <a:ext cx="1620957" cy="338554"/>
          </a:xfrm>
          <a:prstGeom prst="rect">
            <a:avLst/>
          </a:prstGeom>
          <a:noFill/>
        </p:spPr>
        <p:txBody>
          <a:bodyPr wrap="none" rtlCol="0">
            <a:spAutoFit/>
          </a:bodyPr>
          <a:lstStyle/>
          <a:p>
            <a:r>
              <a:rPr lang="en-US" altLang="zh-CN" sz="1600" dirty="0" smtClean="0">
                <a:solidFill>
                  <a:srgbClr val="00B050"/>
                </a:solidFill>
                <a:latin typeface="楷体" panose="02010609060101010101" pitchFamily="49" charset="-122"/>
                <a:ea typeface="楷体" panose="02010609060101010101" pitchFamily="49" charset="-122"/>
              </a:rPr>
              <a:t>//</a:t>
            </a:r>
            <a:r>
              <a:rPr lang="zh-CN" altLang="en-US" sz="1600" dirty="0" smtClean="0">
                <a:solidFill>
                  <a:srgbClr val="00B050"/>
                </a:solidFill>
                <a:latin typeface="楷体" panose="02010609060101010101" pitchFamily="49" charset="-122"/>
                <a:ea typeface="楷体" panose="02010609060101010101" pitchFamily="49" charset="-122"/>
              </a:rPr>
              <a:t>有效的初始化</a:t>
            </a:r>
            <a:endParaRPr lang="zh-CN" altLang="en-US" sz="1600" dirty="0">
              <a:solidFill>
                <a:srgbClr val="00B050"/>
              </a:solidFill>
              <a:latin typeface="楷体" panose="02010609060101010101" pitchFamily="49" charset="-122"/>
              <a:ea typeface="楷体" panose="02010609060101010101" pitchFamily="49" charset="-122"/>
            </a:endParaRPr>
          </a:p>
        </p:txBody>
      </p:sp>
      <p:sp>
        <p:nvSpPr>
          <p:cNvPr id="13" name="文本框 12"/>
          <p:cNvSpPr txBox="1"/>
          <p:nvPr/>
        </p:nvSpPr>
        <p:spPr>
          <a:xfrm>
            <a:off x="5963599" y="2601015"/>
            <a:ext cx="1620957" cy="338554"/>
          </a:xfrm>
          <a:prstGeom prst="rect">
            <a:avLst/>
          </a:prstGeom>
          <a:noFill/>
        </p:spPr>
        <p:txBody>
          <a:bodyPr wrap="none" rtlCol="0">
            <a:spAutoFit/>
          </a:bodyPr>
          <a:lstStyle/>
          <a:p>
            <a:r>
              <a:rPr lang="en-US" altLang="zh-CN" sz="1600" dirty="0" smtClean="0">
                <a:solidFill>
                  <a:srgbClr val="00B050"/>
                </a:solidFill>
                <a:latin typeface="楷体" panose="02010609060101010101" pitchFamily="49" charset="-122"/>
                <a:ea typeface="楷体" panose="02010609060101010101" pitchFamily="49" charset="-122"/>
              </a:rPr>
              <a:t>//</a:t>
            </a:r>
            <a:r>
              <a:rPr lang="zh-CN" altLang="en-US" sz="1600" dirty="0" smtClean="0">
                <a:solidFill>
                  <a:srgbClr val="00B050"/>
                </a:solidFill>
                <a:latin typeface="楷体" panose="02010609060101010101" pitchFamily="49" charset="-122"/>
                <a:ea typeface="楷体" panose="02010609060101010101" pitchFamily="49" charset="-122"/>
              </a:rPr>
              <a:t>有效的初始化</a:t>
            </a:r>
            <a:endParaRPr lang="zh-CN" altLang="en-US" sz="1600" dirty="0">
              <a:solidFill>
                <a:srgbClr val="00B050"/>
              </a:solidFill>
              <a:latin typeface="楷体" panose="02010609060101010101" pitchFamily="49" charset="-122"/>
              <a:ea typeface="楷体" panose="02010609060101010101" pitchFamily="49" charset="-122"/>
            </a:endParaRPr>
          </a:p>
        </p:txBody>
      </p:sp>
      <p:sp>
        <p:nvSpPr>
          <p:cNvPr id="3" name="文本框 2"/>
          <p:cNvSpPr txBox="1"/>
          <p:nvPr/>
        </p:nvSpPr>
        <p:spPr>
          <a:xfrm>
            <a:off x="469545" y="5616642"/>
            <a:ext cx="8428513" cy="877163"/>
          </a:xfrm>
          <a:prstGeom prst="rect">
            <a:avLst/>
          </a:prstGeom>
          <a:noFill/>
        </p:spPr>
        <p:txBody>
          <a:bodyPr wrap="square" rtlCol="0">
            <a:spAutoFit/>
          </a:bodyPr>
          <a:lstStyle/>
          <a:p>
            <a:pPr>
              <a:lnSpc>
                <a:spcPct val="150000"/>
              </a:lnSpc>
            </a:pPr>
            <a:r>
              <a:rPr lang="zh-CN" altLang="en-US" sz="1600" b="1" dirty="0">
                <a:solidFill>
                  <a:srgbClr val="C00000"/>
                </a:solidFill>
                <a:latin typeface="+mj-ea"/>
                <a:ea typeface="+mj-ea"/>
              </a:rPr>
              <a:t>本质</a:t>
            </a:r>
            <a:r>
              <a:rPr lang="zh-CN" altLang="en-US" sz="1600" b="1" dirty="0" smtClean="0">
                <a:solidFill>
                  <a:srgbClr val="C00000"/>
                </a:solidFill>
                <a:latin typeface="+mj-ea"/>
                <a:ea typeface="+mj-ea"/>
              </a:rPr>
              <a:t>解析</a:t>
            </a:r>
            <a:r>
              <a:rPr lang="zh-CN" altLang="en-US" sz="1600" dirty="0" smtClean="0">
                <a:latin typeface="+mj-ea"/>
                <a:ea typeface="+mj-ea"/>
              </a:rPr>
              <a:t>：</a:t>
            </a:r>
            <a:r>
              <a:rPr lang="zh-CN" altLang="en-US" sz="1600" dirty="0" smtClean="0">
                <a:latin typeface="楷体" panose="02010609060101010101" pitchFamily="49" charset="-122"/>
                <a:ea typeface="楷体" panose="02010609060101010101" pitchFamily="49" charset="-122"/>
              </a:rPr>
              <a:t>由于类中部分数据的访问属性是私有的，因此不能直接访问类中的数据成员，需要</a:t>
            </a:r>
            <a:r>
              <a:rPr lang="zh-CN" altLang="en-US" sz="1600" dirty="0" smtClean="0">
                <a:solidFill>
                  <a:srgbClr val="0000FF"/>
                </a:solidFill>
                <a:latin typeface="楷体" panose="02010609060101010101" pitchFamily="49" charset="-122"/>
                <a:ea typeface="楷体" panose="02010609060101010101" pitchFamily="49" charset="-122"/>
              </a:rPr>
              <a:t>设计合适的成员函数为对象初始化</a:t>
            </a:r>
            <a:r>
              <a:rPr lang="zh-CN" altLang="en-US" sz="1600" dirty="0" smtClean="0">
                <a:latin typeface="楷体" panose="02010609060101010101" pitchFamily="49" charset="-122"/>
                <a:ea typeface="楷体" panose="02010609060101010101" pitchFamily="49" charset="-122"/>
              </a:rPr>
              <a:t>，该函数即为类的</a:t>
            </a:r>
            <a:r>
              <a:rPr lang="zh-CN" altLang="en-US" b="1" dirty="0" smtClean="0">
                <a:latin typeface="楷体" panose="02010609060101010101" pitchFamily="49" charset="-122"/>
                <a:ea typeface="楷体" panose="02010609060101010101" pitchFamily="49" charset="-122"/>
              </a:rPr>
              <a:t>构造函数</a:t>
            </a:r>
            <a:r>
              <a:rPr lang="zh-CN" altLang="en-US" sz="1600" dirty="0" smtClean="0">
                <a:latin typeface="楷体" panose="02010609060101010101" pitchFamily="49" charset="-122"/>
                <a:ea typeface="楷体" panose="02010609060101010101" pitchFamily="49" charset="-122"/>
              </a:rPr>
              <a:t>（</a:t>
            </a:r>
            <a:r>
              <a:rPr lang="en-US" altLang="zh-CN" sz="1600" dirty="0" smtClean="0">
                <a:latin typeface="Arial Rounded MT Bold" panose="020F0704030504030204" pitchFamily="34" charset="0"/>
                <a:ea typeface="楷体" panose="02010609060101010101" pitchFamily="49" charset="-122"/>
              </a:rPr>
              <a:t>constructor</a:t>
            </a:r>
            <a:r>
              <a:rPr lang="zh-CN" altLang="en-US" sz="1600" dirty="0" smtClean="0">
                <a:latin typeface="楷体" panose="02010609060101010101" pitchFamily="49" charset="-122"/>
                <a:ea typeface="楷体" panose="02010609060101010101" pitchFamily="49" charset="-122"/>
              </a:rPr>
              <a:t>）</a:t>
            </a:r>
            <a:r>
              <a:rPr lang="zh-CN" altLang="en-US" sz="1600" dirty="0" smtClean="0">
                <a:latin typeface="+mj-ea"/>
                <a:ea typeface="+mj-ea"/>
              </a:rPr>
              <a:t>。</a:t>
            </a:r>
            <a:endParaRPr lang="zh-CN" altLang="en-US" sz="1600" dirty="0">
              <a:latin typeface="+mj-ea"/>
              <a:ea typeface="+mj-ea"/>
            </a:endParaRPr>
          </a:p>
        </p:txBody>
      </p:sp>
      <p:sp>
        <p:nvSpPr>
          <p:cNvPr id="4" name="乘号 3"/>
          <p:cNvSpPr/>
          <p:nvPr/>
        </p:nvSpPr>
        <p:spPr>
          <a:xfrm>
            <a:off x="5418057" y="4800067"/>
            <a:ext cx="713129" cy="725936"/>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p:cNvPicPr>
            <a:picLocks noChangeAspect="1"/>
          </p:cNvPicPr>
          <p:nvPr/>
        </p:nvPicPr>
        <p:blipFill>
          <a:blip r:embed="rId3"/>
          <a:stretch>
            <a:fillRect/>
          </a:stretch>
        </p:blipFill>
        <p:spPr>
          <a:xfrm>
            <a:off x="6005386" y="2487127"/>
            <a:ext cx="2697977" cy="2959072"/>
          </a:xfrm>
          <a:prstGeom prst="rect">
            <a:avLst/>
          </a:prstGeom>
        </p:spPr>
      </p:pic>
      <p:cxnSp>
        <p:nvCxnSpPr>
          <p:cNvPr id="11" name="直接连接符 10"/>
          <p:cNvCxnSpPr/>
          <p:nvPr/>
        </p:nvCxnSpPr>
        <p:spPr>
          <a:xfrm>
            <a:off x="569001" y="1828800"/>
            <a:ext cx="4849056" cy="8147"/>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44" name="矩形 43"/>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构造函数</a:t>
            </a:r>
            <a:r>
              <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rPr>
              <a:t>(constructor)—</a:t>
            </a:r>
            <a:r>
              <a:rPr lang="zh-CN" altLang="en-US" sz="2000" b="1" dirty="0" smtClean="0">
                <a:solidFill>
                  <a:srgbClr val="C00000"/>
                </a:solidFill>
                <a:latin typeface="Lato Black" panose="020F0A02020204030203" charset="0"/>
                <a:ea typeface="黑体" panose="02010609060101010101" pitchFamily="49" charset="-122"/>
                <a:cs typeface="Lato Black" panose="020F0A02020204030203" charset="0"/>
              </a:rPr>
              <a:t>“</a:t>
            </a:r>
            <a:r>
              <a:rPr lang="zh-CN" altLang="en-US" sz="1600" b="1" dirty="0">
                <a:solidFill>
                  <a:srgbClr val="0000FF"/>
                </a:solidFill>
                <a:latin typeface="Lato Black" panose="020F0A02020204030203" charset="0"/>
                <a:ea typeface="黑体" panose="02010609060101010101" pitchFamily="49" charset="-122"/>
                <a:cs typeface="Lato Black" panose="020F0A02020204030203" charset="0"/>
              </a:rPr>
              <a:t>作用：</a:t>
            </a:r>
            <a:r>
              <a:rPr lang="zh-CN" altLang="en-US" sz="1600" b="1" dirty="0" smtClean="0">
                <a:solidFill>
                  <a:srgbClr val="0000FF"/>
                </a:solidFill>
                <a:latin typeface="Lato Black" panose="020F0A02020204030203" charset="0"/>
                <a:ea typeface="黑体" panose="02010609060101010101" pitchFamily="49" charset="-122"/>
                <a:cs typeface="Lato Black" panose="020F0A02020204030203" charset="0"/>
              </a:rPr>
              <a:t>解决类对象的初始化问题</a:t>
            </a:r>
            <a:r>
              <a:rPr lang="zh-CN" altLang="en-US" sz="2000" b="1" dirty="0" smtClean="0">
                <a:solidFill>
                  <a:srgbClr val="C00000"/>
                </a:solidFill>
                <a:latin typeface="Lato Black" panose="020F0A02020204030203" charset="0"/>
                <a:ea typeface="黑体" panose="02010609060101010101" pitchFamily="49" charset="-122"/>
                <a:cs typeface="Lato Black" panose="020F0A02020204030203" charset="0"/>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3" name="矩形 2"/>
          <p:cNvSpPr/>
          <p:nvPr/>
        </p:nvSpPr>
        <p:spPr>
          <a:xfrm>
            <a:off x="692698" y="1500517"/>
            <a:ext cx="7930441" cy="923330"/>
          </a:xfrm>
          <a:prstGeom prst="rect">
            <a:avLst/>
          </a:prstGeom>
        </p:spPr>
        <p:txBody>
          <a:bodyPr wrap="square">
            <a:spAutoFit/>
          </a:bodyPr>
          <a:lstStyle/>
          <a:p>
            <a:pPr>
              <a:lnSpc>
                <a:spcPct val="150000"/>
              </a:lnSpc>
            </a:pPr>
            <a:r>
              <a:rPr lang="zh-CN" altLang="en-US" dirty="0">
                <a:latin typeface="+mn-ea"/>
              </a:rPr>
              <a:t>构造函数是类的一种特殊的成员函数，在创建</a:t>
            </a:r>
            <a:r>
              <a:rPr lang="zh-CN" altLang="en-US" dirty="0" smtClean="0">
                <a:latin typeface="+mn-ea"/>
              </a:rPr>
              <a:t>类</a:t>
            </a:r>
            <a:r>
              <a:rPr lang="zh-CN" altLang="en-US" dirty="0">
                <a:latin typeface="+mn-ea"/>
              </a:rPr>
              <a:t>的对象时，编译系统会自动</a:t>
            </a:r>
            <a:r>
              <a:rPr lang="zh-CN" altLang="en-US" dirty="0" smtClean="0">
                <a:latin typeface="+mn-ea"/>
              </a:rPr>
              <a:t>调用构造函数</a:t>
            </a:r>
            <a:r>
              <a:rPr lang="zh-CN" altLang="en-US" dirty="0">
                <a:latin typeface="+mn-ea"/>
              </a:rPr>
              <a:t>完成</a:t>
            </a:r>
            <a:r>
              <a:rPr lang="zh-CN" altLang="en-US" dirty="0" smtClean="0">
                <a:latin typeface="+mn-ea"/>
              </a:rPr>
              <a:t>对象</a:t>
            </a:r>
            <a:r>
              <a:rPr lang="zh-CN" altLang="en-US" dirty="0">
                <a:latin typeface="+mn-ea"/>
              </a:rPr>
              <a:t>成员的</a:t>
            </a:r>
            <a:r>
              <a:rPr lang="zh-CN" altLang="en-US" b="1" dirty="0">
                <a:solidFill>
                  <a:srgbClr val="FF0000"/>
                </a:solidFill>
                <a:latin typeface="+mn-ea"/>
              </a:rPr>
              <a:t>初始化</a:t>
            </a:r>
            <a:r>
              <a:rPr lang="zh-CN" altLang="en-US" dirty="0" smtClean="0">
                <a:latin typeface="+mn-ea"/>
              </a:rPr>
              <a:t>，避免对象的成员被初始化为随机数。</a:t>
            </a:r>
            <a:endParaRPr lang="zh-CN" altLang="en-US" dirty="0">
              <a:latin typeface="+mn-ea"/>
            </a:endParaRPr>
          </a:p>
        </p:txBody>
      </p:sp>
      <p:pic>
        <p:nvPicPr>
          <p:cNvPr id="19" name="图片 1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042155" y="4159991"/>
            <a:ext cx="1239542" cy="1145753"/>
          </a:xfrm>
          <a:prstGeom prst="rect">
            <a:avLst/>
          </a:prstGeom>
        </p:spPr>
      </p:pic>
      <p:pic>
        <p:nvPicPr>
          <p:cNvPr id="20" name="图片 19"/>
          <p:cNvPicPr>
            <a:picLocks noChangeAspect="1"/>
          </p:cNvPicPr>
          <p:nvPr/>
        </p:nvPicPr>
        <p:blipFill>
          <a:blip r:embed="rId5"/>
          <a:stretch>
            <a:fillRect/>
          </a:stretch>
        </p:blipFill>
        <p:spPr>
          <a:xfrm>
            <a:off x="6415071" y="3966165"/>
            <a:ext cx="1580062" cy="1330221"/>
          </a:xfrm>
          <a:prstGeom prst="rect">
            <a:avLst/>
          </a:prstGeom>
        </p:spPr>
      </p:pic>
      <p:sp>
        <p:nvSpPr>
          <p:cNvPr id="21" name="文本框 20"/>
          <p:cNvSpPr txBox="1"/>
          <p:nvPr/>
        </p:nvSpPr>
        <p:spPr>
          <a:xfrm>
            <a:off x="1998569" y="5463590"/>
            <a:ext cx="1050989" cy="461665"/>
          </a:xfrm>
          <a:prstGeom prst="rect">
            <a:avLst/>
          </a:prstGeom>
          <a:noFill/>
        </p:spPr>
        <p:txBody>
          <a:bodyPr wrap="square" rtlCol="0">
            <a:spAutoFit/>
          </a:bodyPr>
          <a:lstStyle/>
          <a:p>
            <a:pPr algn="ctr"/>
            <a:r>
              <a:rPr lang="zh-CN" altLang="en-US" sz="2400" b="1" dirty="0"/>
              <a:t>类</a:t>
            </a:r>
          </a:p>
        </p:txBody>
      </p:sp>
      <p:sp>
        <p:nvSpPr>
          <p:cNvPr id="22" name="文本框 21"/>
          <p:cNvSpPr txBox="1"/>
          <p:nvPr/>
        </p:nvSpPr>
        <p:spPr>
          <a:xfrm>
            <a:off x="6796558" y="5410284"/>
            <a:ext cx="1050989" cy="461665"/>
          </a:xfrm>
          <a:prstGeom prst="rect">
            <a:avLst/>
          </a:prstGeom>
          <a:noFill/>
        </p:spPr>
        <p:txBody>
          <a:bodyPr wrap="square" rtlCol="0">
            <a:spAutoFit/>
          </a:bodyPr>
          <a:lstStyle/>
          <a:p>
            <a:pPr algn="ctr"/>
            <a:r>
              <a:rPr lang="zh-CN" altLang="en-US" sz="2400" b="1" dirty="0" smtClean="0"/>
              <a:t>对象</a:t>
            </a:r>
            <a:endParaRPr lang="zh-CN" altLang="en-US" sz="2400" b="1" dirty="0"/>
          </a:p>
        </p:txBody>
      </p:sp>
      <p:sp>
        <p:nvSpPr>
          <p:cNvPr id="16" name="弧形 15"/>
          <p:cNvSpPr/>
          <p:nvPr/>
        </p:nvSpPr>
        <p:spPr>
          <a:xfrm rot="18989855">
            <a:off x="3078044" y="3894078"/>
            <a:ext cx="3389761" cy="3494564"/>
          </a:xfrm>
          <a:prstGeom prst="arc">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2707392" y="3498953"/>
            <a:ext cx="4131063" cy="369332"/>
          </a:xfrm>
          <a:prstGeom prst="rect">
            <a:avLst/>
          </a:prstGeom>
          <a:noFill/>
        </p:spPr>
        <p:txBody>
          <a:bodyPr wrap="square" rtlCol="0">
            <a:spAutoFit/>
          </a:bodyPr>
          <a:lstStyle/>
          <a:p>
            <a:pPr algn="ctr"/>
            <a:r>
              <a:rPr lang="zh-CN" altLang="en-US" b="1" dirty="0" smtClean="0">
                <a:solidFill>
                  <a:srgbClr val="00B050"/>
                </a:solidFill>
                <a:latin typeface="楷体" panose="02010609060101010101" pitchFamily="49" charset="-122"/>
                <a:ea typeface="楷体" panose="02010609060101010101" pitchFamily="49" charset="-122"/>
                <a:sym typeface="Wingdings" panose="05000000000000000000" pitchFamily="2" charset="2"/>
              </a:rPr>
              <a:t>创建对象</a:t>
            </a:r>
            <a:endParaRPr lang="zh-CN" altLang="en-US" b="1" dirty="0">
              <a:solidFill>
                <a:srgbClr val="00B050"/>
              </a:solidFill>
              <a:latin typeface="楷体" panose="02010609060101010101" pitchFamily="49" charset="-122"/>
              <a:ea typeface="楷体" panose="02010609060101010101" pitchFamily="49" charset="-122"/>
            </a:endParaRPr>
          </a:p>
        </p:txBody>
      </p:sp>
      <p:sp>
        <p:nvSpPr>
          <p:cNvPr id="14" name="弧形 13"/>
          <p:cNvSpPr/>
          <p:nvPr/>
        </p:nvSpPr>
        <p:spPr>
          <a:xfrm rot="18989855">
            <a:off x="3078044" y="4039529"/>
            <a:ext cx="3389761" cy="3494564"/>
          </a:xfrm>
          <a:prstGeom prst="arc">
            <a:avLst/>
          </a:prstGeom>
          <a:ln w="38100">
            <a:solidFill>
              <a:srgbClr val="FF33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矩形 3"/>
          <p:cNvSpPr/>
          <p:nvPr/>
        </p:nvSpPr>
        <p:spPr>
          <a:xfrm>
            <a:off x="538875" y="6079989"/>
            <a:ext cx="8489825" cy="338554"/>
          </a:xfrm>
          <a:prstGeom prst="rect">
            <a:avLst/>
          </a:prstGeom>
        </p:spPr>
        <p:txBody>
          <a:bodyPr wrap="none">
            <a:spAutoFit/>
          </a:bodyPr>
          <a:lstStyle/>
          <a:p>
            <a:r>
              <a:rPr lang="zh-CN" altLang="en-US" sz="1600" b="1" dirty="0">
                <a:solidFill>
                  <a:srgbClr val="C00000"/>
                </a:solidFill>
              </a:rPr>
              <a:t>总结</a:t>
            </a:r>
            <a:r>
              <a:rPr lang="zh-CN" altLang="en-US" sz="1600" b="1" dirty="0" smtClean="0">
                <a:solidFill>
                  <a:srgbClr val="C00000"/>
                </a:solidFill>
              </a:rPr>
              <a:t>：</a:t>
            </a:r>
            <a:r>
              <a:rPr lang="zh-CN" altLang="en-US" sz="1600" dirty="0" smtClean="0"/>
              <a:t>构造函数不参与对象存储空间分配，它只为已建立好的对象进行初始化</a:t>
            </a:r>
            <a:r>
              <a:rPr lang="en-US" altLang="zh-CN" sz="1600" dirty="0" smtClean="0"/>
              <a:t>, </a:t>
            </a:r>
            <a:r>
              <a:rPr lang="zh-CN" altLang="en-US" sz="1600" dirty="0" smtClean="0"/>
              <a:t>即</a:t>
            </a:r>
            <a:r>
              <a:rPr lang="zh-CN" altLang="en-US" sz="1600" b="1" dirty="0" smtClean="0">
                <a:solidFill>
                  <a:srgbClr val="FF3399"/>
                </a:solidFill>
              </a:rPr>
              <a:t>锦上添花</a:t>
            </a:r>
            <a:r>
              <a:rPr lang="zh-CN" altLang="en-US" sz="1600" dirty="0" smtClean="0"/>
              <a:t>。</a:t>
            </a:r>
            <a:endParaRPr lang="zh-CN" altLang="en-US" sz="1600" dirty="0"/>
          </a:p>
        </p:txBody>
      </p:sp>
      <p:sp>
        <p:nvSpPr>
          <p:cNvPr id="13" name="文本框 12"/>
          <p:cNvSpPr txBox="1"/>
          <p:nvPr/>
        </p:nvSpPr>
        <p:spPr>
          <a:xfrm>
            <a:off x="3049558" y="4263285"/>
            <a:ext cx="3626932" cy="369332"/>
          </a:xfrm>
          <a:prstGeom prst="rect">
            <a:avLst/>
          </a:prstGeom>
          <a:noFill/>
        </p:spPr>
        <p:txBody>
          <a:bodyPr wrap="square" rtlCol="0">
            <a:spAutoFit/>
          </a:bodyPr>
          <a:lstStyle/>
          <a:p>
            <a:pPr algn="ctr"/>
            <a:r>
              <a:rPr lang="zh-CN" altLang="en-US" b="1" dirty="0" smtClean="0">
                <a:solidFill>
                  <a:srgbClr val="FF3399"/>
                </a:solidFill>
                <a:latin typeface="楷体" panose="02010609060101010101" pitchFamily="49" charset="-122"/>
                <a:ea typeface="楷体" panose="02010609060101010101" pitchFamily="49" charset="-122"/>
                <a:sym typeface="Wingdings" panose="05000000000000000000" pitchFamily="2" charset="2"/>
              </a:rPr>
              <a:t></a:t>
            </a:r>
            <a:r>
              <a:rPr lang="zh-CN" altLang="en-US" b="1" dirty="0" smtClean="0">
                <a:solidFill>
                  <a:srgbClr val="FF3399"/>
                </a:solidFill>
                <a:latin typeface="楷体" panose="02010609060101010101" pitchFamily="49" charset="-122"/>
                <a:ea typeface="楷体" panose="02010609060101010101" pitchFamily="49" charset="-122"/>
              </a:rPr>
              <a:t>初始化对象</a:t>
            </a:r>
            <a:endParaRPr lang="zh-CN" altLang="en-US" b="1" dirty="0">
              <a:solidFill>
                <a:srgbClr val="FF3399"/>
              </a:solidFill>
              <a:latin typeface="楷体" panose="02010609060101010101" pitchFamily="49" charset="-122"/>
              <a:ea typeface="楷体" panose="02010609060101010101" pitchFamily="49" charset="-122"/>
            </a:endParaRPr>
          </a:p>
        </p:txBody>
      </p:sp>
      <p:sp>
        <p:nvSpPr>
          <p:cNvPr id="5" name="文本框 4"/>
          <p:cNvSpPr txBox="1"/>
          <p:nvPr/>
        </p:nvSpPr>
        <p:spPr>
          <a:xfrm>
            <a:off x="2582883" y="2631085"/>
            <a:ext cx="4289147" cy="400110"/>
          </a:xfrm>
          <a:prstGeom prst="rect">
            <a:avLst/>
          </a:prstGeom>
          <a:noFill/>
        </p:spPr>
        <p:txBody>
          <a:bodyPr wrap="square" rtlCol="0">
            <a:spAutoFit/>
          </a:bodyPr>
          <a:lstStyle/>
          <a:p>
            <a:pPr algn="ctr"/>
            <a:r>
              <a:rPr lang="en-US" altLang="zh-CN" sz="2000" b="1" dirty="0" smtClean="0">
                <a:solidFill>
                  <a:schemeClr val="accent2">
                    <a:lumMod val="75000"/>
                  </a:schemeClr>
                </a:solidFill>
                <a:latin typeface="Courier New" panose="02070309020205020404" pitchFamily="49" charset="0"/>
                <a:cs typeface="Courier New" panose="02070309020205020404" pitchFamily="49" charset="0"/>
              </a:rPr>
              <a:t>Bird</a:t>
            </a:r>
            <a:r>
              <a:rPr lang="en-US" altLang="zh-CN" sz="2000" b="1" dirty="0" smtClean="0">
                <a:latin typeface="Courier New" panose="02070309020205020404" pitchFamily="49" charset="0"/>
                <a:cs typeface="Courier New" panose="02070309020205020404" pitchFamily="49" charset="0"/>
              </a:rPr>
              <a:t> sparrow(6);</a:t>
            </a:r>
            <a:endParaRPr lang="zh-CN" altLang="en-US" sz="2000" b="1"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19"/>
                                        </p:tgtEl>
                                      </p:cBhvr>
                                    </p:animEffect>
                                    <p:animScale>
                                      <p:cBhvr>
                                        <p:cTn id="13" dur="250" autoRev="1" fill="hold"/>
                                        <p:tgtEl>
                                          <p:spTgt spid="19"/>
                                        </p:tgtEl>
                                      </p:cBhvr>
                                      <p:by x="105000" y="105000"/>
                                    </p:animScale>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500"/>
                            </p:stCondLst>
                            <p:childTnLst>
                              <p:par>
                                <p:cTn id="29" presetID="1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ppt_y</p:attrName>
                                        </p:attrNameLst>
                                      </p:cBhvr>
                                      <p:tavLst>
                                        <p:tav tm="0">
                                          <p:val>
                                            <p:strVal val="#ppt_y-#ppt_h*1.125000"/>
                                          </p:val>
                                        </p:tav>
                                        <p:tav tm="100000">
                                          <p:val>
                                            <p:strVal val="#ppt_y"/>
                                          </p:val>
                                        </p:tav>
                                      </p:tavLst>
                                    </p:anim>
                                    <p:animEffect transition="in" filter="wipe(down)">
                                      <p:cBhvr>
                                        <p:cTn id="32" dur="500"/>
                                        <p:tgtEl>
                                          <p:spTgt spid="13"/>
                                        </p:tgtEl>
                                      </p:cBhvr>
                                    </p:animEffect>
                                  </p:childTnLst>
                                </p:cTn>
                              </p:par>
                            </p:childTnLst>
                          </p:cTn>
                        </p:par>
                        <p:par>
                          <p:cTn id="33" fill="hold">
                            <p:stCondLst>
                              <p:cond delay="1000"/>
                            </p:stCondLst>
                            <p:childTnLst>
                              <p:par>
                                <p:cTn id="34" presetID="26" presetClass="emph" presetSubtype="0" fill="hold" nodeType="afterEffect">
                                  <p:stCondLst>
                                    <p:cond delay="0"/>
                                  </p:stCondLst>
                                  <p:childTnLst>
                                    <p:animEffect transition="out" filter="fade">
                                      <p:cBhvr>
                                        <p:cTn id="35" dur="500" tmFilter="0, 0; .2, .5; .8, .5; 1, 0"/>
                                        <p:tgtEl>
                                          <p:spTgt spid="20"/>
                                        </p:tgtEl>
                                      </p:cBhvr>
                                    </p:animEffect>
                                    <p:animScale>
                                      <p:cBhvr>
                                        <p:cTn id="36"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P spid="14" grpId="0" animBg="1"/>
      <p:bldP spid="1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类和对象</a:t>
            </a:r>
            <a:endParaRPr lang="zh-CN" altLang="en-US" dirty="0"/>
          </a:p>
        </p:txBody>
      </p:sp>
      <p:sp>
        <p:nvSpPr>
          <p:cNvPr id="11" name="矩形 10"/>
          <p:cNvSpPr/>
          <p:nvPr/>
        </p:nvSpPr>
        <p:spPr>
          <a:xfrm>
            <a:off x="5030036" y="3752953"/>
            <a:ext cx="2849584" cy="1462252"/>
          </a:xfrm>
          <a:prstGeom prst="rect">
            <a:avLst/>
          </a:prstGeom>
          <a:noFill/>
          <a:ln w="190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矩形 12"/>
          <p:cNvSpPr/>
          <p:nvPr/>
        </p:nvSpPr>
        <p:spPr>
          <a:xfrm>
            <a:off x="550334" y="1834293"/>
            <a:ext cx="8710034"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50000"/>
              </a:lnSpc>
              <a:buFont typeface="Arial" panose="020B0604020202020204" pitchFamily="34" charset="0"/>
              <a:buChar char="•"/>
            </a:pPr>
            <a:r>
              <a:rPr lang="zh-CN" altLang="en-US" sz="1600" b="1" dirty="0" smtClean="0">
                <a:solidFill>
                  <a:srgbClr val="C00000"/>
                </a:solidFill>
                <a:latin typeface="+mj-ea"/>
                <a:ea typeface="+mj-ea"/>
              </a:rPr>
              <a:t> </a:t>
            </a:r>
            <a:r>
              <a:rPr lang="zh-CN" altLang="en-US" sz="1600" b="1" dirty="0" smtClean="0">
                <a:solidFill>
                  <a:srgbClr val="C00000"/>
                </a:solidFill>
                <a:latin typeface="黑体" panose="02010609060101010101" pitchFamily="49" charset="-122"/>
                <a:ea typeface="黑体" panose="02010609060101010101" pitchFamily="49" charset="-122"/>
              </a:rPr>
              <a:t>类 </a:t>
            </a:r>
            <a:r>
              <a:rPr lang="en-US" altLang="zh-CN" sz="1600" b="1" dirty="0" smtClean="0">
                <a:solidFill>
                  <a:srgbClr val="0033CC"/>
                </a:solidFill>
                <a:latin typeface="+mj-ea"/>
                <a:ea typeface="+mj-ea"/>
              </a:rPr>
              <a:t>:</a:t>
            </a:r>
            <a:r>
              <a:rPr lang="zh-CN" altLang="en-US" sz="1600" dirty="0" smtClean="0">
                <a:latin typeface="+mj-ea"/>
                <a:ea typeface="+mj-ea"/>
              </a:rPr>
              <a:t>   类是对具有</a:t>
            </a:r>
            <a:r>
              <a:rPr lang="zh-CN" altLang="en-US" sz="1600" dirty="0" smtClean="0">
                <a:solidFill>
                  <a:srgbClr val="00B050"/>
                </a:solidFill>
                <a:latin typeface="楷体" panose="02010609060101010101" pitchFamily="49" charset="-122"/>
                <a:ea typeface="楷体" panose="02010609060101010101" pitchFamily="49" charset="-122"/>
              </a:rPr>
              <a:t>相似属性</a:t>
            </a:r>
            <a:r>
              <a:rPr lang="en-US" altLang="zh-CN" sz="1600" dirty="0" smtClean="0">
                <a:solidFill>
                  <a:schemeClr val="tx1">
                    <a:lumMod val="95000"/>
                    <a:lumOff val="5000"/>
                  </a:schemeClr>
                </a:solidFill>
                <a:latin typeface="楷体" panose="02010609060101010101" pitchFamily="49" charset="-122"/>
                <a:ea typeface="楷体" panose="02010609060101010101" pitchFamily="49" charset="-122"/>
              </a:rPr>
              <a:t>(</a:t>
            </a:r>
            <a:r>
              <a:rPr lang="zh-CN" altLang="en-US" sz="1600" dirty="0" smtClean="0">
                <a:solidFill>
                  <a:schemeClr val="tx1">
                    <a:lumMod val="95000"/>
                    <a:lumOff val="5000"/>
                  </a:schemeClr>
                </a:solidFill>
                <a:latin typeface="楷体" panose="02010609060101010101" pitchFamily="49" charset="-122"/>
                <a:ea typeface="楷体" panose="02010609060101010101" pitchFamily="49" charset="-122"/>
              </a:rPr>
              <a:t>静态）</a:t>
            </a:r>
            <a:r>
              <a:rPr lang="zh-CN" altLang="en-US" sz="1600" dirty="0" smtClean="0">
                <a:solidFill>
                  <a:srgbClr val="00B050"/>
                </a:solidFill>
                <a:latin typeface="楷体" panose="02010609060101010101" pitchFamily="49" charset="-122"/>
                <a:ea typeface="楷体" panose="02010609060101010101" pitchFamily="49" charset="-122"/>
              </a:rPr>
              <a:t>和相似行为</a:t>
            </a:r>
            <a:r>
              <a:rPr lang="zh-CN" altLang="en-US" sz="1600" dirty="0" smtClean="0">
                <a:solidFill>
                  <a:schemeClr val="tx1">
                    <a:lumMod val="95000"/>
                    <a:lumOff val="5000"/>
                  </a:schemeClr>
                </a:solidFill>
                <a:latin typeface="楷体" panose="02010609060101010101" pitchFamily="49" charset="-122"/>
                <a:ea typeface="楷体" panose="02010609060101010101" pitchFamily="49" charset="-122"/>
              </a:rPr>
              <a:t>（动态）</a:t>
            </a:r>
            <a:r>
              <a:rPr lang="zh-CN" altLang="en-US" sz="1600" dirty="0" smtClean="0">
                <a:latin typeface="+mj-ea"/>
                <a:ea typeface="+mj-ea"/>
              </a:rPr>
              <a:t>特征</a:t>
            </a:r>
            <a:r>
              <a:rPr lang="zh-CN" altLang="en-US" sz="1600" dirty="0">
                <a:latin typeface="+mj-ea"/>
                <a:ea typeface="+mj-ea"/>
              </a:rPr>
              <a:t>事物的</a:t>
            </a:r>
            <a:r>
              <a:rPr lang="zh-CN" altLang="en-US" sz="1600" b="1" dirty="0" smtClean="0">
                <a:solidFill>
                  <a:srgbClr val="0000FF"/>
                </a:solidFill>
                <a:latin typeface="+mj-ea"/>
                <a:ea typeface="+mj-ea"/>
              </a:rPr>
              <a:t>抽象</a:t>
            </a:r>
            <a:r>
              <a:rPr lang="zh-CN" altLang="en-US" sz="1600" dirty="0" smtClean="0">
                <a:latin typeface="+mj-ea"/>
                <a:ea typeface="+mj-ea"/>
              </a:rPr>
              <a:t>描述  </a:t>
            </a:r>
            <a:r>
              <a:rPr lang="en-US" altLang="zh-CN" sz="1600" dirty="0" smtClean="0">
                <a:latin typeface="+mj-ea"/>
                <a:ea typeface="+mj-ea"/>
              </a:rPr>
              <a:t>(</a:t>
            </a:r>
            <a:r>
              <a:rPr lang="zh-CN" altLang="en-US" sz="1600" dirty="0" smtClean="0">
                <a:latin typeface="+mj-ea"/>
                <a:ea typeface="+mj-ea"/>
              </a:rPr>
              <a:t>如人类</a:t>
            </a:r>
            <a:r>
              <a:rPr lang="en-US" altLang="zh-CN" sz="1600" dirty="0" smtClean="0">
                <a:latin typeface="+mj-ea"/>
                <a:ea typeface="+mj-ea"/>
              </a:rPr>
              <a:t>,</a:t>
            </a:r>
            <a:r>
              <a:rPr lang="zh-CN" altLang="en-US" sz="1600" dirty="0" smtClean="0">
                <a:latin typeface="+mj-ea"/>
                <a:ea typeface="+mj-ea"/>
              </a:rPr>
              <a:t>鸟类</a:t>
            </a:r>
            <a:r>
              <a:rPr lang="en-US" altLang="zh-CN" sz="1600" dirty="0" smtClean="0">
                <a:latin typeface="+mj-ea"/>
                <a:ea typeface="+mj-ea"/>
              </a:rPr>
              <a:t>).</a:t>
            </a:r>
          </a:p>
          <a:p>
            <a:pPr marL="285750" indent="-285750" algn="just">
              <a:lnSpc>
                <a:spcPct val="150000"/>
              </a:lnSpc>
              <a:buFont typeface="Arial" panose="020B0604020202020204" pitchFamily="34" charset="0"/>
              <a:buChar char="•"/>
            </a:pPr>
            <a:r>
              <a:rPr lang="zh-CN" altLang="en-US" sz="1600" b="1" dirty="0">
                <a:solidFill>
                  <a:srgbClr val="C00000"/>
                </a:solidFill>
                <a:latin typeface="黑体" panose="02010609060101010101" pitchFamily="49" charset="-122"/>
                <a:ea typeface="黑体" panose="02010609060101010101" pitchFamily="49" charset="-122"/>
              </a:rPr>
              <a:t>对象</a:t>
            </a:r>
            <a:r>
              <a:rPr lang="en-US" altLang="zh-CN" sz="1600" b="1" dirty="0" smtClean="0">
                <a:solidFill>
                  <a:srgbClr val="0033CC"/>
                </a:solidFill>
                <a:latin typeface="+mj-ea"/>
                <a:ea typeface="+mj-ea"/>
              </a:rPr>
              <a:t>:  </a:t>
            </a:r>
            <a:r>
              <a:rPr lang="zh-CN" altLang="en-US" sz="1600" dirty="0" smtClean="0">
                <a:latin typeface="+mj-ea"/>
                <a:ea typeface="+mj-ea"/>
              </a:rPr>
              <a:t>类通过实例化后就得到了该类的一个</a:t>
            </a:r>
            <a:r>
              <a:rPr lang="zh-CN" altLang="en-US" sz="1600" b="1" dirty="0" smtClean="0">
                <a:solidFill>
                  <a:srgbClr val="0000FF"/>
                </a:solidFill>
                <a:latin typeface="+mj-ea"/>
                <a:ea typeface="+mj-ea"/>
              </a:rPr>
              <a:t>具体</a:t>
            </a:r>
            <a:r>
              <a:rPr lang="zh-CN" altLang="en-US" sz="1600" b="1" dirty="0" smtClean="0">
                <a:latin typeface="+mj-ea"/>
                <a:ea typeface="+mj-ea"/>
              </a:rPr>
              <a:t>的对象。 </a:t>
            </a:r>
            <a:r>
              <a:rPr lang="en-US" altLang="zh-CN" sz="1600" dirty="0" smtClean="0">
                <a:latin typeface="+mj-ea"/>
                <a:ea typeface="+mj-ea"/>
              </a:rPr>
              <a:t>(</a:t>
            </a:r>
            <a:r>
              <a:rPr lang="zh-CN" altLang="en-US" sz="1600" dirty="0" smtClean="0">
                <a:latin typeface="+mj-ea"/>
                <a:ea typeface="+mj-ea"/>
              </a:rPr>
              <a:t>如张三</a:t>
            </a:r>
            <a:r>
              <a:rPr lang="en-US" altLang="zh-CN" sz="1600" dirty="0" smtClean="0">
                <a:latin typeface="+mj-ea"/>
                <a:ea typeface="+mj-ea"/>
              </a:rPr>
              <a:t>,</a:t>
            </a:r>
            <a:r>
              <a:rPr lang="zh-CN" altLang="en-US" sz="1600" dirty="0" smtClean="0">
                <a:latin typeface="+mj-ea"/>
                <a:ea typeface="+mj-ea"/>
              </a:rPr>
              <a:t>布谷鸟</a:t>
            </a:r>
            <a:r>
              <a:rPr lang="en-US" altLang="zh-CN" sz="1600" dirty="0" smtClean="0">
                <a:latin typeface="+mj-ea"/>
                <a:ea typeface="+mj-ea"/>
              </a:rPr>
              <a:t>)</a:t>
            </a:r>
            <a:endParaRPr lang="zh-CN" altLang="en-US" sz="1600" dirty="0">
              <a:latin typeface="+mj-ea"/>
              <a:ea typeface="+mj-ea"/>
            </a:endParaRPr>
          </a:p>
        </p:txBody>
      </p:sp>
      <p:pic>
        <p:nvPicPr>
          <p:cNvPr id="16" name="图片 15"/>
          <p:cNvPicPr>
            <a:picLocks noChangeAspect="1"/>
          </p:cNvPicPr>
          <p:nvPr/>
        </p:nvPicPr>
        <p:blipFill>
          <a:blip r:embed="rId3">
            <a:extLst>
              <a:ext uri="{BEBA8EAE-BF5A-486C-A8C5-ECC9F3942E4B}">
                <a14:imgProps xmlns:a14="http://schemas.microsoft.com/office/drawing/2010/main">
                  <a14:imgLayer r:embed="rId4">
                    <a14:imgEffect>
                      <a14:artisticPhotocopy detail="2"/>
                    </a14:imgEffect>
                  </a14:imgLayer>
                </a14:imgProps>
              </a:ext>
            </a:extLst>
          </a:blip>
          <a:stretch>
            <a:fillRect/>
          </a:stretch>
        </p:blipFill>
        <p:spPr>
          <a:xfrm>
            <a:off x="1905431" y="3892044"/>
            <a:ext cx="953934" cy="1206373"/>
          </a:xfrm>
          <a:prstGeom prst="rect">
            <a:avLst/>
          </a:prstGeom>
        </p:spPr>
      </p:pic>
      <p:sp>
        <p:nvSpPr>
          <p:cNvPr id="17" name="圆角矩形 16"/>
          <p:cNvSpPr/>
          <p:nvPr/>
        </p:nvSpPr>
        <p:spPr>
          <a:xfrm>
            <a:off x="1654688" y="3723053"/>
            <a:ext cx="1455420" cy="1387851"/>
          </a:xfrm>
          <a:prstGeom prst="roundRect">
            <a:avLst/>
          </a:prstGeom>
          <a:noFill/>
          <a:ln w="2857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文本框 36"/>
          <p:cNvSpPr txBox="1"/>
          <p:nvPr/>
        </p:nvSpPr>
        <p:spPr>
          <a:xfrm>
            <a:off x="1881819" y="3342292"/>
            <a:ext cx="100115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smtClean="0">
                <a:solidFill>
                  <a:srgbClr val="0066FF"/>
                </a:solidFill>
                <a:latin typeface="楷体" panose="02010609060101010101" pitchFamily="49" charset="-122"/>
                <a:ea typeface="楷体" panose="02010609060101010101" pitchFamily="49" charset="-122"/>
              </a:rPr>
              <a:t>类</a:t>
            </a:r>
            <a:endParaRPr lang="zh-CN" altLang="en-US" sz="1400" b="1" dirty="0">
              <a:solidFill>
                <a:srgbClr val="0066FF"/>
              </a:solidFill>
              <a:latin typeface="楷体" panose="02010609060101010101" pitchFamily="49" charset="-122"/>
              <a:ea typeface="楷体" panose="02010609060101010101" pitchFamily="49" charset="-122"/>
            </a:endParaRPr>
          </a:p>
        </p:txBody>
      </p:sp>
      <p:cxnSp>
        <p:nvCxnSpPr>
          <p:cNvPr id="23" name="直接箭头连接符 22"/>
          <p:cNvCxnSpPr/>
          <p:nvPr/>
        </p:nvCxnSpPr>
        <p:spPr>
          <a:xfrm>
            <a:off x="3110108" y="4617677"/>
            <a:ext cx="1935099" cy="0"/>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5"/>
          <a:stretch>
            <a:fillRect/>
          </a:stretch>
        </p:blipFill>
        <p:spPr>
          <a:xfrm>
            <a:off x="5087152" y="3992395"/>
            <a:ext cx="2735347" cy="945811"/>
          </a:xfrm>
          <a:prstGeom prst="rect">
            <a:avLst/>
          </a:prstGeom>
        </p:spPr>
      </p:pic>
      <p:sp>
        <p:nvSpPr>
          <p:cNvPr id="30" name="矩形 29"/>
          <p:cNvSpPr/>
          <p:nvPr/>
        </p:nvSpPr>
        <p:spPr>
          <a:xfrm>
            <a:off x="6267869" y="3342291"/>
            <a:ext cx="543739"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rgbClr val="0066FF"/>
                </a:solidFill>
                <a:latin typeface="楷体" panose="02010609060101010101" pitchFamily="49" charset="-122"/>
                <a:ea typeface="楷体" panose="02010609060101010101" pitchFamily="49" charset="-122"/>
              </a:rPr>
              <a:t>对象</a:t>
            </a:r>
            <a:endParaRPr lang="zh-CN" altLang="en-US" sz="1400" dirty="0">
              <a:solidFill>
                <a:srgbClr val="0066FF"/>
              </a:solidFill>
            </a:endParaRPr>
          </a:p>
        </p:txBody>
      </p:sp>
      <p:cxnSp>
        <p:nvCxnSpPr>
          <p:cNvPr id="39" name="直接箭头连接符 38"/>
          <p:cNvCxnSpPr/>
          <p:nvPr/>
        </p:nvCxnSpPr>
        <p:spPr>
          <a:xfrm flipH="1" flipV="1">
            <a:off x="3110108" y="4227053"/>
            <a:ext cx="1919923" cy="3815"/>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788378" y="3866261"/>
            <a:ext cx="783076" cy="307777"/>
          </a:xfrm>
          <a:prstGeom prst="rect">
            <a:avLst/>
          </a:prstGeom>
          <a:noFill/>
        </p:spPr>
        <p:txBody>
          <a:bodyPr wrap="square" rtlCol="0">
            <a:spAutoFit/>
          </a:bodyPr>
          <a:lstStyle/>
          <a:p>
            <a:r>
              <a:rPr lang="zh-CN" altLang="en-US" sz="1400" dirty="0">
                <a:solidFill>
                  <a:srgbClr val="00B0F0"/>
                </a:solidFill>
                <a:latin typeface="楷体" panose="02010609060101010101" pitchFamily="49" charset="-122"/>
                <a:ea typeface="楷体" panose="02010609060101010101" pitchFamily="49" charset="-122"/>
              </a:rPr>
              <a:t>抽象</a:t>
            </a:r>
          </a:p>
        </p:txBody>
      </p:sp>
      <p:sp>
        <p:nvSpPr>
          <p:cNvPr id="43" name="文本框 42"/>
          <p:cNvSpPr txBox="1"/>
          <p:nvPr/>
        </p:nvSpPr>
        <p:spPr>
          <a:xfrm>
            <a:off x="3788378" y="4633181"/>
            <a:ext cx="738048" cy="307777"/>
          </a:xfrm>
          <a:prstGeom prst="rect">
            <a:avLst/>
          </a:prstGeom>
          <a:noFill/>
        </p:spPr>
        <p:txBody>
          <a:bodyPr wrap="square" rtlCol="0">
            <a:spAutoFit/>
          </a:bodyPr>
          <a:lstStyle/>
          <a:p>
            <a:r>
              <a:rPr lang="zh-CN" altLang="en-US" sz="1400" dirty="0">
                <a:solidFill>
                  <a:srgbClr val="00B0F0"/>
                </a:solidFill>
                <a:latin typeface="楷体" panose="02010609060101010101" pitchFamily="49" charset="-122"/>
                <a:ea typeface="楷体" panose="02010609060101010101" pitchFamily="49" charset="-122"/>
              </a:rPr>
              <a:t>具体</a:t>
            </a:r>
          </a:p>
        </p:txBody>
      </p:sp>
      <p:sp>
        <p:nvSpPr>
          <p:cNvPr id="40" name="矩形 39"/>
          <p:cNvSpPr/>
          <p:nvPr/>
        </p:nvSpPr>
        <p:spPr>
          <a:xfrm>
            <a:off x="359688" y="1177142"/>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srgbClr val="C00000"/>
                </a:solidFill>
                <a:latin typeface="黑体" panose="02010609060101010101" pitchFamily="49" charset="-122"/>
                <a:ea typeface="黑体" panose="02010609060101010101" pitchFamily="49" charset="-122"/>
              </a:rPr>
              <a:t>类</a:t>
            </a:r>
            <a:r>
              <a:rPr lang="en-US" altLang="zh-CN" sz="2000" dirty="0"/>
              <a:t>(class)</a:t>
            </a:r>
            <a:r>
              <a:rPr lang="zh-CN" altLang="en-US" sz="2000" dirty="0" smtClean="0">
                <a:solidFill>
                  <a:srgbClr val="C00000"/>
                </a:solidFill>
                <a:latin typeface="黑体" panose="02010609060101010101" pitchFamily="49" charset="-122"/>
                <a:ea typeface="黑体" panose="02010609060101010101" pitchFamily="49" charset="-122"/>
              </a:rPr>
              <a:t>和对象</a:t>
            </a:r>
            <a:r>
              <a:rPr lang="en-US" altLang="zh-CN" sz="2000" dirty="0"/>
              <a:t>(object)</a:t>
            </a:r>
            <a:endParaRPr lang="en-US" altLang="zh-CN" sz="2000" dirty="0">
              <a:solidFill>
                <a:srgbClr val="0000FF"/>
              </a:solidFill>
              <a:latin typeface="黑体" panose="02010609060101010101" pitchFamily="49" charset="-122"/>
              <a:ea typeface="黑体" panose="02010609060101010101" pitchFamily="49" charset="-122"/>
            </a:endParaRPr>
          </a:p>
        </p:txBody>
      </p:sp>
      <p:grpSp>
        <p:nvGrpSpPr>
          <p:cNvPr id="8" name="组合 7"/>
          <p:cNvGrpSpPr/>
          <p:nvPr/>
        </p:nvGrpSpPr>
        <p:grpSpPr>
          <a:xfrm>
            <a:off x="2245220" y="5778475"/>
            <a:ext cx="5121266" cy="461665"/>
            <a:chOff x="2245220" y="5778475"/>
            <a:chExt cx="5121266" cy="461665"/>
          </a:xfrm>
        </p:grpSpPr>
        <p:sp>
          <p:nvSpPr>
            <p:cNvPr id="7" name="文本框 6"/>
            <p:cNvSpPr txBox="1"/>
            <p:nvPr/>
          </p:nvSpPr>
          <p:spPr>
            <a:xfrm>
              <a:off x="2245220" y="5778475"/>
              <a:ext cx="1228289" cy="461665"/>
            </a:xfrm>
            <a:prstGeom prst="rect">
              <a:avLst/>
            </a:prstGeom>
            <a:noFill/>
          </p:spPr>
          <p:txBody>
            <a:bodyPr wrap="square" rtlCol="0">
              <a:spAutoFit/>
            </a:bodyPr>
            <a:lstStyle/>
            <a:p>
              <a:r>
                <a:rPr lang="zh-CN" altLang="en-US" sz="2400" dirty="0" smtClean="0">
                  <a:solidFill>
                    <a:srgbClr val="FF0000"/>
                  </a:solidFill>
                  <a:latin typeface="华文行楷" panose="02010800040101010101" pitchFamily="2" charset="-122"/>
                  <a:ea typeface="华文行楷" panose="02010800040101010101" pitchFamily="2" charset="-122"/>
                </a:rPr>
                <a:t>虚</a:t>
              </a:r>
              <a:endParaRPr lang="zh-CN" altLang="en-US" sz="2400" dirty="0">
                <a:solidFill>
                  <a:srgbClr val="FF0000"/>
                </a:solidFill>
                <a:latin typeface="华文行楷" panose="02010800040101010101" pitchFamily="2" charset="-122"/>
                <a:ea typeface="华文行楷" panose="02010800040101010101" pitchFamily="2" charset="-122"/>
              </a:endParaRPr>
            </a:p>
          </p:txBody>
        </p:sp>
        <p:sp>
          <p:nvSpPr>
            <p:cNvPr id="52" name="文本框 51"/>
            <p:cNvSpPr txBox="1"/>
            <p:nvPr/>
          </p:nvSpPr>
          <p:spPr>
            <a:xfrm>
              <a:off x="6138197" y="5778475"/>
              <a:ext cx="1228289" cy="461665"/>
            </a:xfrm>
            <a:prstGeom prst="rect">
              <a:avLst/>
            </a:prstGeom>
            <a:noFill/>
          </p:spPr>
          <p:txBody>
            <a:bodyPr wrap="square" rtlCol="0">
              <a:spAutoFit/>
            </a:bodyPr>
            <a:lstStyle/>
            <a:p>
              <a:r>
                <a:rPr lang="zh-CN" altLang="en-US" sz="2400" dirty="0" smtClean="0">
                  <a:solidFill>
                    <a:srgbClr val="FF0000"/>
                  </a:solidFill>
                  <a:latin typeface="华文行楷" panose="02010800040101010101" pitchFamily="2" charset="-122"/>
                  <a:ea typeface="华文行楷" panose="02010800040101010101" pitchFamily="2" charset="-122"/>
                </a:rPr>
                <a:t>实</a:t>
              </a:r>
              <a:endParaRPr lang="zh-CN" altLang="en-US" sz="2400" dirty="0">
                <a:solidFill>
                  <a:srgbClr val="FF0000"/>
                </a:solidFill>
                <a:latin typeface="华文行楷" panose="02010800040101010101" pitchFamily="2" charset="-122"/>
                <a:ea typeface="华文行楷"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构造函数：一图知天下</a:t>
            </a:r>
            <a:endParaRPr lang="zh-CN" altLang="en-US" dirty="0"/>
          </a:p>
        </p:txBody>
      </p:sp>
      <p:grpSp>
        <p:nvGrpSpPr>
          <p:cNvPr id="54" name="组合 53"/>
          <p:cNvGrpSpPr/>
          <p:nvPr/>
        </p:nvGrpSpPr>
        <p:grpSpPr>
          <a:xfrm>
            <a:off x="3192428" y="1558624"/>
            <a:ext cx="4491150" cy="3474490"/>
            <a:chOff x="3192428" y="1558624"/>
            <a:chExt cx="4491150" cy="3474490"/>
          </a:xfrm>
        </p:grpSpPr>
        <p:sp>
          <p:nvSpPr>
            <p:cNvPr id="22" name="矩形 21"/>
            <p:cNvSpPr/>
            <p:nvPr/>
          </p:nvSpPr>
          <p:spPr>
            <a:xfrm>
              <a:off x="3192428" y="1738968"/>
              <a:ext cx="1375980" cy="1332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9" name="组合 8"/>
            <p:cNvGrpSpPr/>
            <p:nvPr/>
          </p:nvGrpSpPr>
          <p:grpSpPr>
            <a:xfrm>
              <a:off x="6112356" y="1877507"/>
              <a:ext cx="1571222" cy="1107584"/>
              <a:chOff x="5370489" y="3335628"/>
              <a:chExt cx="1571222" cy="1107584"/>
            </a:xfrm>
          </p:grpSpPr>
          <p:sp>
            <p:nvSpPr>
              <p:cNvPr id="10" name="立方体 9"/>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848" y="4204826"/>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768112">
              <a:off x="3695826" y="1300801"/>
              <a:ext cx="3474490" cy="3990135"/>
            </a:xfrm>
            <a:prstGeom prst="arc">
              <a:avLst>
                <a:gd name="adj1" fmla="val 16823820"/>
                <a:gd name="adj2" fmla="val 21048048"/>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691555" y="1666642"/>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普通</a:t>
              </a:r>
              <a:r>
                <a:rPr lang="zh-CN" altLang="en-US" sz="1400" b="1" dirty="0" smtClean="0">
                  <a:solidFill>
                    <a:srgbClr val="C00000"/>
                  </a:solidFill>
                  <a:latin typeface="楷体" panose="02010609060101010101" pitchFamily="49" charset="-122"/>
                  <a:ea typeface="楷体" panose="02010609060101010101" pitchFamily="49" charset="-122"/>
                </a:rPr>
                <a:t>构造函数</a:t>
              </a:r>
              <a:endParaRPr lang="en-US" altLang="zh-CN" sz="1400" b="1" dirty="0" smtClean="0">
                <a:solidFill>
                  <a:srgbClr val="C00000"/>
                </a:solidFill>
                <a:latin typeface="楷体" panose="02010609060101010101" pitchFamily="49" charset="-122"/>
                <a:ea typeface="楷体" panose="02010609060101010101" pitchFamily="49" charset="-122"/>
              </a:endParaRPr>
            </a:p>
            <a:p>
              <a:pPr algn="ctr"/>
              <a:r>
                <a:rPr lang="en-US" altLang="zh-CN" sz="1400" b="1" dirty="0" smtClean="0">
                  <a:solidFill>
                    <a:srgbClr val="00B050"/>
                  </a:solidFill>
                  <a:latin typeface="楷体" panose="02010609060101010101" pitchFamily="49" charset="-122"/>
                  <a:ea typeface="楷体" panose="02010609060101010101" pitchFamily="49" charset="-122"/>
                </a:rPr>
                <a:t>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7" name="矩形 16"/>
            <p:cNvSpPr/>
            <p:nvPr/>
          </p:nvSpPr>
          <p:spPr>
            <a:xfrm>
              <a:off x="3402262" y="3111202"/>
              <a:ext cx="877163" cy="369332"/>
            </a:xfrm>
            <a:prstGeom prst="rect">
              <a:avLst/>
            </a:prstGeom>
          </p:spPr>
          <p:txBody>
            <a:bodyPr wrap="none">
              <a:spAutoFit/>
            </a:bodyPr>
            <a:lstStyle/>
            <a:p>
              <a:r>
                <a:rPr lang="zh-CN" altLang="en-US" dirty="0" smtClean="0"/>
                <a:t>参数值</a:t>
              </a:r>
              <a:endParaRPr lang="zh-CN" altLang="en-US" dirty="0"/>
            </a:p>
          </p:txBody>
        </p:sp>
        <p:sp>
          <p:nvSpPr>
            <p:cNvPr id="18" name="矩形 17"/>
            <p:cNvSpPr/>
            <p:nvPr/>
          </p:nvSpPr>
          <p:spPr>
            <a:xfrm>
              <a:off x="6473924" y="3111202"/>
              <a:ext cx="768159" cy="369332"/>
            </a:xfrm>
            <a:prstGeom prst="rect">
              <a:avLst/>
            </a:prstGeom>
          </p:spPr>
          <p:txBody>
            <a:bodyPr wrap="none">
              <a:spAutoFit/>
            </a:bodyPr>
            <a:lstStyle/>
            <a:p>
              <a:r>
                <a:rPr lang="zh-CN" altLang="en-US" dirty="0" smtClean="0"/>
                <a:t>对象</a:t>
              </a:r>
              <a:r>
                <a:rPr lang="en-US" altLang="zh-CN" dirty="0" smtClean="0"/>
                <a:t>b</a:t>
              </a:r>
              <a:endParaRPr lang="zh-CN" altLang="en-US" dirty="0"/>
            </a:p>
          </p:txBody>
        </p:sp>
        <p:sp>
          <p:nvSpPr>
            <p:cNvPr id="19" name="矩形 18"/>
            <p:cNvSpPr/>
            <p:nvPr/>
          </p:nvSpPr>
          <p:spPr>
            <a:xfrm>
              <a:off x="3309680" y="1978328"/>
              <a:ext cx="1137920" cy="264160"/>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smtClean="0"/>
                <a:t>参数</a:t>
              </a:r>
              <a:r>
                <a:rPr lang="en-US" altLang="zh-CN" sz="1400" dirty="0" smtClean="0"/>
                <a:t>1</a:t>
              </a:r>
              <a:endParaRPr lang="zh-CN" altLang="en-US" sz="1400" dirty="0"/>
            </a:p>
          </p:txBody>
        </p:sp>
        <p:sp>
          <p:nvSpPr>
            <p:cNvPr id="20" name="矩形 19"/>
            <p:cNvSpPr/>
            <p:nvPr/>
          </p:nvSpPr>
          <p:spPr>
            <a:xfrm>
              <a:off x="3309680" y="2302257"/>
              <a:ext cx="1137920" cy="26416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smtClean="0"/>
                <a:t>参数</a:t>
              </a:r>
              <a:r>
                <a:rPr lang="en-US" altLang="zh-CN" sz="1600" dirty="0" smtClean="0"/>
                <a:t>2</a:t>
              </a:r>
              <a:endParaRPr lang="zh-CN" altLang="en-US" sz="1600" dirty="0"/>
            </a:p>
          </p:txBody>
        </p:sp>
        <p:sp>
          <p:nvSpPr>
            <p:cNvPr id="21" name="矩形 20"/>
            <p:cNvSpPr/>
            <p:nvPr/>
          </p:nvSpPr>
          <p:spPr>
            <a:xfrm>
              <a:off x="3309680" y="2616976"/>
              <a:ext cx="1137920" cy="26416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smtClean="0"/>
                <a:t>参数</a:t>
              </a:r>
              <a:r>
                <a:rPr lang="en-US" altLang="zh-CN" sz="1600" dirty="0" smtClean="0"/>
                <a:t>3</a:t>
              </a:r>
              <a:endParaRPr lang="zh-CN" altLang="en-US" sz="1600" dirty="0"/>
            </a:p>
          </p:txBody>
        </p:sp>
      </p:grpSp>
      <p:grpSp>
        <p:nvGrpSpPr>
          <p:cNvPr id="55" name="组合 54"/>
          <p:cNvGrpSpPr/>
          <p:nvPr/>
        </p:nvGrpSpPr>
        <p:grpSpPr>
          <a:xfrm>
            <a:off x="3192428" y="4340584"/>
            <a:ext cx="4649805" cy="3474490"/>
            <a:chOff x="2903371" y="3978933"/>
            <a:chExt cx="4649805" cy="3474490"/>
          </a:xfrm>
        </p:grpSpPr>
        <p:grpSp>
          <p:nvGrpSpPr>
            <p:cNvPr id="36" name="组合 35"/>
            <p:cNvGrpSpPr/>
            <p:nvPr/>
          </p:nvGrpSpPr>
          <p:grpSpPr>
            <a:xfrm>
              <a:off x="2903371" y="4380399"/>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smtClean="0">
                    <a:latin typeface="Courier New" panose="02070309020205020404" pitchFamily="49" charset="0"/>
                    <a:cs typeface="Courier New" panose="02070309020205020404" pitchFamily="49" charset="0"/>
                  </a:rPr>
                  <a:t>x,y,z</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74643" y="4204826"/>
                <a:ext cx="62053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latin typeface="Courier New" panose="02070309020205020404" pitchFamily="49" charset="0"/>
                    <a:cs typeface="Courier New" panose="02070309020205020404" pitchFamily="49" charset="0"/>
                  </a:rPr>
                  <a:t>Functions</a:t>
                </a:r>
                <a:r>
                  <a:rPr lang="en-US" altLang="zh-CN" sz="500" dirty="0">
                    <a:latin typeface="Courier New" panose="02070309020205020404" pitchFamily="49" charset="0"/>
                    <a:cs typeface="Courier New" panose="02070309020205020404" pitchFamily="49" charset="0"/>
                  </a:rPr>
                  <a:t>;</a:t>
                </a:r>
                <a:endParaRPr lang="zh-CN" altLang="en-US" sz="500" dirty="0">
                  <a:latin typeface="Courier New" panose="02070309020205020404" pitchFamily="49" charset="0"/>
                  <a:cs typeface="Courier New" panose="02070309020205020404" pitchFamily="49" charset="0"/>
                </a:endParaRPr>
              </a:p>
            </p:txBody>
          </p:sp>
        </p:grpSp>
        <p:grpSp>
          <p:nvGrpSpPr>
            <p:cNvPr id="42" name="组合 41"/>
            <p:cNvGrpSpPr/>
            <p:nvPr/>
          </p:nvGrpSpPr>
          <p:grpSpPr>
            <a:xfrm>
              <a:off x="5981954" y="4362450"/>
              <a:ext cx="1571222" cy="1127491"/>
              <a:chOff x="5370489" y="3284828"/>
              <a:chExt cx="1571222" cy="1127491"/>
            </a:xfrm>
          </p:grpSpPr>
          <p:sp>
            <p:nvSpPr>
              <p:cNvPr id="43" name="立方体 42"/>
              <p:cNvSpPr/>
              <p:nvPr/>
            </p:nvSpPr>
            <p:spPr>
              <a:xfrm>
                <a:off x="5370489" y="32848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文本框 43"/>
              <p:cNvSpPr txBox="1"/>
              <p:nvPr/>
            </p:nvSpPr>
            <p:spPr>
              <a:xfrm>
                <a:off x="5370489"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5" name="文本框 44"/>
              <p:cNvSpPr txBox="1"/>
              <p:nvPr/>
            </p:nvSpPr>
            <p:spPr>
              <a:xfrm>
                <a:off x="5370489"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6" name="矩形 45"/>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5502848" y="4204826"/>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8" name="弧形 47"/>
            <p:cNvSpPr/>
            <p:nvPr/>
          </p:nvSpPr>
          <p:spPr>
            <a:xfrm rot="18768112">
              <a:off x="3358358" y="3721110"/>
              <a:ext cx="3474490" cy="3990135"/>
            </a:xfrm>
            <a:prstGeom prst="arc">
              <a:avLst>
                <a:gd name="adj1" fmla="val 16261295"/>
                <a:gd name="adj2" fmla="val 21541274"/>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a:off x="3331944" y="4051935"/>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a:t>
              </a:r>
              <a:r>
                <a:rPr lang="zh-CN" altLang="en-US" sz="1400" b="1" dirty="0" smtClean="0">
                  <a:solidFill>
                    <a:srgbClr val="C00000"/>
                  </a:solidFill>
                  <a:latin typeface="楷体" panose="02010609060101010101" pitchFamily="49" charset="-122"/>
                  <a:ea typeface="楷体" panose="02010609060101010101" pitchFamily="49" charset="-122"/>
                </a:rPr>
                <a:t>构造函数</a:t>
              </a:r>
              <a:endParaRPr lang="en-US" altLang="zh-CN" sz="1400" b="1" dirty="0" smtClean="0">
                <a:solidFill>
                  <a:srgbClr val="C00000"/>
                </a:solidFill>
                <a:latin typeface="楷体" panose="02010609060101010101" pitchFamily="49" charset="-122"/>
                <a:ea typeface="楷体" panose="02010609060101010101" pitchFamily="49" charset="-122"/>
              </a:endParaRPr>
            </a:p>
            <a:p>
              <a:pPr algn="ctr"/>
              <a:r>
                <a:rPr lang="en-US" altLang="zh-CN" sz="1400" b="1" dirty="0" smtClean="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50" name="矩形 49"/>
            <p:cNvSpPr/>
            <p:nvPr/>
          </p:nvSpPr>
          <p:spPr>
            <a:xfrm>
              <a:off x="3042651" y="5556747"/>
              <a:ext cx="756938" cy="369332"/>
            </a:xfrm>
            <a:prstGeom prst="rect">
              <a:avLst/>
            </a:prstGeom>
          </p:spPr>
          <p:txBody>
            <a:bodyPr wrap="none">
              <a:spAutoFit/>
            </a:bodyPr>
            <a:lstStyle/>
            <a:p>
              <a:r>
                <a:rPr lang="zh-CN" altLang="en-US" dirty="0" smtClean="0"/>
                <a:t>对象</a:t>
              </a:r>
              <a:r>
                <a:rPr lang="en-US" altLang="zh-CN" dirty="0"/>
                <a:t>a</a:t>
              </a:r>
              <a:endParaRPr lang="zh-CN" altLang="en-US" dirty="0"/>
            </a:p>
          </p:txBody>
        </p:sp>
        <p:sp>
          <p:nvSpPr>
            <p:cNvPr id="51" name="矩形 50"/>
            <p:cNvSpPr/>
            <p:nvPr/>
          </p:nvSpPr>
          <p:spPr>
            <a:xfrm>
              <a:off x="6114313" y="5556747"/>
              <a:ext cx="768159" cy="369332"/>
            </a:xfrm>
            <a:prstGeom prst="rect">
              <a:avLst/>
            </a:prstGeom>
          </p:spPr>
          <p:txBody>
            <a:bodyPr wrap="none">
              <a:spAutoFit/>
            </a:bodyPr>
            <a:lstStyle/>
            <a:p>
              <a:r>
                <a:rPr lang="zh-CN" altLang="en-US" dirty="0" smtClean="0"/>
                <a:t>对象</a:t>
              </a:r>
              <a:r>
                <a:rPr lang="en-US" altLang="zh-CN" dirty="0" smtClean="0"/>
                <a:t>b</a:t>
              </a:r>
              <a:endParaRPr lang="zh-CN" altLang="en-US" dirty="0"/>
            </a:p>
          </p:txBody>
        </p:sp>
      </p:grpSp>
      <p:sp>
        <p:nvSpPr>
          <p:cNvPr id="52" name="矩形 51"/>
          <p:cNvSpPr/>
          <p:nvPr/>
        </p:nvSpPr>
        <p:spPr>
          <a:xfrm>
            <a:off x="243294" y="5122700"/>
            <a:ext cx="1656223" cy="369332"/>
          </a:xfrm>
          <a:prstGeom prst="rect">
            <a:avLst/>
          </a:prstGeom>
        </p:spPr>
        <p:txBody>
          <a:bodyPr wrap="none">
            <a:spAutoFit/>
          </a:bodyPr>
          <a:lstStyle/>
          <a:p>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b(a)</a:t>
            </a:r>
            <a:r>
              <a:rPr lang="zh-CN" altLang="en-US" b="1" dirty="0" smtClean="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3" name="矩形 52"/>
          <p:cNvSpPr/>
          <p:nvPr/>
        </p:nvSpPr>
        <p:spPr>
          <a:xfrm>
            <a:off x="114587" y="2367156"/>
            <a:ext cx="2896947" cy="369332"/>
          </a:xfrm>
          <a:prstGeom prst="rect">
            <a:avLst/>
          </a:prstGeom>
        </p:spPr>
        <p:txBody>
          <a:bodyPr wrap="none">
            <a:spAutoFit/>
          </a:bodyPr>
          <a:lstStyle/>
          <a:p>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b(2018,10,24)</a:t>
            </a:r>
            <a:r>
              <a:rPr lang="zh-CN" altLang="en-US" b="1" dirty="0" smtClean="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7" name="文本框 56"/>
          <p:cNvSpPr txBox="1"/>
          <p:nvPr/>
        </p:nvSpPr>
        <p:spPr>
          <a:xfrm>
            <a:off x="774894" y="2740050"/>
            <a:ext cx="2110842" cy="400110"/>
          </a:xfrm>
          <a:prstGeom prst="rect">
            <a:avLst/>
          </a:prstGeom>
          <a:noFill/>
        </p:spPr>
        <p:txBody>
          <a:bodyPr wrap="square" rtlCol="0">
            <a:spAutoFit/>
          </a:bodyPr>
          <a:lstStyle/>
          <a:p>
            <a:r>
              <a:rPr lang="zh-CN" altLang="en-US" sz="2000" b="1" dirty="0" smtClean="0">
                <a:solidFill>
                  <a:srgbClr val="C00000"/>
                </a:solidFill>
                <a:latin typeface="华文行楷" panose="02010800040101010101" pitchFamily="2" charset="-122"/>
                <a:ea typeface="华文行楷" panose="02010800040101010101" pitchFamily="2" charset="-122"/>
              </a:rPr>
              <a:t>自力更生模式</a:t>
            </a:r>
            <a:endParaRPr lang="zh-CN" altLang="en-US" sz="2000" b="1" dirty="0">
              <a:solidFill>
                <a:srgbClr val="C00000"/>
              </a:solidFill>
              <a:latin typeface="华文行楷" panose="02010800040101010101" pitchFamily="2" charset="-122"/>
              <a:ea typeface="华文行楷" panose="02010800040101010101" pitchFamily="2" charset="-122"/>
            </a:endParaRPr>
          </a:p>
        </p:txBody>
      </p:sp>
      <p:sp>
        <p:nvSpPr>
          <p:cNvPr id="58" name="文本框 57"/>
          <p:cNvSpPr txBox="1"/>
          <p:nvPr/>
        </p:nvSpPr>
        <p:spPr>
          <a:xfrm>
            <a:off x="793501" y="5600741"/>
            <a:ext cx="2110842" cy="400110"/>
          </a:xfrm>
          <a:prstGeom prst="rect">
            <a:avLst/>
          </a:prstGeom>
          <a:noFill/>
        </p:spPr>
        <p:txBody>
          <a:bodyPr wrap="square" rtlCol="0">
            <a:spAutoFit/>
          </a:bodyPr>
          <a:lstStyle/>
          <a:p>
            <a:r>
              <a:rPr lang="zh-CN" altLang="en-US" sz="2000" b="1" dirty="0" smtClean="0">
                <a:solidFill>
                  <a:srgbClr val="C00000"/>
                </a:solidFill>
                <a:latin typeface="华文行楷" panose="02010800040101010101" pitchFamily="2" charset="-122"/>
                <a:ea typeface="华文行楷" panose="02010800040101010101" pitchFamily="2" charset="-122"/>
              </a:rPr>
              <a:t>拿来主义模式</a:t>
            </a:r>
            <a:endParaRPr lang="zh-CN" altLang="en-US" sz="2000" b="1" dirty="0">
              <a:solidFill>
                <a:srgbClr val="C00000"/>
              </a:solidFill>
              <a:latin typeface="华文行楷" panose="02010800040101010101" pitchFamily="2" charset="-122"/>
              <a:ea typeface="华文行楷" panose="02010800040101010101" pitchFamily="2" charset="-122"/>
            </a:endParaRPr>
          </a:p>
        </p:txBody>
      </p:sp>
      <p:sp>
        <p:nvSpPr>
          <p:cNvPr id="59" name="文本框 58"/>
          <p:cNvSpPr txBox="1"/>
          <p:nvPr/>
        </p:nvSpPr>
        <p:spPr>
          <a:xfrm>
            <a:off x="4817743" y="1066910"/>
            <a:ext cx="1664756" cy="307777"/>
          </a:xfrm>
          <a:prstGeom prst="rect">
            <a:avLst/>
          </a:prstGeom>
          <a:noFill/>
        </p:spPr>
        <p:txBody>
          <a:bodyPr wrap="square" rtlCol="0">
            <a:spAutoFit/>
          </a:bodyPr>
          <a:lstStyle/>
          <a:p>
            <a:r>
              <a:rPr lang="zh-CN" altLang="en-US" sz="1400" dirty="0" smtClean="0"/>
              <a:t>初始化</a:t>
            </a:r>
            <a:endParaRPr lang="zh-CN" altLang="en-US" sz="1400" dirty="0"/>
          </a:p>
        </p:txBody>
      </p:sp>
      <p:sp>
        <p:nvSpPr>
          <p:cNvPr id="60" name="文本框 59"/>
          <p:cNvSpPr txBox="1"/>
          <p:nvPr/>
        </p:nvSpPr>
        <p:spPr>
          <a:xfrm>
            <a:off x="4832445" y="3823315"/>
            <a:ext cx="1664756" cy="307777"/>
          </a:xfrm>
          <a:prstGeom prst="rect">
            <a:avLst/>
          </a:prstGeom>
          <a:noFill/>
        </p:spPr>
        <p:txBody>
          <a:bodyPr wrap="square" rtlCol="0">
            <a:spAutoFit/>
          </a:bodyPr>
          <a:lstStyle/>
          <a:p>
            <a:r>
              <a:rPr lang="zh-CN" altLang="en-US" sz="1400" dirty="0" smtClean="0"/>
              <a:t>初始化</a:t>
            </a:r>
            <a:endParaRPr lang="zh-CN" altLang="en-US" sz="1400" dirty="0"/>
          </a:p>
        </p:txBody>
      </p:sp>
      <p:grpSp>
        <p:nvGrpSpPr>
          <p:cNvPr id="66" name="组合 65"/>
          <p:cNvGrpSpPr/>
          <p:nvPr/>
        </p:nvGrpSpPr>
        <p:grpSpPr>
          <a:xfrm>
            <a:off x="4613561" y="2158136"/>
            <a:ext cx="1526226" cy="1277486"/>
            <a:chOff x="4708791" y="2178218"/>
            <a:chExt cx="1526226" cy="1277486"/>
          </a:xfrm>
        </p:grpSpPr>
        <p:sp>
          <p:nvSpPr>
            <p:cNvPr id="61" name="文本框 60"/>
            <p:cNvSpPr txBox="1"/>
            <p:nvPr/>
          </p:nvSpPr>
          <p:spPr>
            <a:xfrm>
              <a:off x="4721878" y="2178218"/>
              <a:ext cx="142492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solidFill>
                    <a:srgbClr val="00B050"/>
                  </a:solidFill>
                  <a:latin typeface="华文楷体" panose="02010600040101010101" pitchFamily="2" charset="-122"/>
                  <a:ea typeface="华文楷体" panose="02010600040101010101" pitchFamily="2" charset="-122"/>
                </a:rPr>
                <a:t>无参构造</a:t>
              </a:r>
              <a:r>
                <a:rPr lang="en-US" altLang="zh-CN" sz="1600" dirty="0" smtClean="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2" name="文本框 61"/>
            <p:cNvSpPr txBox="1"/>
            <p:nvPr/>
          </p:nvSpPr>
          <p:spPr>
            <a:xfrm>
              <a:off x="4708791" y="2766121"/>
              <a:ext cx="152622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a:t>
              </a:r>
              <a:r>
                <a:rPr lang="zh-CN" altLang="en-US" sz="1600" dirty="0" smtClean="0">
                  <a:solidFill>
                    <a:srgbClr val="00B050"/>
                  </a:solidFill>
                  <a:latin typeface="华文楷体" panose="02010600040101010101" pitchFamily="2" charset="-122"/>
                  <a:ea typeface="华文楷体" panose="02010600040101010101" pitchFamily="2" charset="-122"/>
                </a:rPr>
                <a:t>参构造</a:t>
              </a:r>
              <a:r>
                <a:rPr lang="en-US" altLang="zh-CN" sz="1600" dirty="0" smtClean="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3" name="文本框 62"/>
            <p:cNvSpPr txBox="1"/>
            <p:nvPr/>
          </p:nvSpPr>
          <p:spPr>
            <a:xfrm>
              <a:off x="4721878" y="3117150"/>
              <a:ext cx="151313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a:t>
              </a:r>
              <a:r>
                <a:rPr lang="zh-CN" altLang="en-US" sz="1600" dirty="0" smtClean="0">
                  <a:solidFill>
                    <a:srgbClr val="00B050"/>
                  </a:solidFill>
                  <a:latin typeface="华文楷体" panose="02010600040101010101" pitchFamily="2" charset="-122"/>
                  <a:ea typeface="华文楷体" panose="02010600040101010101" pitchFamily="2" charset="-122"/>
                </a:rPr>
                <a:t>参构造</a:t>
              </a:r>
              <a:r>
                <a:rPr lang="en-US" altLang="zh-CN" sz="1600" dirty="0" smtClean="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5" name="文本框 64"/>
            <p:cNvSpPr txBox="1"/>
            <p:nvPr/>
          </p:nvSpPr>
          <p:spPr>
            <a:xfrm>
              <a:off x="4721879" y="2452393"/>
              <a:ext cx="151313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solidFill>
                    <a:srgbClr val="00B050"/>
                  </a:solidFill>
                  <a:latin typeface="华文楷体" panose="02010600040101010101" pitchFamily="2" charset="-122"/>
                  <a:ea typeface="华文楷体" panose="02010600040101010101" pitchFamily="2" charset="-122"/>
                </a:rPr>
                <a:t>无参构造</a:t>
              </a:r>
              <a:r>
                <a:rPr lang="en-US" altLang="zh-CN" sz="1600" dirty="0" smtClean="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5163051" y="3431768"/>
            <a:ext cx="3688340" cy="1430704"/>
          </a:xfrm>
          <a:prstGeom prst="roundRect">
            <a:avLst>
              <a:gd name="adj" fmla="val 3032"/>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1743666" y="2084964"/>
            <a:ext cx="1923393" cy="384677"/>
          </a:xfrm>
          <a:prstGeom prst="roundRect">
            <a:avLst>
              <a:gd name="adj" fmla="val 46175"/>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4" name="矩形 3"/>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1.</a:t>
            </a:r>
            <a:r>
              <a:rPr lang="zh-CN" altLang="en-US" sz="2000" b="1" dirty="0" smtClean="0">
                <a:solidFill>
                  <a:srgbClr val="C00000"/>
                </a:solidFill>
                <a:latin typeface="Bodoni MT Black" panose="02070A03080606020203" pitchFamily="18" charset="0"/>
                <a:ea typeface="黑体" panose="02010609060101010101" pitchFamily="49" charset="-122"/>
              </a:rPr>
              <a:t>构造函数</a:t>
            </a:r>
            <a:r>
              <a:rPr lang="zh-CN" altLang="en-US" sz="2000" b="1" dirty="0" smtClean="0">
                <a:solidFill>
                  <a:srgbClr val="C00000"/>
                </a:solidFill>
                <a:latin typeface="Lato Black" panose="020F0A02020204030203" charset="0"/>
                <a:ea typeface="黑体" panose="02010609060101010101" pitchFamily="49" charset="-122"/>
              </a:rPr>
              <a:t>的声明与定义</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5" name="矩形 4"/>
          <p:cNvSpPr/>
          <p:nvPr/>
        </p:nvSpPr>
        <p:spPr>
          <a:xfrm>
            <a:off x="498917" y="1537161"/>
            <a:ext cx="8695009" cy="338554"/>
          </a:xfrm>
          <a:prstGeom prst="rect">
            <a:avLst/>
          </a:prstGeom>
        </p:spPr>
        <p:txBody>
          <a:bodyPr wrap="none">
            <a:spAutoFit/>
          </a:bodyPr>
          <a:lstStyle/>
          <a:p>
            <a:r>
              <a:rPr lang="zh-CN" altLang="en-US" sz="1600" dirty="0" smtClean="0"/>
              <a:t>构造函数需要先在类内进行声明，然后在类内或类外定义</a:t>
            </a:r>
            <a:r>
              <a:rPr lang="en-US" altLang="zh-CN" sz="1600" dirty="0" smtClean="0"/>
              <a:t>,</a:t>
            </a:r>
            <a:r>
              <a:rPr lang="zh-CN" altLang="en-US" sz="1600" dirty="0"/>
              <a:t> </a:t>
            </a:r>
            <a:r>
              <a:rPr lang="zh-CN" altLang="en-US" sz="1600" dirty="0" smtClean="0"/>
              <a:t>此外，一个类可以有多个构造函数。</a:t>
            </a:r>
            <a:endParaRPr lang="zh-CN" altLang="en-US" sz="1600" dirty="0"/>
          </a:p>
        </p:txBody>
      </p:sp>
      <p:sp>
        <p:nvSpPr>
          <p:cNvPr id="6" name="文本框 5"/>
          <p:cNvSpPr txBox="1"/>
          <p:nvPr/>
        </p:nvSpPr>
        <p:spPr>
          <a:xfrm>
            <a:off x="1570246" y="2108026"/>
            <a:ext cx="2270234" cy="338554"/>
          </a:xfrm>
          <a:prstGeom prst="rect">
            <a:avLst/>
          </a:prstGeom>
          <a:noFill/>
        </p:spPr>
        <p:txBody>
          <a:bodyPr wrap="square" rtlCol="0">
            <a:spAutoFit/>
          </a:bodyPr>
          <a:lstStyle/>
          <a:p>
            <a:pPr algn="ctr"/>
            <a:r>
              <a:rPr lang="zh-CN" altLang="en-US" sz="1600" dirty="0" smtClean="0">
                <a:solidFill>
                  <a:srgbClr val="FF0000"/>
                </a:solidFill>
                <a:latin typeface="黑体" panose="02010609060101010101" pitchFamily="49" charset="-122"/>
                <a:ea typeface="黑体" panose="02010609060101010101" pitchFamily="49" charset="-122"/>
              </a:rPr>
              <a:t>类内</a:t>
            </a:r>
            <a:r>
              <a:rPr lang="zh-CN" altLang="en-US" sz="1600" dirty="0" smtClean="0">
                <a:solidFill>
                  <a:srgbClr val="0000FF"/>
                </a:solidFill>
                <a:latin typeface="黑体" panose="02010609060101010101" pitchFamily="49" charset="-122"/>
                <a:ea typeface="黑体" panose="02010609060101010101" pitchFamily="49" charset="-122"/>
              </a:rPr>
              <a:t>声明构造函数</a:t>
            </a:r>
            <a:endParaRPr lang="zh-CN" altLang="en-US" sz="1600" dirty="0">
              <a:solidFill>
                <a:srgbClr val="0000FF"/>
              </a:solidFill>
              <a:latin typeface="黑体" panose="02010609060101010101" pitchFamily="49" charset="-122"/>
              <a:ea typeface="黑体" panose="02010609060101010101" pitchFamily="49" charset="-122"/>
            </a:endParaRPr>
          </a:p>
        </p:txBody>
      </p:sp>
      <p:sp>
        <p:nvSpPr>
          <p:cNvPr id="9" name="圆角矩形 8"/>
          <p:cNvSpPr/>
          <p:nvPr/>
        </p:nvSpPr>
        <p:spPr>
          <a:xfrm>
            <a:off x="5451716" y="2084964"/>
            <a:ext cx="1923393" cy="384677"/>
          </a:xfrm>
          <a:prstGeom prst="roundRect">
            <a:avLst>
              <a:gd name="adj" fmla="val 46175"/>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5278296" y="2108026"/>
            <a:ext cx="2270234" cy="338554"/>
          </a:xfrm>
          <a:prstGeom prst="rect">
            <a:avLst/>
          </a:prstGeom>
          <a:noFill/>
        </p:spPr>
        <p:txBody>
          <a:bodyPr wrap="square" rtlCol="0">
            <a:spAutoFit/>
          </a:bodyPr>
          <a:lstStyle/>
          <a:p>
            <a:pPr algn="ctr"/>
            <a:r>
              <a:rPr lang="zh-CN" altLang="en-US" sz="1600" dirty="0">
                <a:solidFill>
                  <a:srgbClr val="FF0000"/>
                </a:solidFill>
                <a:latin typeface="黑体" panose="02010609060101010101" pitchFamily="49" charset="-122"/>
                <a:ea typeface="黑体" panose="02010609060101010101" pitchFamily="49" charset="-122"/>
              </a:rPr>
              <a:t>类外</a:t>
            </a:r>
            <a:r>
              <a:rPr lang="zh-CN" altLang="en-US" sz="1600" dirty="0">
                <a:solidFill>
                  <a:srgbClr val="0000FF"/>
                </a:solidFill>
                <a:latin typeface="黑体" panose="02010609060101010101" pitchFamily="49" charset="-122"/>
                <a:ea typeface="黑体" panose="02010609060101010101" pitchFamily="49" charset="-122"/>
              </a:rPr>
              <a:t>定义构造函数</a:t>
            </a:r>
          </a:p>
        </p:txBody>
      </p:sp>
      <p:sp>
        <p:nvSpPr>
          <p:cNvPr id="11" name="文本框 10"/>
          <p:cNvSpPr txBox="1"/>
          <p:nvPr/>
        </p:nvSpPr>
        <p:spPr>
          <a:xfrm>
            <a:off x="1210790" y="2639828"/>
            <a:ext cx="2989142" cy="338554"/>
          </a:xfrm>
          <a:prstGeom prst="rect">
            <a:avLst/>
          </a:prstGeom>
          <a:noFill/>
        </p:spPr>
        <p:txBody>
          <a:bodyPr wrap="square" rtlCol="0">
            <a:spAutoFit/>
          </a:bodyPr>
          <a:lstStyle/>
          <a:p>
            <a:r>
              <a:rPr lang="zh-CN" altLang="en-US" sz="1600" b="1" dirty="0" smtClean="0"/>
              <a:t>声明格式</a:t>
            </a:r>
            <a:r>
              <a:rPr lang="zh-CN" altLang="en-US" sz="1600" dirty="0" smtClean="0"/>
              <a:t>：</a:t>
            </a:r>
            <a:r>
              <a:rPr lang="zh-CN" altLang="en-US" sz="1600" b="1" dirty="0" smtClean="0">
                <a:solidFill>
                  <a:schemeClr val="accent2">
                    <a:lumMod val="75000"/>
                  </a:schemeClr>
                </a:solidFill>
                <a:latin typeface="楷体" panose="02010609060101010101" pitchFamily="49" charset="-122"/>
                <a:ea typeface="楷体" panose="02010609060101010101" pitchFamily="49" charset="-122"/>
              </a:rPr>
              <a:t>类名</a:t>
            </a:r>
            <a:r>
              <a:rPr lang="en-US" altLang="zh-CN" sz="1600" dirty="0" smtClean="0">
                <a:latin typeface="楷体" panose="02010609060101010101" pitchFamily="49" charset="-122"/>
                <a:ea typeface="楷体" panose="02010609060101010101" pitchFamily="49" charset="-122"/>
              </a:rPr>
              <a:t>(</a:t>
            </a:r>
            <a:r>
              <a:rPr lang="zh-CN" altLang="en-US" sz="1400" dirty="0" smtClean="0">
                <a:latin typeface="楷体" panose="02010609060101010101" pitchFamily="49" charset="-122"/>
                <a:ea typeface="楷体" panose="02010609060101010101" pitchFamily="49" charset="-122"/>
              </a:rPr>
              <a:t>形式参数</a:t>
            </a:r>
            <a:r>
              <a:rPr lang="en-US" altLang="zh-CN" sz="1600" dirty="0" smtClean="0">
                <a:latin typeface="楷体" panose="02010609060101010101" pitchFamily="49" charset="-122"/>
                <a:ea typeface="楷体" panose="02010609060101010101" pitchFamily="49" charset="-122"/>
              </a:rPr>
              <a:t>)</a:t>
            </a:r>
            <a:r>
              <a:rPr lang="en-US" altLang="zh-CN" sz="1600" dirty="0" smtClean="0"/>
              <a:t>;</a:t>
            </a:r>
            <a:endParaRPr lang="zh-CN" altLang="en-US" sz="1600" dirty="0"/>
          </a:p>
        </p:txBody>
      </p:sp>
      <p:sp>
        <p:nvSpPr>
          <p:cNvPr id="18" name="圆角矩形 17"/>
          <p:cNvSpPr/>
          <p:nvPr/>
        </p:nvSpPr>
        <p:spPr>
          <a:xfrm>
            <a:off x="2298192" y="2639828"/>
            <a:ext cx="1639824" cy="338554"/>
          </a:xfrm>
          <a:prstGeom prst="roundRect">
            <a:avLst>
              <a:gd name="adj" fmla="val 1332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4846422" y="2675485"/>
            <a:ext cx="1210588" cy="338554"/>
          </a:xfrm>
          <a:prstGeom prst="rect">
            <a:avLst/>
          </a:prstGeom>
        </p:spPr>
        <p:txBody>
          <a:bodyPr wrap="none">
            <a:spAutoFit/>
          </a:bodyPr>
          <a:lstStyle/>
          <a:p>
            <a:r>
              <a:rPr lang="zh-CN" altLang="en-US" sz="1600" b="1" dirty="0"/>
              <a:t>定义</a:t>
            </a:r>
            <a:r>
              <a:rPr lang="zh-CN" altLang="en-US" sz="1600" b="1" dirty="0" smtClean="0"/>
              <a:t>格式：</a:t>
            </a:r>
            <a:endParaRPr lang="zh-CN" altLang="en-US" sz="1400" dirty="0"/>
          </a:p>
        </p:txBody>
      </p:sp>
      <p:sp>
        <p:nvSpPr>
          <p:cNvPr id="24" name="矩形 23"/>
          <p:cNvSpPr/>
          <p:nvPr/>
        </p:nvSpPr>
        <p:spPr>
          <a:xfrm>
            <a:off x="5843117" y="2638153"/>
            <a:ext cx="2957861" cy="338554"/>
          </a:xfrm>
          <a:prstGeom prst="rect">
            <a:avLst/>
          </a:prstGeom>
        </p:spPr>
        <p:txBody>
          <a:bodyPr wrap="none">
            <a:spAutoFit/>
          </a:bodyPr>
          <a:lstStyle/>
          <a:p>
            <a:r>
              <a:rPr lang="zh-CN" altLang="en-US" sz="1600" dirty="0">
                <a:solidFill>
                  <a:schemeClr val="accent2">
                    <a:lumMod val="75000"/>
                  </a:schemeClr>
                </a:solidFill>
                <a:latin typeface="楷体" panose="02010609060101010101" pitchFamily="49" charset="-122"/>
                <a:ea typeface="楷体" panose="02010609060101010101" pitchFamily="49" charset="-122"/>
              </a:rPr>
              <a:t>类名</a:t>
            </a:r>
            <a:r>
              <a:rPr lang="en-US" altLang="zh-CN" sz="1600" b="1" dirty="0">
                <a:solidFill>
                  <a:schemeClr val="accent2">
                    <a:lumMod val="75000"/>
                  </a:schemeClr>
                </a:solidFill>
                <a:latin typeface="黑体" panose="02010609060101010101" pitchFamily="49" charset="-122"/>
                <a:ea typeface="黑体" panose="02010609060101010101" pitchFamily="49" charset="-122"/>
              </a:rPr>
              <a:t>::</a:t>
            </a:r>
            <a:r>
              <a:rPr lang="zh-CN" altLang="en-US" sz="1600" dirty="0">
                <a:solidFill>
                  <a:srgbClr val="0000FF"/>
                </a:solidFill>
                <a:latin typeface="楷体" panose="02010609060101010101" pitchFamily="49" charset="-122"/>
                <a:ea typeface="楷体" panose="02010609060101010101" pitchFamily="49" charset="-122"/>
              </a:rPr>
              <a:t>类名</a:t>
            </a:r>
            <a:r>
              <a:rPr lang="zh-CN" altLang="en-US" sz="1600" dirty="0" smtClean="0">
                <a:latin typeface="楷体" panose="02010609060101010101" pitchFamily="49" charset="-122"/>
                <a:ea typeface="楷体" panose="02010609060101010101" pitchFamily="49" charset="-122"/>
              </a:rPr>
              <a:t>（形式参数表）</a:t>
            </a:r>
            <a:r>
              <a:rPr lang="en-US" altLang="zh-CN" sz="1600" dirty="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sp>
        <p:nvSpPr>
          <p:cNvPr id="26" name="文本框 25"/>
          <p:cNvSpPr txBox="1"/>
          <p:nvPr/>
        </p:nvSpPr>
        <p:spPr>
          <a:xfrm>
            <a:off x="5162211" y="3419604"/>
            <a:ext cx="3512136" cy="1384995"/>
          </a:xfrm>
          <a:prstGeom prst="rect">
            <a:avLst/>
          </a:prstGeom>
          <a:noFill/>
        </p:spPr>
        <p:txBody>
          <a:bodyPr wrap="square" rtlCol="0">
            <a:spAutoFit/>
          </a:bodyPr>
          <a:lstStyle/>
          <a:p>
            <a:r>
              <a:rPr lang="en-US" altLang="zh-CN" sz="1400" b="1" dirty="0" smtClean="0">
                <a:solidFill>
                  <a:schemeClr val="accent4">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Date(</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y, </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m, </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d)</a:t>
            </a:r>
          </a:p>
          <a:p>
            <a:r>
              <a:rPr lang="en-US" altLang="zh-CN" sz="1400" b="1" dirty="0" smtClean="0">
                <a:latin typeface="Courier New" panose="02070309020205020404" pitchFamily="49" charset="0"/>
                <a:cs typeface="Courier New" panose="02070309020205020404" pitchFamily="49" charset="0"/>
              </a:rPr>
              <a:t>{</a:t>
            </a:r>
          </a:p>
          <a:p>
            <a:r>
              <a:rPr lang="en-US" altLang="zh-CN" sz="1400" b="1" dirty="0" smtClean="0">
                <a:latin typeface="Courier New" panose="02070309020205020404" pitchFamily="49" charset="0"/>
                <a:cs typeface="Courier New" panose="02070309020205020404" pitchFamily="49" charset="0"/>
              </a:rPr>
              <a:t>	this-&gt;year =  y;</a:t>
            </a:r>
          </a:p>
          <a:p>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this-&gt;month = m;</a:t>
            </a:r>
          </a:p>
          <a:p>
            <a:r>
              <a:rPr lang="en-US" altLang="zh-CN" sz="1400" b="1" dirty="0" smtClean="0">
                <a:latin typeface="Courier New" panose="02070309020205020404" pitchFamily="49" charset="0"/>
                <a:cs typeface="Courier New" panose="02070309020205020404" pitchFamily="49" charset="0"/>
              </a:rPr>
              <a:t>	this-</a:t>
            </a:r>
            <a:r>
              <a:rPr lang="en-US" altLang="zh-CN" sz="1400" b="1" dirty="0">
                <a:latin typeface="Courier New" panose="02070309020205020404" pitchFamily="49" charset="0"/>
                <a:cs typeface="Courier New" panose="02070309020205020404" pitchFamily="49" charset="0"/>
              </a:rPr>
              <a:t>&gt;month = </a:t>
            </a:r>
            <a:r>
              <a:rPr lang="en-US" altLang="zh-CN" sz="1400" b="1" dirty="0" smtClean="0">
                <a:latin typeface="Courier New" panose="02070309020205020404" pitchFamily="49" charset="0"/>
                <a:cs typeface="Courier New" panose="02070309020205020404" pitchFamily="49" charset="0"/>
              </a:rPr>
              <a:t>d;</a:t>
            </a:r>
          </a:p>
          <a:p>
            <a:r>
              <a:rPr lang="en-US" altLang="zh-CN" sz="1400" b="1" dirty="0" smtClean="0">
                <a:latin typeface="Courier New" panose="02070309020205020404" pitchFamily="49" charset="0"/>
                <a:cs typeface="Courier New" panose="02070309020205020404" pitchFamily="49" charset="0"/>
              </a:rPr>
              <a:t>}</a:t>
            </a:r>
            <a:endParaRPr lang="zh-CN" altLang="en-US" sz="1400" b="1" dirty="0">
              <a:latin typeface="Courier New" panose="02070309020205020404" pitchFamily="49" charset="0"/>
              <a:cs typeface="Courier New" panose="02070309020205020404" pitchFamily="49" charset="0"/>
            </a:endParaRPr>
          </a:p>
        </p:txBody>
      </p:sp>
      <p:sp>
        <p:nvSpPr>
          <p:cNvPr id="28" name="圆角矩形 27"/>
          <p:cNvSpPr/>
          <p:nvPr/>
        </p:nvSpPr>
        <p:spPr>
          <a:xfrm>
            <a:off x="5908706" y="2639828"/>
            <a:ext cx="3009742" cy="338554"/>
          </a:xfrm>
          <a:prstGeom prst="roundRect">
            <a:avLst>
              <a:gd name="adj" fmla="val 1332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箭头连接符 28"/>
          <p:cNvCxnSpPr/>
          <p:nvPr/>
        </p:nvCxnSpPr>
        <p:spPr>
          <a:xfrm>
            <a:off x="7341581" y="2978382"/>
            <a:ext cx="0" cy="441222"/>
          </a:xfrm>
          <a:prstGeom prst="straightConnector1">
            <a:avLst/>
          </a:prstGeom>
          <a:ln w="19050">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3"/>
          <a:stretch>
            <a:fillRect/>
          </a:stretch>
        </p:blipFill>
        <p:spPr>
          <a:xfrm>
            <a:off x="1370670" y="3307699"/>
            <a:ext cx="2912815" cy="3194701"/>
          </a:xfrm>
          <a:prstGeom prst="rect">
            <a:avLst/>
          </a:prstGeom>
        </p:spPr>
      </p:pic>
      <p:sp>
        <p:nvSpPr>
          <p:cNvPr id="13" name="圆角矩形 12"/>
          <p:cNvSpPr/>
          <p:nvPr/>
        </p:nvSpPr>
        <p:spPr>
          <a:xfrm>
            <a:off x="1778670" y="4714548"/>
            <a:ext cx="2275170" cy="621457"/>
          </a:xfrm>
          <a:prstGeom prst="roundRect">
            <a:avLst>
              <a:gd name="adj" fmla="val 12167"/>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5" name="直接箭头连接符 14"/>
          <p:cNvCxnSpPr/>
          <p:nvPr/>
        </p:nvCxnSpPr>
        <p:spPr>
          <a:xfrm>
            <a:off x="3266440" y="2976707"/>
            <a:ext cx="0" cy="1737841"/>
          </a:xfrm>
          <a:prstGeom prst="straightConnector1">
            <a:avLst/>
          </a:prstGeom>
          <a:ln w="19050">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5163050" y="5065609"/>
            <a:ext cx="3688341" cy="1430704"/>
          </a:xfrm>
          <a:prstGeom prst="roundRect">
            <a:avLst>
              <a:gd name="adj" fmla="val 3032"/>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nvSpPr>
        <p:spPr>
          <a:xfrm>
            <a:off x="5162210" y="5053445"/>
            <a:ext cx="3756237" cy="1384995"/>
          </a:xfrm>
          <a:prstGeom prst="rect">
            <a:avLst/>
          </a:prstGeom>
          <a:noFill/>
        </p:spPr>
        <p:txBody>
          <a:bodyPr wrap="square" rtlCol="0">
            <a:spAutoFit/>
          </a:bodyPr>
          <a:lstStyle/>
          <a:p>
            <a:r>
              <a:rPr lang="en-US" altLang="zh-CN" sz="1400" b="1" dirty="0" smtClean="0">
                <a:solidFill>
                  <a:schemeClr val="accent4">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Date(</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y, </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m, </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d=1)</a:t>
            </a:r>
          </a:p>
          <a:p>
            <a:r>
              <a:rPr lang="en-US" altLang="zh-CN" sz="1400" b="1" dirty="0" smtClean="0">
                <a:latin typeface="Courier New" panose="02070309020205020404" pitchFamily="49" charset="0"/>
                <a:cs typeface="Courier New" panose="02070309020205020404" pitchFamily="49" charset="0"/>
              </a:rPr>
              <a:t>{</a:t>
            </a:r>
          </a:p>
          <a:p>
            <a:r>
              <a:rPr lang="en-US" altLang="zh-CN" sz="1400" b="1" dirty="0" smtClean="0">
                <a:latin typeface="Courier New" panose="02070309020205020404" pitchFamily="49" charset="0"/>
                <a:cs typeface="Courier New" panose="02070309020205020404" pitchFamily="49" charset="0"/>
              </a:rPr>
              <a:t>	this-&gt;year =  y;</a:t>
            </a:r>
          </a:p>
          <a:p>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this-&gt;month = m;</a:t>
            </a:r>
          </a:p>
          <a:p>
            <a:r>
              <a:rPr lang="en-US" altLang="zh-CN" sz="1400" b="1" dirty="0" smtClean="0">
                <a:latin typeface="Courier New" panose="02070309020205020404" pitchFamily="49" charset="0"/>
                <a:cs typeface="Courier New" panose="02070309020205020404" pitchFamily="49" charset="0"/>
              </a:rPr>
              <a:t>	this-</a:t>
            </a:r>
            <a:r>
              <a:rPr lang="en-US" altLang="zh-CN" sz="1400" b="1" dirty="0">
                <a:latin typeface="Courier New" panose="02070309020205020404" pitchFamily="49" charset="0"/>
                <a:cs typeface="Courier New" panose="02070309020205020404" pitchFamily="49" charset="0"/>
              </a:rPr>
              <a:t>&gt;month = </a:t>
            </a:r>
            <a:r>
              <a:rPr lang="en-US" altLang="zh-CN" sz="1400" b="1" dirty="0" smtClean="0">
                <a:latin typeface="Courier New" panose="02070309020205020404" pitchFamily="49" charset="0"/>
                <a:cs typeface="Courier New" panose="02070309020205020404" pitchFamily="49" charset="0"/>
              </a:rPr>
              <a:t>d;</a:t>
            </a:r>
          </a:p>
          <a:p>
            <a:r>
              <a:rPr lang="en-US" altLang="zh-CN" sz="1400" b="1" dirty="0" smtClean="0">
                <a:latin typeface="Courier New" panose="02070309020205020404" pitchFamily="49" charset="0"/>
                <a:cs typeface="Courier New" panose="02070309020205020404" pitchFamily="49" charset="0"/>
              </a:rPr>
              <a:t>}</a:t>
            </a:r>
            <a:endParaRPr lang="zh-CN" altLang="en-US" sz="1400" b="1" dirty="0">
              <a:latin typeface="Courier New" panose="02070309020205020404" pitchFamily="49" charset="0"/>
              <a:cs typeface="Courier New" panose="02070309020205020404" pitchFamily="49" charset="0"/>
            </a:endParaRPr>
          </a:p>
        </p:txBody>
      </p:sp>
      <p:cxnSp>
        <p:nvCxnSpPr>
          <p:cNvPr id="38" name="直接箭头连接符 37"/>
          <p:cNvCxnSpPr/>
          <p:nvPr/>
        </p:nvCxnSpPr>
        <p:spPr>
          <a:xfrm flipV="1">
            <a:off x="3667059" y="3611881"/>
            <a:ext cx="1611237" cy="1441564"/>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779520" y="5181600"/>
            <a:ext cx="1440180" cy="22861"/>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2191236" y="2556534"/>
            <a:ext cx="669032" cy="5464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5" name="直接连接符 24"/>
          <p:cNvCxnSpPr/>
          <p:nvPr/>
        </p:nvCxnSpPr>
        <p:spPr>
          <a:xfrm>
            <a:off x="1778670" y="1875715"/>
            <a:ext cx="391939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ntr" presetSubtype="8"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779285" y="2339603"/>
            <a:ext cx="7681321" cy="2926080"/>
          </a:xfrm>
          <a:prstGeom prst="roundRect">
            <a:avLst>
              <a:gd name="adj" fmla="val 2443"/>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1</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构造</a:t>
            </a:r>
            <a:r>
              <a:rPr lang="zh-CN" altLang="en-US" sz="2000" b="1" dirty="0">
                <a:solidFill>
                  <a:srgbClr val="C00000"/>
                </a:solidFill>
                <a:latin typeface="Bodoni MT Black" panose="02070A03080606020203" pitchFamily="18" charset="0"/>
                <a:ea typeface="黑体" panose="02010609060101010101" pitchFamily="49" charset="-122"/>
              </a:rPr>
              <a:t>函数</a:t>
            </a:r>
            <a:r>
              <a:rPr lang="zh-CN" altLang="en-US" sz="2000" b="1" dirty="0">
                <a:solidFill>
                  <a:srgbClr val="C00000"/>
                </a:solidFill>
                <a:latin typeface="Lato Black" panose="020F0A02020204030203" charset="0"/>
                <a:ea typeface="黑体" panose="02010609060101010101" pitchFamily="49" charset="-122"/>
              </a:rPr>
              <a:t>的声明与定义</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5" name="矩形 4"/>
          <p:cNvSpPr/>
          <p:nvPr/>
        </p:nvSpPr>
        <p:spPr>
          <a:xfrm>
            <a:off x="940415" y="1604626"/>
            <a:ext cx="6545382" cy="338554"/>
          </a:xfrm>
          <a:prstGeom prst="rect">
            <a:avLst/>
          </a:prstGeom>
        </p:spPr>
        <p:txBody>
          <a:bodyPr wrap="none">
            <a:spAutoFit/>
          </a:bodyPr>
          <a:lstStyle/>
          <a:p>
            <a:r>
              <a:rPr lang="zh-CN" altLang="en-US" sz="1600" dirty="0" smtClean="0">
                <a:solidFill>
                  <a:srgbClr val="0000FF"/>
                </a:solidFill>
              </a:rPr>
              <a:t>构造函数</a:t>
            </a:r>
            <a:r>
              <a:rPr lang="zh-CN" altLang="en-US" sz="1600" dirty="0" smtClean="0"/>
              <a:t>除了具备一般成员函数的特征外，还具有以下</a:t>
            </a:r>
            <a:r>
              <a:rPr lang="zh-CN" altLang="en-US" sz="1600" dirty="0" smtClean="0">
                <a:solidFill>
                  <a:srgbClr val="0000FF"/>
                </a:solidFill>
              </a:rPr>
              <a:t>四个特殊性质</a:t>
            </a:r>
            <a:r>
              <a:rPr lang="zh-CN" altLang="en-US" sz="1600" dirty="0" smtClean="0"/>
              <a:t>：</a:t>
            </a:r>
            <a:endParaRPr lang="zh-CN" altLang="en-US" sz="1600" dirty="0"/>
          </a:p>
        </p:txBody>
      </p:sp>
      <p:sp>
        <p:nvSpPr>
          <p:cNvPr id="6" name="文本框 5"/>
          <p:cNvSpPr txBox="1"/>
          <p:nvPr/>
        </p:nvSpPr>
        <p:spPr>
          <a:xfrm>
            <a:off x="1011542" y="2449451"/>
            <a:ext cx="688637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t>函数名即类名： </a:t>
            </a:r>
            <a:r>
              <a:rPr lang="zh-CN" altLang="en-US" sz="1600" dirty="0" smtClean="0">
                <a:latin typeface="楷体" panose="02010609060101010101" pitchFamily="49" charset="-122"/>
                <a:ea typeface="楷体" panose="02010609060101010101" pitchFamily="49" charset="-122"/>
              </a:rPr>
              <a:t>以类名为函数名的函数一定是构造函数。</a:t>
            </a:r>
            <a:endParaRPr lang="zh-CN" altLang="en-US" sz="1600" dirty="0">
              <a:latin typeface="楷体" panose="02010609060101010101" pitchFamily="49" charset="-122"/>
              <a:ea typeface="楷体" panose="02010609060101010101" pitchFamily="49" charset="-122"/>
            </a:endParaRPr>
          </a:p>
        </p:txBody>
      </p:sp>
      <p:sp>
        <p:nvSpPr>
          <p:cNvPr id="7" name="文本框 6"/>
          <p:cNvSpPr txBox="1"/>
          <p:nvPr/>
        </p:nvSpPr>
        <p:spPr>
          <a:xfrm>
            <a:off x="1011542" y="3084198"/>
            <a:ext cx="688637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t>无返回值： </a:t>
            </a:r>
            <a:r>
              <a:rPr lang="zh-CN" altLang="en-US" sz="1600" dirty="0" smtClean="0">
                <a:latin typeface="楷体" panose="02010609060101010101" pitchFamily="49" charset="-122"/>
                <a:ea typeface="楷体" panose="02010609060101010101" pitchFamily="49" charset="-122"/>
              </a:rPr>
              <a:t>构造函数的前面不能添加任何类型，包括</a:t>
            </a:r>
            <a:r>
              <a:rPr lang="en-US" altLang="zh-CN" sz="1600" b="1" dirty="0">
                <a:solidFill>
                  <a:srgbClr val="0000FF"/>
                </a:solidFill>
                <a:latin typeface="Courier New" panose="02070309020205020404" pitchFamily="49" charset="0"/>
                <a:cs typeface="Courier New" panose="02070309020205020404" pitchFamily="49" charset="0"/>
              </a:rPr>
              <a:t>void</a:t>
            </a:r>
            <a:r>
              <a:rPr lang="zh-CN" altLang="en-US" sz="1600" dirty="0" smtClean="0">
                <a:latin typeface="楷体" panose="02010609060101010101" pitchFamily="49" charset="-122"/>
                <a:ea typeface="楷体" panose="02010609060101010101" pitchFamily="49" charset="-122"/>
              </a:rPr>
              <a:t>类型。</a:t>
            </a:r>
            <a:endParaRPr lang="zh-CN" altLang="en-US" sz="1600" dirty="0">
              <a:latin typeface="楷体" panose="02010609060101010101" pitchFamily="49" charset="-122"/>
              <a:ea typeface="楷体" panose="02010609060101010101" pitchFamily="49" charset="-122"/>
            </a:endParaRPr>
          </a:p>
        </p:txBody>
      </p:sp>
      <p:sp>
        <p:nvSpPr>
          <p:cNvPr id="8" name="文本框 7"/>
          <p:cNvSpPr txBox="1"/>
          <p:nvPr/>
        </p:nvSpPr>
        <p:spPr>
          <a:xfrm>
            <a:off x="1011541" y="3708041"/>
            <a:ext cx="7318957"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t>函数权限为</a:t>
            </a:r>
            <a:r>
              <a:rPr lang="en-US" altLang="zh-CN" sz="1600" b="1" dirty="0" smtClean="0">
                <a:solidFill>
                  <a:srgbClr val="0000FF"/>
                </a:solidFill>
                <a:latin typeface="Courier New" panose="02070309020205020404" pitchFamily="49" charset="0"/>
                <a:cs typeface="Courier New" panose="02070309020205020404" pitchFamily="49" charset="0"/>
              </a:rPr>
              <a:t>public</a:t>
            </a:r>
            <a:r>
              <a:rPr lang="zh-CN" altLang="en-US" sz="1600" dirty="0" smtClean="0"/>
              <a:t>： </a:t>
            </a:r>
            <a:r>
              <a:rPr lang="zh-CN" altLang="en-US" sz="1600" dirty="0" smtClean="0">
                <a:latin typeface="楷体" panose="02010609060101010101" pitchFamily="49" charset="-122"/>
                <a:ea typeface="楷体" panose="02010609060101010101" pitchFamily="49" charset="-122"/>
              </a:rPr>
              <a:t>构造函数为公有属性，否则定义对象时无法被调用</a:t>
            </a:r>
            <a:r>
              <a:rPr lang="zh-CN" altLang="en-US" sz="1600" dirty="0">
                <a:latin typeface="楷体" panose="02010609060101010101" pitchFamily="49" charset="-122"/>
                <a:ea typeface="楷体" panose="02010609060101010101" pitchFamily="49" charset="-122"/>
              </a:rPr>
              <a:t>。</a:t>
            </a:r>
          </a:p>
        </p:txBody>
      </p:sp>
      <p:sp>
        <p:nvSpPr>
          <p:cNvPr id="9" name="文本框 8"/>
          <p:cNvSpPr txBox="1"/>
          <p:nvPr/>
        </p:nvSpPr>
        <p:spPr>
          <a:xfrm>
            <a:off x="1011542" y="4278620"/>
            <a:ext cx="7216805" cy="8309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函数在类创建对象时被</a:t>
            </a:r>
            <a:r>
              <a:rPr lang="zh-CN" altLang="en-US" sz="1600" b="1" dirty="0" smtClean="0">
                <a:solidFill>
                  <a:srgbClr val="0000FF"/>
                </a:solidFill>
              </a:rPr>
              <a:t>自动调用</a:t>
            </a:r>
            <a:r>
              <a:rPr lang="zh-CN" altLang="en-US" sz="1600" dirty="0" smtClean="0"/>
              <a:t>、无须显式地调用： </a:t>
            </a:r>
            <a:r>
              <a:rPr lang="zh-CN" altLang="en-US" sz="1600" dirty="0" smtClean="0">
                <a:latin typeface="楷体" panose="02010609060101010101" pitchFamily="49" charset="-122"/>
                <a:ea typeface="楷体" panose="02010609060101010101" pitchFamily="49" charset="-122"/>
              </a:rPr>
              <a:t>在类创建对象时，需要提前提供构造函数需要的实际参数，形式为：对象名</a:t>
            </a:r>
            <a:r>
              <a:rPr lang="en-US" altLang="zh-CN" sz="1600" dirty="0" smtClean="0">
                <a:latin typeface="楷体" panose="02010609060101010101" pitchFamily="49" charset="-122"/>
                <a:ea typeface="楷体" panose="02010609060101010101" pitchFamily="49" charset="-122"/>
              </a:rPr>
              <a:t>(</a:t>
            </a:r>
            <a:r>
              <a:rPr lang="zh-CN" altLang="en-US" sz="1600" dirty="0" smtClean="0">
                <a:latin typeface="楷体" panose="02010609060101010101" pitchFamily="49" charset="-122"/>
                <a:ea typeface="楷体" panose="02010609060101010101" pitchFamily="49" charset="-122"/>
              </a:rPr>
              <a:t>实参列表）</a:t>
            </a:r>
            <a:endParaRPr lang="zh-CN" altLang="en-US" sz="16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779285" y="1631726"/>
            <a:ext cx="6011362" cy="4726491"/>
          </a:xfrm>
          <a:prstGeom prst="rect">
            <a:avLst/>
          </a:prstGeom>
          <a:effectLst>
            <a:outerShdw blurRad="63500" sx="102000" sy="102000" algn="ctr" rotWithShape="0">
              <a:prstClr val="black">
                <a:alpha val="40000"/>
              </a:prstClr>
            </a:outerShdw>
          </a:effectLst>
        </p:spPr>
      </p:pic>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1</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构造</a:t>
            </a:r>
            <a:r>
              <a:rPr lang="zh-CN" altLang="en-US" sz="2000" b="1" dirty="0">
                <a:solidFill>
                  <a:srgbClr val="C00000"/>
                </a:solidFill>
                <a:latin typeface="Bodoni MT Black" panose="02070A03080606020203" pitchFamily="18" charset="0"/>
                <a:ea typeface="黑体" panose="02010609060101010101" pitchFamily="49" charset="-122"/>
              </a:rPr>
              <a:t>函数</a:t>
            </a:r>
            <a:r>
              <a:rPr lang="zh-CN" altLang="en-US" sz="2000" b="1" dirty="0">
                <a:solidFill>
                  <a:srgbClr val="C00000"/>
                </a:solidFill>
                <a:latin typeface="Lato Black" panose="020F0A02020204030203" charset="0"/>
                <a:ea typeface="黑体" panose="02010609060101010101" pitchFamily="49" charset="-122"/>
              </a:rPr>
              <a:t>的声明与</a:t>
            </a:r>
            <a:r>
              <a:rPr lang="zh-CN" altLang="en-US" sz="2000" b="1" dirty="0" smtClean="0">
                <a:solidFill>
                  <a:srgbClr val="C00000"/>
                </a:solidFill>
                <a:latin typeface="Lato Black" panose="020F0A02020204030203" charset="0"/>
                <a:ea typeface="黑体" panose="02010609060101010101" pitchFamily="49" charset="-122"/>
              </a:rPr>
              <a:t>定义</a:t>
            </a:r>
            <a:r>
              <a:rPr lang="en-US" altLang="zh-CN" sz="2000" b="1" dirty="0" smtClean="0">
                <a:solidFill>
                  <a:srgbClr val="C00000"/>
                </a:solidFill>
                <a:latin typeface="Lato Black" panose="020F0A02020204030203" charset="0"/>
                <a:ea typeface="黑体" panose="02010609060101010101" pitchFamily="49" charset="-122"/>
              </a:rPr>
              <a:t>—</a:t>
            </a:r>
            <a:r>
              <a:rPr lang="zh-CN" altLang="en-US" sz="2000" b="1" dirty="0">
                <a:solidFill>
                  <a:srgbClr val="C00000"/>
                </a:solidFill>
                <a:latin typeface="Lato Black" panose="020F0A02020204030203" charset="0"/>
                <a:ea typeface="黑体" panose="02010609060101010101" pitchFamily="49" charset="-122"/>
              </a:rPr>
              <a:t>举例</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6" name="矩形 5"/>
          <p:cNvSpPr/>
          <p:nvPr/>
        </p:nvSpPr>
        <p:spPr>
          <a:xfrm>
            <a:off x="997400" y="2560320"/>
            <a:ext cx="5848408" cy="1146048"/>
          </a:xfrm>
          <a:prstGeom prst="rect">
            <a:avLst/>
          </a:prstGeom>
          <a:solidFill>
            <a:schemeClr val="tx1">
              <a:alpha val="9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8" name="直接连接符 7"/>
          <p:cNvCxnSpPr/>
          <p:nvPr/>
        </p:nvCxnSpPr>
        <p:spPr>
          <a:xfrm>
            <a:off x="1315720" y="3498775"/>
            <a:ext cx="1838960" cy="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56640" y="3822192"/>
            <a:ext cx="2397760" cy="10129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4" name="直接箭头连接符 13"/>
          <p:cNvCxnSpPr/>
          <p:nvPr/>
        </p:nvCxnSpPr>
        <p:spPr>
          <a:xfrm flipH="1">
            <a:off x="3505202" y="2639568"/>
            <a:ext cx="3547870" cy="749808"/>
          </a:xfrm>
          <a:prstGeom prst="straightConnector1">
            <a:avLst/>
          </a:prstGeom>
          <a:ln>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010516" y="2417426"/>
            <a:ext cx="1956816" cy="365036"/>
          </a:xfrm>
          <a:prstGeom prst="rect">
            <a:avLst/>
          </a:prstGeom>
          <a:noFill/>
        </p:spPr>
        <p:txBody>
          <a:bodyPr wrap="square" rtlCol="0">
            <a:spAutoFit/>
          </a:bodyPr>
          <a:lstStyle/>
          <a:p>
            <a:pPr>
              <a:lnSpc>
                <a:spcPct val="150000"/>
              </a:lnSpc>
            </a:pPr>
            <a:r>
              <a:rPr lang="zh-CN" altLang="en-US" sz="1400" dirty="0">
                <a:latin typeface="楷体" panose="02010609060101010101" pitchFamily="49" charset="-122"/>
                <a:ea typeface="楷体" panose="02010609060101010101" pitchFamily="49" charset="-122"/>
              </a:rPr>
              <a:t>带参数的构造函数</a:t>
            </a:r>
          </a:p>
        </p:txBody>
      </p:sp>
      <p:cxnSp>
        <p:nvCxnSpPr>
          <p:cNvPr id="17" name="直接箭头连接符 16"/>
          <p:cNvCxnSpPr/>
          <p:nvPr/>
        </p:nvCxnSpPr>
        <p:spPr>
          <a:xfrm flipH="1">
            <a:off x="1920240" y="4633019"/>
            <a:ext cx="4998722" cy="998161"/>
          </a:xfrm>
          <a:prstGeom prst="straightConnector1">
            <a:avLst/>
          </a:prstGeom>
          <a:ln>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10516" y="4389627"/>
            <a:ext cx="2073227" cy="1061829"/>
          </a:xfrm>
          <a:prstGeom prst="rect">
            <a:avLst/>
          </a:prstGeom>
          <a:noFill/>
        </p:spPr>
        <p:txBody>
          <a:bodyPr wrap="square" rtlCol="0">
            <a:spAutoFit/>
          </a:bodyPr>
          <a:lstStyle/>
          <a:p>
            <a:pPr>
              <a:lnSpc>
                <a:spcPct val="150000"/>
              </a:lnSpc>
            </a:pPr>
            <a:r>
              <a:rPr lang="zh-CN" altLang="en-US" sz="1400" dirty="0" smtClean="0">
                <a:latin typeface="楷体" panose="02010609060101010101" pitchFamily="49" charset="-122"/>
                <a:ea typeface="楷体" panose="02010609060101010101" pitchFamily="49" charset="-122"/>
              </a:rPr>
              <a:t>创建对象时系统会自动调用构造函数，无须显式调用构造函数</a:t>
            </a:r>
            <a:endParaRPr lang="en-US" altLang="zh-CN" sz="1400" dirty="0" smtClean="0">
              <a:latin typeface="楷体" panose="02010609060101010101" pitchFamily="49" charset="-122"/>
              <a:ea typeface="楷体" panose="02010609060101010101" pitchFamily="49" charset="-122"/>
            </a:endParaRPr>
          </a:p>
        </p:txBody>
      </p:sp>
      <p:sp>
        <p:nvSpPr>
          <p:cNvPr id="26" name="圆角矩形标注 25"/>
          <p:cNvSpPr/>
          <p:nvPr/>
        </p:nvSpPr>
        <p:spPr>
          <a:xfrm>
            <a:off x="4364794" y="1427974"/>
            <a:ext cx="2554167" cy="539496"/>
          </a:xfrm>
          <a:prstGeom prst="wedgeRoundRectCallout">
            <a:avLst>
              <a:gd name="adj1" fmla="val -103460"/>
              <a:gd name="adj2" fmla="val 320974"/>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dirty="0" smtClean="0">
                <a:solidFill>
                  <a:srgbClr val="FFFF00"/>
                </a:solidFill>
                <a:latin typeface="楷体" panose="02010609060101010101" pitchFamily="49" charset="-122"/>
                <a:ea typeface="楷体" panose="02010609060101010101" pitchFamily="49" charset="-122"/>
              </a:rPr>
              <a:t>如果</a:t>
            </a:r>
            <a:r>
              <a:rPr lang="zh-CN" altLang="en-US" sz="1400" b="1" dirty="0">
                <a:solidFill>
                  <a:srgbClr val="FFFF00"/>
                </a:solidFill>
                <a:latin typeface="楷体" panose="02010609060101010101" pitchFamily="49" charset="-122"/>
                <a:ea typeface="楷体" panose="02010609060101010101" pitchFamily="49" charset="-122"/>
              </a:rPr>
              <a:t>程序里没有构造函数</a:t>
            </a:r>
            <a:r>
              <a:rPr lang="zh-CN" altLang="en-US" sz="1400" b="1" dirty="0" smtClean="0">
                <a:solidFill>
                  <a:srgbClr val="FFFF00"/>
                </a:solidFill>
                <a:latin typeface="楷体" panose="02010609060101010101" pitchFamily="49" charset="-122"/>
                <a:ea typeface="楷体" panose="02010609060101010101" pitchFamily="49" charset="-122"/>
              </a:rPr>
              <a:t>，</a:t>
            </a:r>
            <a:endParaRPr lang="en-US" altLang="zh-CN" sz="1400" b="1" dirty="0" smtClean="0">
              <a:solidFill>
                <a:srgbClr val="FFFF00"/>
              </a:solidFill>
              <a:latin typeface="楷体" panose="02010609060101010101" pitchFamily="49" charset="-122"/>
              <a:ea typeface="楷体" panose="02010609060101010101" pitchFamily="49" charset="-122"/>
            </a:endParaRPr>
          </a:p>
          <a:p>
            <a:r>
              <a:rPr lang="zh-CN" altLang="en-US" sz="1400" b="1" dirty="0" smtClean="0">
                <a:solidFill>
                  <a:srgbClr val="FFFF00"/>
                </a:solidFill>
                <a:latin typeface="楷体" panose="02010609060101010101" pitchFamily="49" charset="-122"/>
                <a:ea typeface="楷体" panose="02010609060101010101" pitchFamily="49" charset="-122"/>
              </a:rPr>
              <a:t>创建对象时该</a:t>
            </a:r>
            <a:r>
              <a:rPr lang="zh-CN" altLang="en-US" sz="1400" b="1" dirty="0">
                <a:solidFill>
                  <a:srgbClr val="FFFF00"/>
                </a:solidFill>
                <a:latin typeface="楷体" panose="02010609060101010101" pitchFamily="49" charset="-122"/>
                <a:ea typeface="楷体" panose="02010609060101010101" pitchFamily="49" charset="-122"/>
              </a:rPr>
              <a:t>如何初始化呢？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2.1 </a:t>
            </a:r>
            <a:r>
              <a:rPr lang="zh-CN" altLang="en-US" sz="2000" b="1" dirty="0" smtClean="0">
                <a:solidFill>
                  <a:srgbClr val="C00000"/>
                </a:solidFill>
                <a:latin typeface="Bodoni MT Black" panose="02070A03080606020203" pitchFamily="18" charset="0"/>
                <a:ea typeface="黑体" panose="02010609060101010101" pitchFamily="49" charset="-122"/>
              </a:rPr>
              <a:t>系统默认的构造函数 （</a:t>
            </a:r>
            <a:r>
              <a:rPr lang="zh-CN" altLang="en-US" sz="2000" b="1" dirty="0">
                <a:solidFill>
                  <a:srgbClr val="0000FF"/>
                </a:solidFill>
                <a:latin typeface="Lato Black" panose="020F0A02020204030203" charset="0"/>
                <a:ea typeface="黑体" panose="02010609060101010101" pitchFamily="49" charset="-122"/>
                <a:cs typeface="Lato Black" panose="020F0A02020204030203" charset="0"/>
              </a:rPr>
              <a:t>编译统</a:t>
            </a:r>
            <a:r>
              <a:rPr lang="zh-CN" altLang="en-US" sz="2000" b="1" dirty="0" smtClean="0">
                <a:solidFill>
                  <a:srgbClr val="0000FF"/>
                </a:solidFill>
                <a:latin typeface="Bodoni MT Black" panose="02070A03080606020203" pitchFamily="18" charset="0"/>
                <a:ea typeface="黑体" panose="02010609060101010101" pitchFamily="49" charset="-122"/>
              </a:rPr>
              <a:t>提供</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2" name="矩形 1"/>
          <p:cNvSpPr/>
          <p:nvPr/>
        </p:nvSpPr>
        <p:spPr>
          <a:xfrm>
            <a:off x="734767" y="1455050"/>
            <a:ext cx="7770355" cy="1338828"/>
          </a:xfrm>
          <a:prstGeom prst="rect">
            <a:avLst/>
          </a:prstGeom>
        </p:spPr>
        <p:txBody>
          <a:bodyPr wrap="square">
            <a:spAutoFit/>
          </a:bodyPr>
          <a:lstStyle/>
          <a:p>
            <a:pPr>
              <a:lnSpc>
                <a:spcPct val="150000"/>
              </a:lnSpc>
            </a:pPr>
            <a:r>
              <a:rPr lang="zh-CN" altLang="en-US" dirty="0" smtClean="0">
                <a:solidFill>
                  <a:srgbClr val="0000FF"/>
                </a:solidFill>
              </a:rPr>
              <a:t>默认</a:t>
            </a:r>
            <a:r>
              <a:rPr lang="zh-CN" altLang="en-US" dirty="0">
                <a:solidFill>
                  <a:srgbClr val="0000FF"/>
                </a:solidFill>
              </a:rPr>
              <a:t>构造</a:t>
            </a:r>
            <a:r>
              <a:rPr lang="zh-CN" altLang="en-US" dirty="0" smtClean="0">
                <a:solidFill>
                  <a:srgbClr val="0000FF"/>
                </a:solidFill>
              </a:rPr>
              <a:t>函数</a:t>
            </a:r>
            <a:r>
              <a:rPr lang="zh-CN" altLang="en-US" dirty="0" smtClean="0"/>
              <a:t>：</a:t>
            </a:r>
            <a:r>
              <a:rPr lang="en-US" altLang="zh-CN" dirty="0" err="1" smtClean="0"/>
              <a:t>c++</a:t>
            </a:r>
            <a:r>
              <a:rPr lang="zh-CN" altLang="en-US" dirty="0" smtClean="0"/>
              <a:t>规定，如果程序员在类中没有定义构造函数，系统会自动生成一个默认的空的构造函数（无形参，无语句），</a:t>
            </a:r>
            <a:r>
              <a:rPr lang="zh-CN" altLang="en-US" b="1" dirty="0" smtClean="0">
                <a:solidFill>
                  <a:srgbClr val="0000FF"/>
                </a:solidFill>
                <a:latin typeface="楷体" panose="02010609060101010101" pitchFamily="49" charset="-122"/>
                <a:ea typeface="楷体" panose="02010609060101010101" pitchFamily="49" charset="-122"/>
              </a:rPr>
              <a:t>其功能仅用于创建对象，为对象分配空间</a:t>
            </a:r>
            <a:r>
              <a:rPr lang="zh-CN" altLang="en-US" dirty="0" smtClean="0">
                <a:solidFill>
                  <a:schemeClr val="accent2">
                    <a:lumMod val="75000"/>
                  </a:schemeClr>
                </a:solidFill>
                <a:latin typeface="楷体" panose="02010609060101010101" pitchFamily="49" charset="-122"/>
                <a:ea typeface="楷体" panose="02010609060101010101" pitchFamily="49" charset="-122"/>
              </a:rPr>
              <a:t>，但不会初始化类的数据成员</a:t>
            </a:r>
            <a:r>
              <a:rPr lang="zh-CN" altLang="en-US" dirty="0" smtClean="0"/>
              <a:t>。</a:t>
            </a:r>
            <a:endParaRPr lang="zh-CN" altLang="en-US" dirty="0"/>
          </a:p>
        </p:txBody>
      </p:sp>
      <p:sp>
        <p:nvSpPr>
          <p:cNvPr id="6" name="矩形 5"/>
          <p:cNvSpPr/>
          <p:nvPr/>
        </p:nvSpPr>
        <p:spPr>
          <a:xfrm>
            <a:off x="734767" y="2861680"/>
            <a:ext cx="5493812" cy="369332"/>
          </a:xfrm>
          <a:prstGeom prst="rect">
            <a:avLst/>
          </a:prstGeom>
        </p:spPr>
        <p:txBody>
          <a:bodyPr wrap="none">
            <a:spAutoFit/>
          </a:bodyPr>
          <a:lstStyle/>
          <a:p>
            <a:r>
              <a:rPr lang="zh-CN" altLang="en-US" dirty="0" smtClean="0">
                <a:solidFill>
                  <a:srgbClr val="00B050"/>
                </a:solidFill>
                <a:latin typeface="楷体" panose="02010609060101010101" pitchFamily="49" charset="-122"/>
                <a:ea typeface="楷体" panose="02010609060101010101" pitchFamily="49" charset="-122"/>
              </a:rPr>
              <a:t>系统默认的构造函数定义格式如下（空构造函数）：</a:t>
            </a:r>
            <a:endParaRPr lang="zh-CN" altLang="en-US" dirty="0">
              <a:solidFill>
                <a:srgbClr val="00B050"/>
              </a:solidFill>
              <a:latin typeface="楷体" panose="02010609060101010101" pitchFamily="49" charset="-122"/>
              <a:ea typeface="楷体" panose="02010609060101010101" pitchFamily="49" charset="-122"/>
            </a:endParaRPr>
          </a:p>
        </p:txBody>
      </p:sp>
      <p:sp>
        <p:nvSpPr>
          <p:cNvPr id="7" name="文本框 6"/>
          <p:cNvSpPr txBox="1"/>
          <p:nvPr/>
        </p:nvSpPr>
        <p:spPr>
          <a:xfrm>
            <a:off x="2250124" y="3668147"/>
            <a:ext cx="4739640" cy="1200329"/>
          </a:xfrm>
          <a:prstGeom prst="rect">
            <a:avLst/>
          </a:prstGeom>
          <a:solidFill>
            <a:schemeClr val="bg1">
              <a:lumMod val="95000"/>
            </a:schemeClr>
          </a:solidFill>
        </p:spPr>
        <p:txBody>
          <a:bodyPr wrap="square" rtlCol="0">
            <a:spAutoFit/>
          </a:bodyPr>
          <a:lstStyle/>
          <a:p>
            <a:r>
              <a:rPr lang="zh-CN" altLang="en-US" dirty="0" smtClean="0">
                <a:solidFill>
                  <a:schemeClr val="accent2">
                    <a:lumMod val="75000"/>
                  </a:schemeClr>
                </a:solidFill>
              </a:rPr>
              <a:t>类名</a:t>
            </a:r>
            <a:r>
              <a:rPr lang="en-US" altLang="zh-CN" dirty="0" smtClean="0">
                <a:solidFill>
                  <a:schemeClr val="accent2">
                    <a:lumMod val="75000"/>
                  </a:schemeClr>
                </a:solidFill>
              </a:rPr>
              <a:t>::</a:t>
            </a:r>
            <a:r>
              <a:rPr lang="zh-CN" altLang="en-US" dirty="0" smtClean="0">
                <a:solidFill>
                  <a:schemeClr val="accent2">
                    <a:lumMod val="75000"/>
                  </a:schemeClr>
                </a:solidFill>
              </a:rPr>
              <a:t>类名</a:t>
            </a:r>
            <a:r>
              <a:rPr lang="en-US" altLang="zh-CN" dirty="0" smtClean="0"/>
              <a:t>( )</a:t>
            </a:r>
          </a:p>
          <a:p>
            <a:r>
              <a:rPr lang="en-US" altLang="zh-CN" dirty="0" smtClean="0"/>
              <a:t>{</a:t>
            </a:r>
          </a:p>
          <a:p>
            <a:endParaRPr lang="en-US" altLang="zh-CN" dirty="0"/>
          </a:p>
          <a:p>
            <a:r>
              <a:rPr lang="en-US" altLang="zh-CN" dirty="0" smtClean="0"/>
              <a:t>}</a:t>
            </a:r>
            <a:endParaRPr lang="zh-CN" altLang="en-US" dirty="0"/>
          </a:p>
        </p:txBody>
      </p:sp>
      <p:sp>
        <p:nvSpPr>
          <p:cNvPr id="9" name="文本框 8"/>
          <p:cNvSpPr txBox="1"/>
          <p:nvPr/>
        </p:nvSpPr>
        <p:spPr>
          <a:xfrm>
            <a:off x="207850" y="5491877"/>
            <a:ext cx="8600023" cy="830997"/>
          </a:xfrm>
          <a:prstGeom prst="rect">
            <a:avLst/>
          </a:prstGeom>
          <a:noFill/>
        </p:spPr>
        <p:txBody>
          <a:bodyPr wrap="square" rtlCol="0">
            <a:spAutoFit/>
          </a:bodyPr>
          <a:lstStyle/>
          <a:p>
            <a:pPr algn="just">
              <a:lnSpc>
                <a:spcPct val="150000"/>
              </a:lnSpc>
            </a:pPr>
            <a:r>
              <a:rPr lang="zh-CN" altLang="en-US" sz="1600" dirty="0" smtClean="0">
                <a:latin typeface="楷体" panose="02010609060101010101" pitchFamily="49" charset="-122"/>
                <a:ea typeface="楷体" panose="02010609060101010101" pitchFamily="49" charset="-122"/>
              </a:rPr>
              <a:t>点评：</a:t>
            </a:r>
            <a:r>
              <a:rPr lang="en-US" altLang="zh-CN" sz="1600" dirty="0" smtClean="0">
                <a:latin typeface="楷体" panose="02010609060101010101" pitchFamily="49" charset="-122"/>
                <a:ea typeface="楷体" panose="02010609060101010101" pitchFamily="49" charset="-122"/>
              </a:rPr>
              <a:t>C++</a:t>
            </a:r>
            <a:r>
              <a:rPr lang="zh-CN" altLang="en-US" sz="1600" dirty="0" smtClean="0">
                <a:latin typeface="楷体" panose="02010609060101010101" pitchFamily="49" charset="-122"/>
                <a:ea typeface="楷体" panose="02010609060101010101" pitchFamily="49" charset="-122"/>
              </a:rPr>
              <a:t>并非总会自动生成默认构造函数，</a:t>
            </a:r>
            <a:r>
              <a:rPr lang="zh-CN" altLang="en-US" sz="1600" b="1" dirty="0" smtClean="0">
                <a:solidFill>
                  <a:srgbClr val="0066FF"/>
                </a:solidFill>
                <a:latin typeface="楷体" panose="02010609060101010101" pitchFamily="49" charset="-122"/>
                <a:ea typeface="楷体" panose="02010609060101010101" pitchFamily="49" charset="-122"/>
              </a:rPr>
              <a:t>只有当程序里未定义任何构造函数时，默认构造函数才会挺身而出</a:t>
            </a:r>
            <a:r>
              <a:rPr lang="zh-CN" altLang="en-US" sz="1600" dirty="0" smtClean="0">
                <a:latin typeface="楷体" panose="02010609060101010101" pitchFamily="49" charset="-122"/>
                <a:ea typeface="楷体" panose="02010609060101010101" pitchFamily="49" charset="-122"/>
              </a:rPr>
              <a:t>，如果程序类已经显式定义，系统默认构造函数就被雪藏，永世不得被调用！</a:t>
            </a:r>
            <a:endParaRPr lang="zh-CN" altLang="en-US" sz="1600" dirty="0">
              <a:latin typeface="楷体" panose="02010609060101010101" pitchFamily="49" charset="-122"/>
              <a:ea typeface="楷体" panose="02010609060101010101" pitchFamily="49" charset="-122"/>
            </a:endParaRPr>
          </a:p>
        </p:txBody>
      </p:sp>
      <p:cxnSp>
        <p:nvCxnSpPr>
          <p:cNvPr id="8" name="直接连接符 7"/>
          <p:cNvCxnSpPr/>
          <p:nvPr/>
        </p:nvCxnSpPr>
        <p:spPr>
          <a:xfrm>
            <a:off x="6358467" y="2311400"/>
            <a:ext cx="1971494" cy="1920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79285" y="2709846"/>
            <a:ext cx="507118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4485" y="1431007"/>
            <a:ext cx="6011362" cy="4726491"/>
          </a:xfrm>
          <a:prstGeom prst="rect">
            <a:avLst/>
          </a:prstGeom>
          <a:ln w="12700">
            <a:solidFill>
              <a:srgbClr val="0066FF"/>
            </a:solidFill>
          </a:ln>
          <a:effectLst/>
        </p:spPr>
      </p:pic>
      <p:sp>
        <p:nvSpPr>
          <p:cNvPr id="4" name="矩形 3"/>
          <p:cNvSpPr/>
          <p:nvPr/>
        </p:nvSpPr>
        <p:spPr>
          <a:xfrm>
            <a:off x="692600" y="2359601"/>
            <a:ext cx="5848408" cy="1146048"/>
          </a:xfrm>
          <a:prstGeom prst="rect">
            <a:avLst/>
          </a:prstGeom>
          <a:solidFill>
            <a:schemeClr val="tx1">
              <a:alpha val="9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57713" y="6200509"/>
            <a:ext cx="9279115" cy="307777"/>
          </a:xfrm>
          <a:prstGeom prst="rect">
            <a:avLst/>
          </a:prstGeom>
          <a:noFill/>
        </p:spPr>
        <p:txBody>
          <a:bodyPr wrap="square" rtlCol="0">
            <a:spAutoFit/>
          </a:bodyPr>
          <a:lstStyle/>
          <a:p>
            <a:pPr algn="ctr"/>
            <a:r>
              <a:rPr lang="zh-CN" altLang="en-US" sz="1400" b="1" dirty="0" smtClean="0">
                <a:solidFill>
                  <a:srgbClr val="C00000"/>
                </a:solidFill>
                <a:latin typeface="Courier New" panose="02070309020205020404" pitchFamily="49" charset="0"/>
                <a:cs typeface="Courier New" panose="02070309020205020404" pitchFamily="49" charset="0"/>
              </a:rPr>
              <a:t>要点</a:t>
            </a:r>
            <a:r>
              <a:rPr lang="zh-CN" altLang="en-US" sz="1400" b="1" dirty="0" smtClean="0">
                <a:solidFill>
                  <a:srgbClr val="0000FF"/>
                </a:solidFill>
                <a:latin typeface="Courier New" panose="02070309020205020404" pitchFamily="49" charset="0"/>
                <a:cs typeface="Courier New" panose="02070309020205020404" pitchFamily="49" charset="0"/>
              </a:rPr>
              <a:t>：</a:t>
            </a:r>
            <a:r>
              <a:rPr lang="zh-CN" altLang="en-US" sz="1400" b="1" dirty="0" smtClean="0">
                <a:solidFill>
                  <a:srgbClr val="0000FF"/>
                </a:solidFill>
                <a:latin typeface="楷体" panose="02010609060101010101" pitchFamily="49" charset="-122"/>
                <a:ea typeface="楷体" panose="02010609060101010101" pitchFamily="49" charset="-122"/>
                <a:cs typeface="Courier New" panose="02070309020205020404" pitchFamily="49" charset="0"/>
              </a:rPr>
              <a:t>程序里若有构造函数，那么创建对象时就会自动调用用户提供的，而不会调用系统的默认的无参构造函数</a:t>
            </a:r>
            <a:r>
              <a:rPr lang="zh-CN" altLang="en-US" sz="1400" b="1" dirty="0">
                <a:solidFill>
                  <a:srgbClr val="0000FF"/>
                </a:solidFill>
                <a:latin typeface="楷体" panose="02010609060101010101" pitchFamily="49" charset="-122"/>
                <a:ea typeface="楷体" panose="02010609060101010101" pitchFamily="49" charset="-122"/>
                <a:cs typeface="Courier New" panose="02070309020205020404" pitchFamily="49" charset="0"/>
              </a:rPr>
              <a:t>！</a:t>
            </a:r>
          </a:p>
        </p:txBody>
      </p:sp>
      <p:cxnSp>
        <p:nvCxnSpPr>
          <p:cNvPr id="7" name="直接连接符 6"/>
          <p:cNvCxnSpPr/>
          <p:nvPr/>
        </p:nvCxnSpPr>
        <p:spPr>
          <a:xfrm>
            <a:off x="1760220" y="5455920"/>
            <a:ext cx="754380" cy="0"/>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193292" y="3244596"/>
            <a:ext cx="18288" cy="2211324"/>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03962" y="2289218"/>
            <a:ext cx="2215656" cy="1754326"/>
          </a:xfrm>
          <a:prstGeom prst="rect">
            <a:avLst/>
          </a:prstGeom>
          <a:noFill/>
        </p:spPr>
        <p:txBody>
          <a:bodyPr wrap="square" rtlCol="0">
            <a:spAutoFit/>
          </a:bodyPr>
          <a:lstStyle/>
          <a:p>
            <a:pPr algn="just"/>
            <a:r>
              <a:rPr lang="zh-CN" altLang="en-US" dirty="0" smtClean="0">
                <a:solidFill>
                  <a:srgbClr val="FF0000"/>
                </a:solidFill>
                <a:latin typeface="楷体" panose="02010609060101010101" pitchFamily="49" charset="-122"/>
                <a:ea typeface="楷体" panose="02010609060101010101" pitchFamily="49" charset="-122"/>
              </a:rPr>
              <a:t>如果删除初始化数据参数，程序会报错，因为创建对象</a:t>
            </a:r>
            <a:r>
              <a:rPr lang="en-US" altLang="zh-CN" dirty="0" smtClean="0">
                <a:solidFill>
                  <a:srgbClr val="FF0000"/>
                </a:solidFill>
                <a:latin typeface="楷体" panose="02010609060101010101" pitchFamily="49" charset="-122"/>
                <a:ea typeface="楷体" panose="02010609060101010101" pitchFamily="49" charset="-122"/>
              </a:rPr>
              <a:t>today</a:t>
            </a:r>
            <a:r>
              <a:rPr lang="zh-CN" altLang="en-US" dirty="0" smtClean="0">
                <a:solidFill>
                  <a:srgbClr val="FF0000"/>
                </a:solidFill>
                <a:latin typeface="楷体" panose="02010609060101010101" pitchFamily="49" charset="-122"/>
                <a:ea typeface="楷体" panose="02010609060101010101" pitchFamily="49" charset="-122"/>
              </a:rPr>
              <a:t>时</a:t>
            </a:r>
            <a:r>
              <a:rPr lang="en-US" altLang="zh-CN" dirty="0" smtClean="0">
                <a:solidFill>
                  <a:srgbClr val="FF0000"/>
                </a:solidFill>
                <a:latin typeface="楷体" panose="02010609060101010101" pitchFamily="49" charset="-122"/>
                <a:ea typeface="楷体" panose="02010609060101010101" pitchFamily="49" charset="-122"/>
              </a:rPr>
              <a:t>,</a:t>
            </a:r>
            <a:r>
              <a:rPr lang="zh-CN" altLang="en-US" dirty="0" smtClean="0">
                <a:solidFill>
                  <a:srgbClr val="FF0000"/>
                </a:solidFill>
                <a:latin typeface="楷体" panose="02010609060101010101" pitchFamily="49" charset="-122"/>
                <a:ea typeface="楷体" panose="02010609060101010101" pitchFamily="49" charset="-122"/>
              </a:rPr>
              <a:t>程序找不到与之能</a:t>
            </a:r>
            <a:r>
              <a:rPr lang="zh-CN" altLang="en-US" dirty="0" smtClean="0">
                <a:solidFill>
                  <a:srgbClr val="0000FF"/>
                </a:solidFill>
                <a:latin typeface="楷体" panose="02010609060101010101" pitchFamily="49" charset="-122"/>
                <a:ea typeface="楷体" panose="02010609060101010101" pitchFamily="49" charset="-122"/>
              </a:rPr>
              <a:t>匹配</a:t>
            </a:r>
            <a:r>
              <a:rPr lang="zh-CN" altLang="en-US" dirty="0" smtClean="0">
                <a:solidFill>
                  <a:srgbClr val="FF0000"/>
                </a:solidFill>
                <a:latin typeface="楷体" panose="02010609060101010101" pitchFamily="49" charset="-122"/>
                <a:ea typeface="楷体" panose="02010609060101010101" pitchFamily="49" charset="-122"/>
              </a:rPr>
              <a:t>的构造函数！</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11" name="矩形 10"/>
          <p:cNvSpPr/>
          <p:nvPr/>
        </p:nvSpPr>
        <p:spPr>
          <a:xfrm>
            <a:off x="345857" y="9499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2.1 </a:t>
            </a:r>
            <a:r>
              <a:rPr lang="zh-CN" altLang="en-US" sz="2000" b="1" dirty="0" smtClean="0">
                <a:solidFill>
                  <a:srgbClr val="C00000"/>
                </a:solidFill>
                <a:latin typeface="Bodoni MT Black" panose="02070A03080606020203" pitchFamily="18" charset="0"/>
                <a:ea typeface="黑体" panose="02010609060101010101" pitchFamily="49" charset="-122"/>
              </a:rPr>
              <a:t>系统默认的构造函数</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C00000"/>
                </a:solidFill>
                <a:latin typeface="Bodoni MT Black" panose="02070A03080606020203" pitchFamily="18" charset="0"/>
                <a:ea typeface="黑体" panose="02010609060101010101" pitchFamily="49" charset="-122"/>
              </a:rPr>
              <a:t>举例</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1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6" y="1055087"/>
            <a:ext cx="894051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2.2 </a:t>
            </a:r>
            <a:r>
              <a:rPr lang="zh-CN" altLang="en-US" sz="2000" b="1" dirty="0">
                <a:solidFill>
                  <a:srgbClr val="C00000"/>
                </a:solidFill>
                <a:latin typeface="Bodoni MT Black" panose="02070A03080606020203" pitchFamily="18" charset="0"/>
                <a:ea typeface="黑体" panose="02010609060101010101" pitchFamily="49" charset="-122"/>
              </a:rPr>
              <a:t>无参</a:t>
            </a:r>
            <a:r>
              <a:rPr lang="zh-CN" altLang="en-US" sz="2000" b="1" dirty="0" smtClean="0">
                <a:solidFill>
                  <a:srgbClr val="C00000"/>
                </a:solidFill>
                <a:latin typeface="Bodoni MT Black" panose="02070A03080606020203" pitchFamily="18" charset="0"/>
                <a:ea typeface="黑体" panose="02010609060101010101" pitchFamily="49" charset="-122"/>
              </a:rPr>
              <a:t>构造函数：</a:t>
            </a:r>
            <a:r>
              <a:rPr lang="zh-CN" altLang="en-US" sz="2000" b="1" dirty="0">
                <a:solidFill>
                  <a:srgbClr val="FFC000"/>
                </a:solidFill>
                <a:latin typeface="华文楷体" panose="02010600040101010101" pitchFamily="2" charset="-122"/>
                <a:ea typeface="华文楷体" panose="02010600040101010101" pitchFamily="2" charset="-122"/>
              </a:rPr>
              <a:t>系统</a:t>
            </a:r>
            <a:r>
              <a:rPr lang="zh-CN" altLang="en-US" sz="2000" b="1" dirty="0" smtClean="0">
                <a:solidFill>
                  <a:srgbClr val="FFC000"/>
                </a:solidFill>
                <a:latin typeface="华文楷体" panose="02010600040101010101" pitchFamily="2" charset="-122"/>
                <a:ea typeface="华文楷体" panose="02010600040101010101" pitchFamily="2" charset="-122"/>
              </a:rPr>
              <a:t>默认提供的，用户自定义的</a:t>
            </a:r>
            <a:endParaRPr lang="en-US" altLang="zh-CN" sz="2000" b="1" dirty="0">
              <a:solidFill>
                <a:srgbClr val="FFC000"/>
              </a:solidFill>
              <a:latin typeface="华文楷体" panose="02010600040101010101" pitchFamily="2" charset="-122"/>
              <a:ea typeface="华文楷体" panose="02010600040101010101" pitchFamily="2" charset="-122"/>
              <a:cs typeface="Lato Black" panose="020F0A02020204030203" charset="0"/>
            </a:endParaRPr>
          </a:p>
        </p:txBody>
      </p:sp>
      <p:sp>
        <p:nvSpPr>
          <p:cNvPr id="4" name="矩形 3"/>
          <p:cNvSpPr/>
          <p:nvPr/>
        </p:nvSpPr>
        <p:spPr>
          <a:xfrm>
            <a:off x="779285" y="1588132"/>
            <a:ext cx="7223760" cy="1338828"/>
          </a:xfrm>
          <a:prstGeom prst="rect">
            <a:avLst/>
          </a:prstGeom>
        </p:spPr>
        <p:txBody>
          <a:bodyPr wrap="square">
            <a:spAutoFit/>
          </a:bodyPr>
          <a:lstStyle/>
          <a:p>
            <a:pPr>
              <a:lnSpc>
                <a:spcPct val="150000"/>
              </a:lnSpc>
            </a:pPr>
            <a:r>
              <a:rPr lang="zh-CN" altLang="en-US" dirty="0" smtClean="0">
                <a:solidFill>
                  <a:srgbClr val="0000FF"/>
                </a:solidFill>
              </a:rPr>
              <a:t>无参构造函数</a:t>
            </a:r>
            <a:r>
              <a:rPr lang="zh-CN" altLang="en-US" dirty="0" smtClean="0"/>
              <a:t>：系统默认的构造函数是一个无参构造</a:t>
            </a:r>
            <a:r>
              <a:rPr lang="zh-CN" altLang="en-US" dirty="0"/>
              <a:t>函数</a:t>
            </a:r>
            <a:r>
              <a:rPr lang="zh-CN" altLang="en-US" dirty="0" smtClean="0"/>
              <a:t>，该函数是隐藏的；但是，用户也可以显式地在程序内定义一个新的无参构造函数替代系统的默认的无参构造函数。</a:t>
            </a:r>
            <a:r>
              <a:rPr lang="zh-CN" altLang="en-US" dirty="0" smtClean="0">
                <a:solidFill>
                  <a:srgbClr val="FF0000"/>
                </a:solidFill>
              </a:rPr>
              <a:t>两者不可兼得</a:t>
            </a:r>
            <a:r>
              <a:rPr lang="zh-CN" altLang="en-US" dirty="0" smtClean="0"/>
              <a:t>！</a:t>
            </a:r>
            <a:endParaRPr lang="zh-CN" altLang="en-US" dirty="0"/>
          </a:p>
        </p:txBody>
      </p:sp>
      <p:sp>
        <p:nvSpPr>
          <p:cNvPr id="5" name="矩形 4"/>
          <p:cNvSpPr/>
          <p:nvPr/>
        </p:nvSpPr>
        <p:spPr>
          <a:xfrm>
            <a:off x="5164524" y="3247060"/>
            <a:ext cx="3887603" cy="369332"/>
          </a:xfrm>
          <a:prstGeom prst="rect">
            <a:avLst/>
          </a:prstGeom>
        </p:spPr>
        <p:txBody>
          <a:bodyPr wrap="none">
            <a:spAutoFit/>
          </a:bodyPr>
          <a:lstStyle/>
          <a:p>
            <a:r>
              <a:rPr lang="zh-CN" altLang="en-US" dirty="0">
                <a:solidFill>
                  <a:srgbClr val="00B050"/>
                </a:solidFill>
                <a:latin typeface="楷体" panose="02010609060101010101" pitchFamily="49" charset="-122"/>
                <a:ea typeface="楷体" panose="02010609060101010101" pitchFamily="49" charset="-122"/>
              </a:rPr>
              <a:t>显</a:t>
            </a:r>
            <a:r>
              <a:rPr lang="zh-CN" altLang="en-US" dirty="0" smtClean="0">
                <a:solidFill>
                  <a:srgbClr val="00B050"/>
                </a:solidFill>
                <a:latin typeface="楷体" panose="02010609060101010101" pitchFamily="49" charset="-122"/>
                <a:ea typeface="楷体" panose="02010609060101010101" pitchFamily="49" charset="-122"/>
              </a:rPr>
              <a:t>式无参构造函数（</a:t>
            </a:r>
            <a:r>
              <a:rPr lang="zh-CN" altLang="en-US" b="1" dirty="0" smtClean="0">
                <a:solidFill>
                  <a:srgbClr val="00B0F0"/>
                </a:solidFill>
                <a:latin typeface="楷体" panose="02010609060101010101" pitchFamily="49" charset="-122"/>
                <a:ea typeface="楷体" panose="02010609060101010101" pitchFamily="49" charset="-122"/>
              </a:rPr>
              <a:t>用户自定义的</a:t>
            </a:r>
            <a:r>
              <a:rPr lang="zh-CN" altLang="en-US" dirty="0" smtClean="0">
                <a:solidFill>
                  <a:srgbClr val="00B050"/>
                </a:solidFill>
                <a:latin typeface="楷体" panose="02010609060101010101" pitchFamily="49" charset="-122"/>
                <a:ea typeface="楷体" panose="02010609060101010101" pitchFamily="49" charset="-122"/>
              </a:rPr>
              <a:t>）</a:t>
            </a:r>
            <a:endParaRPr lang="zh-CN" altLang="en-US" dirty="0">
              <a:solidFill>
                <a:srgbClr val="00B050"/>
              </a:solidFill>
              <a:latin typeface="楷体" panose="02010609060101010101" pitchFamily="49" charset="-122"/>
              <a:ea typeface="楷体" panose="02010609060101010101" pitchFamily="49" charset="-122"/>
            </a:endParaRPr>
          </a:p>
        </p:txBody>
      </p:sp>
      <p:sp>
        <p:nvSpPr>
          <p:cNvPr id="6" name="文本框 5"/>
          <p:cNvSpPr txBox="1"/>
          <p:nvPr/>
        </p:nvSpPr>
        <p:spPr>
          <a:xfrm>
            <a:off x="4810444" y="3704831"/>
            <a:ext cx="4043995" cy="1754326"/>
          </a:xfrm>
          <a:prstGeom prst="rect">
            <a:avLst/>
          </a:prstGeom>
          <a:solidFill>
            <a:schemeClr val="accent6">
              <a:lumMod val="20000"/>
              <a:lumOff val="80000"/>
            </a:schemeClr>
          </a:solidFill>
        </p:spPr>
        <p:txBody>
          <a:bodyPr wrap="square" rtlCol="0">
            <a:spAutoFit/>
          </a:bodyPr>
          <a:lstStyle/>
          <a:p>
            <a:r>
              <a:rPr lang="zh-CN" altLang="en-US" dirty="0" smtClean="0">
                <a:solidFill>
                  <a:schemeClr val="accent2">
                    <a:lumMod val="75000"/>
                  </a:schemeClr>
                </a:solidFill>
              </a:rPr>
              <a:t>类名</a:t>
            </a:r>
            <a:r>
              <a:rPr lang="en-US" altLang="zh-CN" dirty="0" smtClean="0">
                <a:solidFill>
                  <a:schemeClr val="accent2">
                    <a:lumMod val="75000"/>
                  </a:schemeClr>
                </a:solidFill>
              </a:rPr>
              <a:t>::</a:t>
            </a:r>
            <a:r>
              <a:rPr lang="zh-CN" altLang="en-US" dirty="0" smtClean="0">
                <a:solidFill>
                  <a:schemeClr val="accent2">
                    <a:lumMod val="75000"/>
                  </a:schemeClr>
                </a:solidFill>
              </a:rPr>
              <a:t>类名</a:t>
            </a:r>
            <a:r>
              <a:rPr lang="en-US" altLang="zh-CN" dirty="0" smtClean="0"/>
              <a:t>( )</a:t>
            </a:r>
          </a:p>
          <a:p>
            <a:r>
              <a:rPr lang="en-US" altLang="zh-CN" dirty="0" smtClean="0"/>
              <a:t>{</a:t>
            </a:r>
          </a:p>
          <a:p>
            <a:r>
              <a:rPr lang="en-US" altLang="zh-CN" b="1" dirty="0">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    year  =  2018;</a:t>
            </a:r>
          </a:p>
          <a:p>
            <a:r>
              <a:rPr lang="en-US" altLang="zh-CN" b="1" dirty="0">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    month = 10;</a:t>
            </a:r>
          </a:p>
          <a:p>
            <a:r>
              <a:rPr lang="en-US" altLang="zh-CN" b="1" dirty="0">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    day   = 24;</a:t>
            </a:r>
            <a:endParaRPr lang="en-US" altLang="zh-CN" dirty="0"/>
          </a:p>
          <a:p>
            <a:r>
              <a:rPr lang="en-US" altLang="zh-CN" dirty="0" smtClean="0"/>
              <a:t>}</a:t>
            </a:r>
            <a:endParaRPr lang="zh-CN" altLang="en-US" dirty="0"/>
          </a:p>
        </p:txBody>
      </p:sp>
      <p:sp>
        <p:nvSpPr>
          <p:cNvPr id="7" name="矩形 6"/>
          <p:cNvSpPr/>
          <p:nvPr/>
        </p:nvSpPr>
        <p:spPr>
          <a:xfrm>
            <a:off x="549014" y="3247060"/>
            <a:ext cx="4120039" cy="369332"/>
          </a:xfrm>
          <a:prstGeom prst="rect">
            <a:avLst/>
          </a:prstGeom>
        </p:spPr>
        <p:txBody>
          <a:bodyPr wrap="none">
            <a:spAutoFit/>
          </a:bodyPr>
          <a:lstStyle/>
          <a:p>
            <a:r>
              <a:rPr lang="zh-CN" altLang="en-US" dirty="0">
                <a:solidFill>
                  <a:srgbClr val="00B050"/>
                </a:solidFill>
                <a:latin typeface="楷体" panose="02010609060101010101" pitchFamily="49" charset="-122"/>
                <a:ea typeface="楷体" panose="02010609060101010101" pitchFamily="49" charset="-122"/>
              </a:rPr>
              <a:t>隐</a:t>
            </a:r>
            <a:r>
              <a:rPr lang="zh-CN" altLang="en-US" dirty="0" smtClean="0">
                <a:solidFill>
                  <a:srgbClr val="00B050"/>
                </a:solidFill>
                <a:latin typeface="楷体" panose="02010609060101010101" pitchFamily="49" charset="-122"/>
                <a:ea typeface="楷体" panose="02010609060101010101" pitchFamily="49" charset="-122"/>
              </a:rPr>
              <a:t>式无参构造函数（</a:t>
            </a:r>
            <a:r>
              <a:rPr lang="zh-CN" altLang="en-US" b="1" dirty="0" smtClean="0">
                <a:solidFill>
                  <a:srgbClr val="00B0F0"/>
                </a:solidFill>
                <a:latin typeface="楷体" panose="02010609060101010101" pitchFamily="49" charset="-122"/>
                <a:ea typeface="楷体" panose="02010609060101010101" pitchFamily="49" charset="-122"/>
              </a:rPr>
              <a:t>系统默认提供</a:t>
            </a:r>
            <a:r>
              <a:rPr lang="zh-CN" altLang="en-US" b="1" dirty="0">
                <a:solidFill>
                  <a:srgbClr val="00B0F0"/>
                </a:solidFill>
                <a:latin typeface="楷体" panose="02010609060101010101" pitchFamily="49" charset="-122"/>
                <a:ea typeface="楷体" panose="02010609060101010101" pitchFamily="49" charset="-122"/>
              </a:rPr>
              <a:t>的</a:t>
            </a:r>
            <a:r>
              <a:rPr lang="zh-CN" altLang="en-US" dirty="0" smtClean="0">
                <a:solidFill>
                  <a:srgbClr val="00B050"/>
                </a:solidFill>
                <a:latin typeface="楷体" panose="02010609060101010101" pitchFamily="49" charset="-122"/>
                <a:ea typeface="楷体" panose="02010609060101010101" pitchFamily="49" charset="-122"/>
              </a:rPr>
              <a:t>）</a:t>
            </a:r>
            <a:endParaRPr lang="zh-CN" altLang="en-US" dirty="0">
              <a:solidFill>
                <a:srgbClr val="00B050"/>
              </a:solidFill>
              <a:latin typeface="楷体" panose="02010609060101010101" pitchFamily="49" charset="-122"/>
              <a:ea typeface="楷体" panose="02010609060101010101" pitchFamily="49" charset="-122"/>
            </a:endParaRPr>
          </a:p>
        </p:txBody>
      </p:sp>
      <p:sp>
        <p:nvSpPr>
          <p:cNvPr id="8" name="文本框 7"/>
          <p:cNvSpPr txBox="1"/>
          <p:nvPr/>
        </p:nvSpPr>
        <p:spPr>
          <a:xfrm>
            <a:off x="549014" y="3704831"/>
            <a:ext cx="3855720" cy="1754326"/>
          </a:xfrm>
          <a:prstGeom prst="rect">
            <a:avLst/>
          </a:prstGeom>
          <a:solidFill>
            <a:schemeClr val="bg1">
              <a:lumMod val="95000"/>
            </a:schemeClr>
          </a:solidFill>
        </p:spPr>
        <p:txBody>
          <a:bodyPr wrap="square" rtlCol="0">
            <a:spAutoFit/>
          </a:bodyPr>
          <a:lstStyle/>
          <a:p>
            <a:r>
              <a:rPr lang="zh-CN" altLang="en-US" dirty="0" smtClean="0">
                <a:solidFill>
                  <a:schemeClr val="accent2">
                    <a:lumMod val="75000"/>
                  </a:schemeClr>
                </a:solidFill>
              </a:rPr>
              <a:t>类名</a:t>
            </a:r>
            <a:r>
              <a:rPr lang="en-US" altLang="zh-CN" dirty="0" smtClean="0">
                <a:solidFill>
                  <a:schemeClr val="accent2">
                    <a:lumMod val="75000"/>
                  </a:schemeClr>
                </a:solidFill>
              </a:rPr>
              <a:t>::</a:t>
            </a:r>
            <a:r>
              <a:rPr lang="zh-CN" altLang="en-US" dirty="0" smtClean="0">
                <a:solidFill>
                  <a:schemeClr val="accent2">
                    <a:lumMod val="75000"/>
                  </a:schemeClr>
                </a:solidFill>
              </a:rPr>
              <a:t>类名</a:t>
            </a:r>
            <a:r>
              <a:rPr lang="en-US" altLang="zh-CN" dirty="0" smtClean="0"/>
              <a:t>( )</a:t>
            </a:r>
          </a:p>
          <a:p>
            <a:r>
              <a:rPr lang="en-US" altLang="zh-CN" dirty="0" smtClean="0"/>
              <a:t>{</a:t>
            </a:r>
          </a:p>
          <a:p>
            <a:endParaRPr lang="en-US" altLang="zh-CN" dirty="0"/>
          </a:p>
          <a:p>
            <a:endParaRPr lang="en-US" altLang="zh-CN" dirty="0" smtClean="0"/>
          </a:p>
          <a:p>
            <a:endParaRPr lang="en-US" altLang="zh-CN" dirty="0" smtClean="0"/>
          </a:p>
          <a:p>
            <a:r>
              <a:rPr lang="en-US" altLang="zh-CN" dirty="0" smtClean="0"/>
              <a:t>}</a:t>
            </a:r>
            <a:endParaRPr lang="zh-CN" altLang="en-US" dirty="0"/>
          </a:p>
        </p:txBody>
      </p:sp>
      <p:sp>
        <p:nvSpPr>
          <p:cNvPr id="9"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10" name="右箭头 9"/>
          <p:cNvSpPr/>
          <p:nvPr/>
        </p:nvSpPr>
        <p:spPr>
          <a:xfrm>
            <a:off x="3044283" y="4415883"/>
            <a:ext cx="2241395" cy="535258"/>
          </a:xfrm>
          <a:prstGeom prst="rightArrow">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779286" y="1674796"/>
            <a:ext cx="616378" cy="4331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3500837" y="5970154"/>
            <a:ext cx="4689459" cy="400110"/>
          </a:xfrm>
          <a:prstGeom prst="rect">
            <a:avLst/>
          </a:prstGeom>
          <a:noFill/>
        </p:spPr>
        <p:txBody>
          <a:bodyPr wrap="square" rtlCol="0">
            <a:spAutoFit/>
          </a:bodyPr>
          <a:lstStyle/>
          <a:p>
            <a:r>
              <a:rPr lang="en-US" altLang="zh-CN" sz="20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2000" b="1" dirty="0" smtClean="0">
                <a:latin typeface="Courier New" panose="02070309020205020404" pitchFamily="49" charset="0"/>
                <a:cs typeface="Courier New" panose="02070309020205020404" pitchFamily="49" charset="0"/>
              </a:rPr>
              <a:t> today; </a:t>
            </a:r>
            <a:r>
              <a:rPr lang="en-US" altLang="zh-CN" sz="1600" dirty="0" smtClean="0">
                <a:solidFill>
                  <a:srgbClr val="00B050"/>
                </a:solidFill>
              </a:rPr>
              <a:t>//</a:t>
            </a:r>
            <a:r>
              <a:rPr lang="zh-CN" altLang="en-US" sz="1600" dirty="0" smtClean="0">
                <a:solidFill>
                  <a:srgbClr val="00B050"/>
                </a:solidFill>
              </a:rPr>
              <a:t>创建类</a:t>
            </a:r>
            <a:r>
              <a:rPr lang="en-US" altLang="zh-CN" sz="1600" dirty="0" smtClean="0">
                <a:solidFill>
                  <a:srgbClr val="00B050"/>
                </a:solidFill>
              </a:rPr>
              <a:t>Date</a:t>
            </a:r>
            <a:r>
              <a:rPr lang="zh-CN" altLang="en-US" sz="1600" dirty="0" smtClean="0">
                <a:solidFill>
                  <a:srgbClr val="00B050"/>
                </a:solidFill>
              </a:rPr>
              <a:t>的一个对象</a:t>
            </a:r>
            <a:r>
              <a:rPr lang="en-US" altLang="zh-CN" sz="1600" dirty="0" smtClean="0">
                <a:solidFill>
                  <a:srgbClr val="00B050"/>
                </a:solidFill>
              </a:rPr>
              <a:t>today</a:t>
            </a:r>
            <a:endParaRPr lang="zh-CN" altLang="en-US" dirty="0">
              <a:solidFill>
                <a:srgbClr val="00B050"/>
              </a:solidFill>
            </a:endParaRPr>
          </a:p>
        </p:txBody>
      </p:sp>
      <p:cxnSp>
        <p:nvCxnSpPr>
          <p:cNvPr id="13" name="直接箭头连接符 12"/>
          <p:cNvCxnSpPr/>
          <p:nvPr/>
        </p:nvCxnSpPr>
        <p:spPr>
          <a:xfrm flipH="1" flipV="1">
            <a:off x="3330341" y="5265019"/>
            <a:ext cx="1174282" cy="789272"/>
          </a:xfrm>
          <a:prstGeom prst="straightConnector1">
            <a:avLst/>
          </a:prstGeom>
          <a:ln>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710555" y="5221461"/>
            <a:ext cx="860512" cy="832830"/>
          </a:xfrm>
          <a:prstGeom prst="straightConnector1">
            <a:avLst/>
          </a:prstGeom>
          <a:ln>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2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79285" y="4091947"/>
            <a:ext cx="7681321" cy="1639043"/>
          </a:xfrm>
          <a:prstGeom prst="roundRect">
            <a:avLst>
              <a:gd name="adj" fmla="val 4115"/>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圆角矩形 6"/>
          <p:cNvSpPr/>
          <p:nvPr/>
        </p:nvSpPr>
        <p:spPr>
          <a:xfrm>
            <a:off x="779285" y="1988077"/>
            <a:ext cx="7681321" cy="1639043"/>
          </a:xfrm>
          <a:prstGeom prst="roundRect">
            <a:avLst>
              <a:gd name="adj" fmla="val 4115"/>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2.3 </a:t>
            </a:r>
            <a:r>
              <a:rPr lang="zh-CN" altLang="en-US" sz="2000" b="1" dirty="0" smtClean="0">
                <a:solidFill>
                  <a:srgbClr val="C00000"/>
                </a:solidFill>
                <a:latin typeface="Bodoni MT Black" panose="02070A03080606020203" pitchFamily="18" charset="0"/>
                <a:ea typeface="黑体" panose="02010609060101010101" pitchFamily="49" charset="-122"/>
              </a:rPr>
              <a:t>系统默认的构造函数</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0000FF"/>
                </a:solidFill>
                <a:latin typeface="Bodoni MT Black" panose="02070A03080606020203" pitchFamily="18" charset="0"/>
                <a:ea typeface="黑体" panose="02010609060101010101" pitchFamily="49" charset="-122"/>
              </a:rPr>
              <a:t>使用注意事项</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2" name="矩形 1"/>
          <p:cNvSpPr/>
          <p:nvPr/>
        </p:nvSpPr>
        <p:spPr>
          <a:xfrm>
            <a:off x="779285" y="1988077"/>
            <a:ext cx="7508106" cy="1569660"/>
          </a:xfrm>
          <a:prstGeom prst="rect">
            <a:avLst/>
          </a:prstGeom>
        </p:spPr>
        <p:txBody>
          <a:bodyPr wrap="square">
            <a:spAutoFit/>
          </a:bodyPr>
          <a:lstStyle/>
          <a:p>
            <a:pPr>
              <a:lnSpc>
                <a:spcPct val="150000"/>
              </a:lnSpc>
            </a:pPr>
            <a:r>
              <a:rPr lang="en-US" altLang="zh-CN" sz="1600" dirty="0" smtClean="0"/>
              <a:t>1. </a:t>
            </a:r>
            <a:r>
              <a:rPr lang="zh-CN" altLang="en-US" sz="1600" dirty="0" smtClean="0">
                <a:solidFill>
                  <a:srgbClr val="FF3399"/>
                </a:solidFill>
              </a:rPr>
              <a:t>构造函数可以</a:t>
            </a:r>
            <a:r>
              <a:rPr lang="zh-CN" altLang="en-US" sz="1600" b="1" dirty="0" smtClean="0">
                <a:solidFill>
                  <a:srgbClr val="0000FF"/>
                </a:solidFill>
              </a:rPr>
              <a:t>重载</a:t>
            </a:r>
            <a:r>
              <a:rPr lang="zh-CN" altLang="en-US" sz="1600" dirty="0" smtClean="0"/>
              <a:t>（</a:t>
            </a:r>
            <a:r>
              <a:rPr lang="zh-CN" altLang="en-US" sz="1600" dirty="0" smtClean="0">
                <a:solidFill>
                  <a:srgbClr val="0066FF"/>
                </a:solidFill>
                <a:latin typeface="楷体" panose="02010609060101010101" pitchFamily="49" charset="-122"/>
                <a:ea typeface="楷体" panose="02010609060101010101" pitchFamily="49" charset="-122"/>
              </a:rPr>
              <a:t>多元化</a:t>
            </a:r>
            <a:r>
              <a:rPr lang="zh-CN" altLang="en-US" sz="1600" dirty="0" smtClean="0"/>
              <a:t>）：</a:t>
            </a:r>
            <a:r>
              <a:rPr lang="zh-CN" altLang="en-US" sz="1600" dirty="0" smtClean="0">
                <a:latin typeface="楷体" panose="02010609060101010101" pitchFamily="49" charset="-122"/>
                <a:ea typeface="楷体" panose="02010609060101010101" pitchFamily="49" charset="-122"/>
              </a:rPr>
              <a:t>一个类可以有多个构造函数，构造</a:t>
            </a:r>
            <a:r>
              <a:rPr lang="zh-CN" altLang="en-US" sz="1600" dirty="0">
                <a:latin typeface="楷体" panose="02010609060101010101" pitchFamily="49" charset="-122"/>
                <a:ea typeface="楷体" panose="02010609060101010101" pitchFamily="49" charset="-122"/>
              </a:rPr>
              <a:t>函数可以进行重载，重载的多个构造函数必须在形式参数的类型、个数和顺序这</a:t>
            </a:r>
            <a:r>
              <a:rPr lang="en-US" altLang="zh-CN" sz="1600" dirty="0">
                <a:latin typeface="楷体" panose="02010609060101010101" pitchFamily="49" charset="-122"/>
                <a:ea typeface="楷体" panose="02010609060101010101" pitchFamily="49" charset="-122"/>
              </a:rPr>
              <a:t>3</a:t>
            </a:r>
            <a:r>
              <a:rPr lang="zh-CN" altLang="en-US" sz="1600" dirty="0">
                <a:latin typeface="楷体" panose="02010609060101010101" pitchFamily="49" charset="-122"/>
                <a:ea typeface="楷体" panose="02010609060101010101" pitchFamily="49" charset="-122"/>
              </a:rPr>
              <a:t>方面的至少一方面体现出不一样，符合函数重载的条件。形式参数表可以为空。在定义重载构造函数时要注意避免出现</a:t>
            </a:r>
            <a:r>
              <a:rPr lang="zh-CN" altLang="en-US" sz="1600" dirty="0" smtClean="0">
                <a:latin typeface="楷体" panose="02010609060101010101" pitchFamily="49" charset="-122"/>
                <a:ea typeface="楷体" panose="02010609060101010101" pitchFamily="49" charset="-122"/>
              </a:rPr>
              <a:t>二义性。</a:t>
            </a:r>
            <a:r>
              <a:rPr lang="en-US" altLang="zh-CN" sz="1600" dirty="0" smtClean="0">
                <a:latin typeface="楷体" panose="02010609060101010101" pitchFamily="49" charset="-122"/>
                <a:ea typeface="楷体" panose="02010609060101010101" pitchFamily="49" charset="-122"/>
              </a:rPr>
              <a:t>(</a:t>
            </a:r>
            <a:r>
              <a:rPr lang="zh-CN" altLang="en-US" sz="1600" dirty="0" smtClean="0">
                <a:latin typeface="楷体" panose="02010609060101010101" pitchFamily="49" charset="-122"/>
                <a:ea typeface="楷体" panose="02010609060101010101" pitchFamily="49" charset="-122"/>
              </a:rPr>
              <a:t>回顾重载条件：同名不同参）</a:t>
            </a:r>
            <a:endParaRPr lang="zh-CN" altLang="en-US" sz="1600" dirty="0">
              <a:latin typeface="楷体" panose="02010609060101010101" pitchFamily="49" charset="-122"/>
              <a:ea typeface="楷体" panose="02010609060101010101" pitchFamily="49" charset="-122"/>
            </a:endParaRPr>
          </a:p>
        </p:txBody>
      </p:sp>
      <p:sp>
        <p:nvSpPr>
          <p:cNvPr id="6" name="矩形 5"/>
          <p:cNvSpPr/>
          <p:nvPr/>
        </p:nvSpPr>
        <p:spPr>
          <a:xfrm>
            <a:off x="865892" y="4091947"/>
            <a:ext cx="7508106" cy="1569660"/>
          </a:xfrm>
          <a:prstGeom prst="rect">
            <a:avLst/>
          </a:prstGeom>
        </p:spPr>
        <p:txBody>
          <a:bodyPr wrap="square">
            <a:spAutoFit/>
          </a:bodyPr>
          <a:lstStyle/>
          <a:p>
            <a:pPr>
              <a:lnSpc>
                <a:spcPct val="150000"/>
              </a:lnSpc>
            </a:pPr>
            <a:r>
              <a:rPr lang="en-US" altLang="zh-CN" sz="1600" dirty="0"/>
              <a:t>2</a:t>
            </a:r>
            <a:r>
              <a:rPr lang="en-US" altLang="zh-CN" sz="1600" dirty="0" smtClean="0"/>
              <a:t>. </a:t>
            </a:r>
            <a:r>
              <a:rPr lang="zh-CN" altLang="en-US" sz="1600" dirty="0" smtClean="0">
                <a:solidFill>
                  <a:srgbClr val="FF3399"/>
                </a:solidFill>
              </a:rPr>
              <a:t>系统默认构函和</a:t>
            </a:r>
            <a:r>
              <a:rPr lang="zh-CN" altLang="en-US" sz="1600" dirty="0">
                <a:solidFill>
                  <a:srgbClr val="FF3399"/>
                </a:solidFill>
              </a:rPr>
              <a:t>自定义</a:t>
            </a:r>
            <a:r>
              <a:rPr lang="zh-CN" altLang="en-US" sz="1600" dirty="0" smtClean="0">
                <a:solidFill>
                  <a:srgbClr val="FF3399"/>
                </a:solidFill>
              </a:rPr>
              <a:t>构函</a:t>
            </a:r>
            <a:r>
              <a:rPr lang="zh-CN" altLang="en-US" sz="1600" b="1" dirty="0" smtClean="0">
                <a:solidFill>
                  <a:srgbClr val="0000FF"/>
                </a:solidFill>
              </a:rPr>
              <a:t>不会被兼</a:t>
            </a:r>
            <a:r>
              <a:rPr lang="zh-CN" altLang="en-US" sz="1600" b="1" dirty="0">
                <a:solidFill>
                  <a:srgbClr val="0000FF"/>
                </a:solidFill>
              </a:rPr>
              <a:t>用</a:t>
            </a:r>
            <a:r>
              <a:rPr lang="zh-CN" altLang="en-US" sz="1600" dirty="0" smtClean="0"/>
              <a:t>（</a:t>
            </a:r>
            <a:r>
              <a:rPr lang="zh-CN" altLang="en-US" sz="1600" dirty="0" smtClean="0">
                <a:solidFill>
                  <a:srgbClr val="0066FF"/>
                </a:solidFill>
                <a:latin typeface="楷体" panose="02010609060101010101" pitchFamily="49" charset="-122"/>
                <a:ea typeface="楷体" panose="02010609060101010101" pitchFamily="49" charset="-122"/>
              </a:rPr>
              <a:t>不共戴天</a:t>
            </a:r>
            <a:r>
              <a:rPr lang="zh-CN" altLang="en-US" sz="1600" dirty="0" smtClean="0"/>
              <a:t>）：</a:t>
            </a:r>
            <a:r>
              <a:rPr lang="en-US" altLang="zh-CN" sz="1600" dirty="0" smtClean="0"/>
              <a:t>1. </a:t>
            </a:r>
            <a:r>
              <a:rPr lang="zh-CN" altLang="en-US" sz="1600" dirty="0" smtClean="0">
                <a:latin typeface="楷体" panose="02010609060101010101" pitchFamily="49" charset="-122"/>
                <a:ea typeface="楷体" panose="02010609060101010101" pitchFamily="49" charset="-122"/>
              </a:rPr>
              <a:t>若</a:t>
            </a:r>
            <a:r>
              <a:rPr lang="zh-CN" altLang="en-US" sz="1600" dirty="0">
                <a:latin typeface="楷体" panose="02010609060101010101" pitchFamily="49" charset="-122"/>
                <a:ea typeface="楷体" panose="02010609060101010101" pitchFamily="49" charset="-122"/>
              </a:rPr>
              <a:t>用户没有定义构造函数，系统会为每个类自动提供一个不带形式参数的构造函数。但是，此时只负责为对象的各个数据成员分配空间，而不提供初值</a:t>
            </a:r>
            <a:r>
              <a:rPr lang="zh-CN" altLang="en-US" sz="1600" dirty="0" smtClean="0">
                <a:latin typeface="楷体" panose="02010609060101010101" pitchFamily="49" charset="-122"/>
                <a:ea typeface="楷体" panose="02010609060101010101" pitchFamily="49" charset="-122"/>
              </a:rPr>
              <a:t>。</a:t>
            </a:r>
            <a:r>
              <a:rPr lang="en-US" altLang="zh-CN" sz="1600" dirty="0" smtClean="0">
                <a:latin typeface="楷体" panose="02010609060101010101" pitchFamily="49" charset="-122"/>
                <a:ea typeface="楷体" panose="02010609060101010101" pitchFamily="49" charset="-122"/>
              </a:rPr>
              <a:t>2.</a:t>
            </a:r>
            <a:r>
              <a:rPr lang="zh-CN" altLang="en-US" sz="1600" dirty="0" smtClean="0">
                <a:latin typeface="楷体" panose="02010609060101010101" pitchFamily="49" charset="-122"/>
                <a:ea typeface="楷体" panose="02010609060101010101" pitchFamily="49" charset="-122"/>
              </a:rPr>
              <a:t>若用户</a:t>
            </a:r>
            <a:r>
              <a:rPr lang="zh-CN" altLang="en-US" sz="1600" dirty="0">
                <a:latin typeface="楷体" panose="02010609060101010101" pitchFamily="49" charset="-122"/>
                <a:ea typeface="楷体" panose="02010609060101010101" pitchFamily="49" charset="-122"/>
              </a:rPr>
              <a:t>自己定义了构造函数，</a:t>
            </a:r>
            <a:r>
              <a:rPr lang="zh-CN" altLang="en-US" sz="1600" dirty="0" smtClean="0">
                <a:latin typeface="楷体" panose="02010609060101010101" pitchFamily="49" charset="-122"/>
                <a:ea typeface="楷体" panose="02010609060101010101" pitchFamily="49" charset="-122"/>
              </a:rPr>
              <a:t>系统将不再</a:t>
            </a:r>
            <a:r>
              <a:rPr lang="zh-CN" altLang="en-US" sz="1600" dirty="0">
                <a:latin typeface="楷体" panose="02010609060101010101" pitchFamily="49" charset="-122"/>
                <a:ea typeface="楷体" panose="02010609060101010101" pitchFamily="49" charset="-122"/>
              </a:rPr>
              <a:t>提供默认的无参构造函数，这时的无参构造函数需要用户自己</a:t>
            </a:r>
            <a:r>
              <a:rPr lang="zh-CN" altLang="en-US" sz="1600" dirty="0" smtClean="0">
                <a:latin typeface="楷体" panose="02010609060101010101" pitchFamily="49" charset="-122"/>
                <a:ea typeface="楷体" panose="02010609060101010101" pitchFamily="49" charset="-122"/>
              </a:rPr>
              <a:t>定义。</a:t>
            </a:r>
            <a:endParaRPr lang="zh-CN" altLang="en-US" sz="1600" dirty="0">
              <a:latin typeface="楷体" panose="02010609060101010101" pitchFamily="49" charset="-122"/>
              <a:ea typeface="楷体" panose="02010609060101010101" pitchFamily="49" charset="-122"/>
            </a:endParaRPr>
          </a:p>
        </p:txBody>
      </p:sp>
      <p:cxnSp>
        <p:nvCxnSpPr>
          <p:cNvPr id="9" name="直接连接符 8"/>
          <p:cNvCxnSpPr/>
          <p:nvPr/>
        </p:nvCxnSpPr>
        <p:spPr>
          <a:xfrm>
            <a:off x="3924300" y="2750820"/>
            <a:ext cx="270510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659467" y="4511040"/>
            <a:ext cx="193040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6" y="1055087"/>
            <a:ext cx="7967563"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3</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C00000"/>
                </a:solidFill>
                <a:latin typeface="Bodoni MT Black" panose="02070A03080606020203" pitchFamily="18" charset="0"/>
                <a:ea typeface="黑体" panose="02010609060101010101" pitchFamily="49" charset="-122"/>
              </a:rPr>
              <a:t>具</a:t>
            </a:r>
            <a:r>
              <a:rPr lang="zh-CN" altLang="en-US" sz="2000" b="1" dirty="0" smtClean="0">
                <a:solidFill>
                  <a:srgbClr val="0000FF"/>
                </a:solidFill>
                <a:latin typeface="Bodoni MT Black" panose="02070A03080606020203" pitchFamily="18" charset="0"/>
                <a:ea typeface="黑体" panose="02010609060101010101" pitchFamily="49" charset="-122"/>
              </a:rPr>
              <a:t>有</a:t>
            </a:r>
            <a:r>
              <a:rPr lang="zh-CN" altLang="en-US" sz="2000" b="1" dirty="0" smtClean="0">
                <a:solidFill>
                  <a:srgbClr val="C00000"/>
                </a:solidFill>
                <a:latin typeface="Bodoni MT Black" panose="02070A03080606020203" pitchFamily="18" charset="0"/>
                <a:ea typeface="黑体" panose="02010609060101010101" pitchFamily="49" charset="-122"/>
              </a:rPr>
              <a:t>默认参数值的构造函数（</a:t>
            </a:r>
            <a:r>
              <a:rPr lang="zh-CN" altLang="en-US" sz="2000" b="1" dirty="0" smtClean="0">
                <a:solidFill>
                  <a:srgbClr val="0070C0"/>
                </a:solidFill>
                <a:latin typeface="楷体" panose="02010609060101010101" pitchFamily="49" charset="-122"/>
                <a:ea typeface="楷体" panose="02010609060101010101" pitchFamily="49" charset="-122"/>
              </a:rPr>
              <a:t>独挡一面的有参构造函数</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2" name="矩形 1"/>
          <p:cNvSpPr/>
          <p:nvPr/>
        </p:nvSpPr>
        <p:spPr>
          <a:xfrm>
            <a:off x="901384" y="1453867"/>
            <a:ext cx="7716835" cy="1200329"/>
          </a:xfrm>
          <a:prstGeom prst="rect">
            <a:avLst/>
          </a:prstGeom>
        </p:spPr>
        <p:txBody>
          <a:bodyPr wrap="square">
            <a:spAutoFit/>
          </a:bodyPr>
          <a:lstStyle/>
          <a:p>
            <a:pPr>
              <a:lnSpc>
                <a:spcPct val="150000"/>
              </a:lnSpc>
            </a:pPr>
            <a:r>
              <a:rPr lang="zh-CN" altLang="en-US" sz="1600" dirty="0" smtClean="0">
                <a:latin typeface="+mn-ea"/>
              </a:rPr>
              <a:t>对于有参构造</a:t>
            </a:r>
            <a:r>
              <a:rPr lang="zh-CN" altLang="en-US" sz="1600" dirty="0">
                <a:latin typeface="+mn-ea"/>
              </a:rPr>
              <a:t>函数，在定义对象时必须给构造函数传递参数。但在实际应用中，有些构造函数的参数值是不发生变化的，只有在特殊情况下才需要改变它的参数值，这时可以将其定义成</a:t>
            </a:r>
            <a:r>
              <a:rPr lang="zh-CN" altLang="en-US" sz="1600" b="1" dirty="0">
                <a:solidFill>
                  <a:srgbClr val="C00000"/>
                </a:solidFill>
                <a:latin typeface="+mn-ea"/>
              </a:rPr>
              <a:t>带默认参数值的构造</a:t>
            </a:r>
            <a:r>
              <a:rPr lang="zh-CN" altLang="en-US" sz="1600" b="1" dirty="0" smtClean="0">
                <a:solidFill>
                  <a:srgbClr val="C00000"/>
                </a:solidFill>
                <a:latin typeface="+mn-ea"/>
              </a:rPr>
              <a:t>函数</a:t>
            </a:r>
            <a:r>
              <a:rPr lang="zh-CN" altLang="en-US" sz="1600" dirty="0" smtClean="0">
                <a:latin typeface="+mn-ea"/>
              </a:rPr>
              <a:t>。</a:t>
            </a:r>
            <a:endParaRPr lang="zh-CN" altLang="en-US" sz="1600" dirty="0">
              <a:latin typeface="+mn-ea"/>
            </a:endParaRPr>
          </a:p>
        </p:txBody>
      </p:sp>
      <p:pic>
        <p:nvPicPr>
          <p:cNvPr id="5" name="图片 4"/>
          <p:cNvPicPr>
            <a:picLocks noChangeAspect="1"/>
          </p:cNvPicPr>
          <p:nvPr/>
        </p:nvPicPr>
        <p:blipFill>
          <a:blip r:embed="rId3"/>
          <a:stretch>
            <a:fillRect/>
          </a:stretch>
        </p:blipFill>
        <p:spPr>
          <a:xfrm>
            <a:off x="1203030" y="2941939"/>
            <a:ext cx="2912815" cy="3194701"/>
          </a:xfrm>
          <a:prstGeom prst="rect">
            <a:avLst/>
          </a:prstGeom>
        </p:spPr>
      </p:pic>
      <p:grpSp>
        <p:nvGrpSpPr>
          <p:cNvPr id="6" name="组合 5"/>
          <p:cNvGrpSpPr/>
          <p:nvPr/>
        </p:nvGrpSpPr>
        <p:grpSpPr>
          <a:xfrm>
            <a:off x="3720785" y="4269612"/>
            <a:ext cx="5415595" cy="307777"/>
            <a:chOff x="3720785" y="4269612"/>
            <a:chExt cx="5415595" cy="307777"/>
          </a:xfrm>
        </p:grpSpPr>
        <p:cxnSp>
          <p:nvCxnSpPr>
            <p:cNvPr id="7" name="直接箭头连接符 6"/>
            <p:cNvCxnSpPr/>
            <p:nvPr/>
          </p:nvCxnSpPr>
          <p:spPr>
            <a:xfrm>
              <a:off x="3720785" y="4463089"/>
              <a:ext cx="219456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907725" y="4269612"/>
              <a:ext cx="3228655" cy="307777"/>
            </a:xfrm>
            <a:prstGeom prst="rect">
              <a:avLst/>
            </a:prstGeom>
            <a:noFill/>
          </p:spPr>
          <p:txBody>
            <a:bodyPr wrap="square" rtlCol="0">
              <a:spAutoFit/>
            </a:bodyPr>
            <a:lstStyle/>
            <a:p>
              <a:r>
                <a:rPr lang="zh-CN" altLang="en-US" sz="1400" dirty="0" smtClean="0">
                  <a:latin typeface="楷体" panose="02010609060101010101" pitchFamily="49" charset="-122"/>
                  <a:ea typeface="楷体" panose="02010609060101010101" pitchFamily="49" charset="-122"/>
                </a:rPr>
                <a:t>无形参构造函数（用户提供）</a:t>
              </a:r>
              <a:endParaRPr lang="zh-CN" altLang="en-US" sz="1400" dirty="0">
                <a:latin typeface="楷体" panose="02010609060101010101" pitchFamily="49" charset="-122"/>
                <a:ea typeface="楷体" panose="02010609060101010101" pitchFamily="49" charset="-122"/>
              </a:endParaRPr>
            </a:p>
          </p:txBody>
        </p:sp>
      </p:grpSp>
      <p:grpSp>
        <p:nvGrpSpPr>
          <p:cNvPr id="13" name="组合 12"/>
          <p:cNvGrpSpPr/>
          <p:nvPr/>
        </p:nvGrpSpPr>
        <p:grpSpPr>
          <a:xfrm>
            <a:off x="3720785" y="4531669"/>
            <a:ext cx="5423215" cy="307777"/>
            <a:chOff x="3720785" y="4531669"/>
            <a:chExt cx="5423215" cy="307777"/>
          </a:xfrm>
        </p:grpSpPr>
        <p:cxnSp>
          <p:nvCxnSpPr>
            <p:cNvPr id="8" name="直接箭头连接符 7"/>
            <p:cNvCxnSpPr/>
            <p:nvPr/>
          </p:nvCxnSpPr>
          <p:spPr>
            <a:xfrm>
              <a:off x="3720785" y="4676449"/>
              <a:ext cx="219456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915345" y="4531669"/>
              <a:ext cx="3228655" cy="307777"/>
            </a:xfrm>
            <a:prstGeom prst="rect">
              <a:avLst/>
            </a:prstGeom>
            <a:noFill/>
          </p:spPr>
          <p:txBody>
            <a:bodyPr wrap="square" rtlCol="0">
              <a:spAutoFit/>
            </a:bodyPr>
            <a:lstStyle/>
            <a:p>
              <a:r>
                <a:rPr lang="zh-CN" altLang="en-US" sz="1400" dirty="0" smtClean="0">
                  <a:latin typeface="楷体" panose="02010609060101010101" pitchFamily="49" charset="-122"/>
                  <a:ea typeface="楷体" panose="02010609060101010101" pitchFamily="49" charset="-122"/>
                </a:rPr>
                <a:t>有形参的构造函数（普通的）</a:t>
              </a:r>
              <a:endParaRPr lang="zh-CN" altLang="en-US" sz="1400" dirty="0">
                <a:latin typeface="楷体" panose="02010609060101010101" pitchFamily="49" charset="-122"/>
                <a:ea typeface="楷体" panose="02010609060101010101" pitchFamily="49" charset="-122"/>
              </a:endParaRPr>
            </a:p>
          </p:txBody>
        </p:sp>
      </p:grpSp>
      <p:grpSp>
        <p:nvGrpSpPr>
          <p:cNvPr id="16" name="组合 15"/>
          <p:cNvGrpSpPr/>
          <p:nvPr/>
        </p:nvGrpSpPr>
        <p:grpSpPr>
          <a:xfrm>
            <a:off x="3720785" y="4776254"/>
            <a:ext cx="5423215" cy="307777"/>
            <a:chOff x="3720785" y="4776254"/>
            <a:chExt cx="5423215" cy="307777"/>
          </a:xfrm>
        </p:grpSpPr>
        <p:cxnSp>
          <p:nvCxnSpPr>
            <p:cNvPr id="9" name="直接箭头连接符 8"/>
            <p:cNvCxnSpPr/>
            <p:nvPr/>
          </p:nvCxnSpPr>
          <p:spPr>
            <a:xfrm>
              <a:off x="3720785" y="4874569"/>
              <a:ext cx="219456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915345" y="4776254"/>
              <a:ext cx="3228655" cy="307777"/>
            </a:xfrm>
            <a:prstGeom prst="rect">
              <a:avLst/>
            </a:prstGeom>
            <a:noFill/>
          </p:spPr>
          <p:txBody>
            <a:bodyPr wrap="square" rtlCol="0">
              <a:spAutoFit/>
            </a:bodyPr>
            <a:lstStyle/>
            <a:p>
              <a:r>
                <a:rPr lang="zh-CN" altLang="en-US" sz="1400" dirty="0" smtClean="0">
                  <a:latin typeface="楷体" panose="02010609060101010101" pitchFamily="49" charset="-122"/>
                  <a:ea typeface="楷体" panose="02010609060101010101" pitchFamily="49" charset="-122"/>
                </a:rPr>
                <a:t>有形参构造函数（</a:t>
              </a:r>
              <a:r>
                <a:rPr lang="zh-CN" altLang="en-US" sz="1400" dirty="0" smtClean="0">
                  <a:solidFill>
                    <a:srgbClr val="0000FF"/>
                  </a:solidFill>
                  <a:latin typeface="楷体" panose="02010609060101010101" pitchFamily="49" charset="-122"/>
                  <a:ea typeface="楷体" panose="02010609060101010101" pitchFamily="49" charset="-122"/>
                </a:rPr>
                <a:t>带有默认值</a:t>
              </a:r>
              <a:r>
                <a:rPr lang="zh-CN" altLang="en-US" sz="1400" dirty="0" smtClean="0">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p:txBody>
        </p:sp>
      </p:grpSp>
      <p:cxnSp>
        <p:nvCxnSpPr>
          <p:cNvPr id="14" name="直接连接符 13"/>
          <p:cNvCxnSpPr/>
          <p:nvPr/>
        </p:nvCxnSpPr>
        <p:spPr>
          <a:xfrm>
            <a:off x="6926580" y="1874520"/>
            <a:ext cx="137922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036320" y="2240280"/>
            <a:ext cx="726948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36320" y="2641392"/>
            <a:ext cx="40897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45920" y="4776253"/>
            <a:ext cx="2074865" cy="1879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3.2.1</a:t>
            </a:r>
            <a:r>
              <a:rPr lang="en-US" altLang="zh-CN" dirty="0" smtClean="0">
                <a:sym typeface="+mn-ea"/>
              </a:rPr>
              <a:t> </a:t>
            </a:r>
            <a:r>
              <a:rPr lang="zh-CN" altLang="en-US" dirty="0" smtClean="0">
                <a:sym typeface="+mn-ea"/>
              </a:rPr>
              <a:t>构造函数</a:t>
            </a: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3</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C00000"/>
                </a:solidFill>
                <a:latin typeface="Bodoni MT Black" panose="02070A03080606020203" pitchFamily="18" charset="0"/>
                <a:ea typeface="黑体" panose="02010609060101010101" pitchFamily="49" charset="-122"/>
              </a:rPr>
              <a:t>具有默认参数值的构造函数</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a:solidFill>
                  <a:srgbClr val="00B050"/>
                </a:solidFill>
                <a:latin typeface="Bodoni MT Black" panose="02070A03080606020203" pitchFamily="18" charset="0"/>
                <a:ea typeface="黑体" panose="02010609060101010101" pitchFamily="49" charset="-122"/>
              </a:rPr>
              <a:t>程序</a:t>
            </a:r>
            <a:r>
              <a:rPr lang="zh-CN" altLang="en-US" sz="2000" b="1" dirty="0" smtClean="0">
                <a:solidFill>
                  <a:srgbClr val="00B050"/>
                </a:solidFill>
                <a:latin typeface="Bodoni MT Black" panose="02070A03080606020203" pitchFamily="18" charset="0"/>
                <a:ea typeface="黑体" panose="02010609060101010101" pitchFamily="49" charset="-122"/>
              </a:rPr>
              <a:t>举例</a:t>
            </a:r>
            <a:endParaRPr lang="en-US" altLang="zh-CN" sz="2000" b="1" dirty="0" smtClean="0">
              <a:solidFill>
                <a:srgbClr val="00B050"/>
              </a:solidFill>
              <a:latin typeface="Lato Black" panose="020F0A02020204030203" charset="0"/>
              <a:ea typeface="黑体" panose="02010609060101010101" pitchFamily="49" charset="-122"/>
              <a:cs typeface="Lato Black" panose="020F0A02020204030203" charset="0"/>
            </a:endParaRPr>
          </a:p>
        </p:txBody>
      </p:sp>
      <p:pic>
        <p:nvPicPr>
          <p:cNvPr id="2" name="图片 1"/>
          <p:cNvPicPr>
            <a:picLocks noChangeAspect="1"/>
          </p:cNvPicPr>
          <p:nvPr/>
        </p:nvPicPr>
        <p:blipFill>
          <a:blip r:embed="rId3"/>
          <a:stretch>
            <a:fillRect/>
          </a:stretch>
        </p:blipFill>
        <p:spPr>
          <a:xfrm>
            <a:off x="663461" y="1453867"/>
            <a:ext cx="5887732" cy="4993392"/>
          </a:xfrm>
          <a:prstGeom prst="rect">
            <a:avLst/>
          </a:prstGeom>
          <a:ln>
            <a:solidFill>
              <a:srgbClr val="00B050"/>
            </a:solidFill>
          </a:ln>
        </p:spPr>
      </p:pic>
      <p:sp>
        <p:nvSpPr>
          <p:cNvPr id="3" name="矩形 2"/>
          <p:cNvSpPr/>
          <p:nvPr/>
        </p:nvSpPr>
        <p:spPr>
          <a:xfrm>
            <a:off x="1042416" y="2865120"/>
            <a:ext cx="2535936" cy="12192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圆角矩形标注 6"/>
          <p:cNvSpPr/>
          <p:nvPr/>
        </p:nvSpPr>
        <p:spPr>
          <a:xfrm>
            <a:off x="2940270" y="2342642"/>
            <a:ext cx="3356897" cy="323088"/>
          </a:xfrm>
          <a:prstGeom prst="wedgeRoundRectCallout">
            <a:avLst>
              <a:gd name="adj1" fmla="val -41461"/>
              <a:gd name="adj2" fmla="val 113443"/>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rgbClr val="FFFF00"/>
                </a:solidFill>
                <a:latin typeface="楷体" panose="02010609060101010101" pitchFamily="49" charset="-122"/>
                <a:ea typeface="楷体" panose="02010609060101010101" pitchFamily="49" charset="-122"/>
              </a:rPr>
              <a:t>带有默认形参的构造函数</a:t>
            </a:r>
          </a:p>
        </p:txBody>
      </p:sp>
      <p:sp>
        <p:nvSpPr>
          <p:cNvPr id="8" name="矩形 7"/>
          <p:cNvSpPr/>
          <p:nvPr/>
        </p:nvSpPr>
        <p:spPr>
          <a:xfrm>
            <a:off x="1042416" y="4864608"/>
            <a:ext cx="2535936" cy="41452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圆角矩形标注 8"/>
          <p:cNvSpPr/>
          <p:nvPr/>
        </p:nvSpPr>
        <p:spPr>
          <a:xfrm>
            <a:off x="2940270" y="4342130"/>
            <a:ext cx="3356898" cy="323088"/>
          </a:xfrm>
          <a:prstGeom prst="wedgeRoundRectCallout">
            <a:avLst>
              <a:gd name="adj1" fmla="val -41461"/>
              <a:gd name="adj2" fmla="val 113443"/>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600" dirty="0" smtClean="0">
                <a:solidFill>
                  <a:srgbClr val="FFFF00"/>
                </a:solidFill>
                <a:latin typeface="楷体" panose="02010609060101010101" pitchFamily="49" charset="-122"/>
                <a:ea typeface="楷体" panose="02010609060101010101" pitchFamily="49" charset="-122"/>
              </a:rPr>
              <a:t>生成类的对象，自动调用构造</a:t>
            </a:r>
            <a:r>
              <a:rPr lang="zh-CN" altLang="en-US" sz="1600" dirty="0">
                <a:solidFill>
                  <a:srgbClr val="FFFF00"/>
                </a:solidFill>
                <a:latin typeface="楷体" panose="02010609060101010101" pitchFamily="49" charset="-122"/>
                <a:ea typeface="楷体" panose="02010609060101010101" pitchFamily="49" charset="-122"/>
              </a:rPr>
              <a:t>函数</a:t>
            </a:r>
          </a:p>
        </p:txBody>
      </p:sp>
      <p:sp>
        <p:nvSpPr>
          <p:cNvPr id="10" name="文本框 9"/>
          <p:cNvSpPr txBox="1"/>
          <p:nvPr/>
        </p:nvSpPr>
        <p:spPr>
          <a:xfrm>
            <a:off x="5429657" y="6108705"/>
            <a:ext cx="1121535" cy="338554"/>
          </a:xfrm>
          <a:prstGeom prst="rect">
            <a:avLst/>
          </a:prstGeom>
          <a:solidFill>
            <a:schemeClr val="bg1">
              <a:lumMod val="75000"/>
            </a:schemeClr>
          </a:solidFill>
        </p:spPr>
        <p:txBody>
          <a:bodyPr wrap="square" rtlCol="0">
            <a:spAutoFit/>
          </a:bodyPr>
          <a:lstStyle/>
          <a:p>
            <a:pPr algn="ctr"/>
            <a:r>
              <a:rPr lang="zh-CN" altLang="en-US" sz="1600" dirty="0" smtClean="0"/>
              <a:t>例</a:t>
            </a:r>
            <a:r>
              <a:rPr lang="en-US" altLang="zh-CN" sz="1600" dirty="0" smtClean="0"/>
              <a:t>【3.10】</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Britannic Bold" panose="020B0903060703020204" pitchFamily="34" charset="0"/>
              </a:rPr>
              <a:t>3.1.1</a:t>
            </a:r>
            <a:r>
              <a:rPr lang="en-US" altLang="zh-CN" dirty="0" smtClean="0"/>
              <a:t> </a:t>
            </a:r>
            <a:r>
              <a:rPr lang="zh-CN" altLang="en-US" dirty="0" smtClean="0"/>
              <a:t>类的定义</a:t>
            </a:r>
            <a:endParaRPr lang="zh-CN" altLang="en-US" dirty="0"/>
          </a:p>
        </p:txBody>
      </p:sp>
      <p:sp>
        <p:nvSpPr>
          <p:cNvPr id="3" name="矩形 2"/>
          <p:cNvSpPr/>
          <p:nvPr/>
        </p:nvSpPr>
        <p:spPr>
          <a:xfrm>
            <a:off x="359688" y="990485"/>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1</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类的本质</a:t>
            </a:r>
            <a:endParaRPr lang="en-US" altLang="zh-CN" sz="2000" dirty="0">
              <a:solidFill>
                <a:srgbClr val="0000FF"/>
              </a:solidFill>
              <a:latin typeface="黑体" panose="02010609060101010101" pitchFamily="49" charset="-122"/>
              <a:ea typeface="黑体" panose="02010609060101010101" pitchFamily="49" charset="-122"/>
            </a:endParaRPr>
          </a:p>
        </p:txBody>
      </p:sp>
      <p:sp>
        <p:nvSpPr>
          <p:cNvPr id="4" name="矩形 3"/>
          <p:cNvSpPr/>
          <p:nvPr/>
        </p:nvSpPr>
        <p:spPr>
          <a:xfrm>
            <a:off x="917962" y="1514510"/>
            <a:ext cx="7403966" cy="923330"/>
          </a:xfrm>
          <a:prstGeom prst="rect">
            <a:avLst/>
          </a:prstGeom>
        </p:spPr>
        <p:txBody>
          <a:bodyPr wrap="square">
            <a:spAutoFit/>
          </a:bodyPr>
          <a:lstStyle/>
          <a:p>
            <a:pPr>
              <a:lnSpc>
                <a:spcPct val="150000"/>
              </a:lnSpc>
            </a:pPr>
            <a:r>
              <a:rPr lang="en-US" altLang="zh-CN" dirty="0" smtClean="0">
                <a:latin typeface="+mj-ea"/>
                <a:ea typeface="+mj-ea"/>
              </a:rPr>
              <a:t>C++</a:t>
            </a:r>
            <a:r>
              <a:rPr lang="zh-CN" altLang="en-US" dirty="0" smtClean="0">
                <a:latin typeface="+mj-ea"/>
                <a:ea typeface="+mj-ea"/>
              </a:rPr>
              <a:t>中类是一种新的复杂的</a:t>
            </a:r>
            <a:r>
              <a:rPr lang="zh-CN" altLang="en-US" dirty="0" smtClean="0">
                <a:solidFill>
                  <a:srgbClr val="0000FF"/>
                </a:solidFill>
                <a:latin typeface="+mj-ea"/>
                <a:ea typeface="+mj-ea"/>
              </a:rPr>
              <a:t>数据类型</a:t>
            </a:r>
            <a:r>
              <a:rPr lang="zh-CN" altLang="en-US" dirty="0">
                <a:latin typeface="+mj-ea"/>
                <a:ea typeface="+mj-ea"/>
              </a:rPr>
              <a:t>，</a:t>
            </a:r>
            <a:r>
              <a:rPr lang="zh-CN" altLang="en-US" dirty="0" smtClean="0">
                <a:latin typeface="+mj-ea"/>
                <a:ea typeface="+mj-ea"/>
              </a:rPr>
              <a:t>它是将</a:t>
            </a:r>
            <a:r>
              <a:rPr lang="zh-CN" altLang="en-US" dirty="0">
                <a:latin typeface="+mj-ea"/>
                <a:ea typeface="+mj-ea"/>
              </a:rPr>
              <a:t>不同类型的</a:t>
            </a:r>
            <a:r>
              <a:rPr lang="zh-CN" altLang="en-US" b="1" dirty="0">
                <a:latin typeface="+mj-ea"/>
                <a:ea typeface="+mj-ea"/>
              </a:rPr>
              <a:t>数据</a:t>
            </a:r>
            <a:r>
              <a:rPr lang="zh-CN" altLang="en-US" dirty="0">
                <a:latin typeface="+mj-ea"/>
                <a:ea typeface="+mj-ea"/>
              </a:rPr>
              <a:t>和与这些数据相关的</a:t>
            </a:r>
            <a:r>
              <a:rPr lang="zh-CN" altLang="en-US" b="1" dirty="0">
                <a:latin typeface="+mj-ea"/>
                <a:ea typeface="+mj-ea"/>
              </a:rPr>
              <a:t>操作</a:t>
            </a:r>
            <a:r>
              <a:rPr lang="zh-CN" altLang="en-US" dirty="0" smtClean="0">
                <a:latin typeface="+mj-ea"/>
                <a:ea typeface="+mj-ea"/>
              </a:rPr>
              <a:t>封装</a:t>
            </a:r>
            <a:r>
              <a:rPr lang="en-US" altLang="zh-CN" dirty="0" smtClean="0">
                <a:latin typeface="+mj-ea"/>
                <a:ea typeface="+mj-ea"/>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encapsulate</a:t>
            </a:r>
            <a:r>
              <a:rPr lang="en-US" altLang="zh-CN" dirty="0" smtClean="0">
                <a:latin typeface="+mj-ea"/>
                <a:ea typeface="+mj-ea"/>
              </a:rPr>
              <a:t>)</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smtClean="0">
                <a:latin typeface="+mj-ea"/>
                <a:ea typeface="+mj-ea"/>
              </a:rPr>
              <a:t>在</a:t>
            </a:r>
            <a:r>
              <a:rPr lang="zh-CN" altLang="en-US" dirty="0">
                <a:latin typeface="+mj-ea"/>
                <a:ea typeface="+mj-ea"/>
              </a:rPr>
              <a:t>一起的集合体。</a:t>
            </a:r>
          </a:p>
        </p:txBody>
      </p:sp>
      <p:sp>
        <p:nvSpPr>
          <p:cNvPr id="12" name="文本框 12"/>
          <p:cNvSpPr txBox="1"/>
          <p:nvPr/>
        </p:nvSpPr>
        <p:spPr>
          <a:xfrm>
            <a:off x="2212116" y="2876064"/>
            <a:ext cx="16302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rgbClr val="0033CC"/>
                </a:solidFill>
                <a:latin typeface="Arial Black" panose="020B0A04020102020204" pitchFamily="34" charset="0"/>
              </a:rPr>
              <a:t>类</a:t>
            </a:r>
            <a:r>
              <a:rPr lang="en-US" altLang="zh-CN" b="1" dirty="0" smtClean="0">
                <a:solidFill>
                  <a:srgbClr val="0033CC"/>
                </a:solidFill>
                <a:latin typeface="Arial Black" panose="020B0A04020102020204" pitchFamily="34" charset="0"/>
              </a:rPr>
              <a:t> </a:t>
            </a:r>
            <a:endParaRPr lang="zh-CN" altLang="en-US" b="1" dirty="0">
              <a:solidFill>
                <a:srgbClr val="0033CC"/>
              </a:solidFill>
              <a:latin typeface="Arial Black" panose="020B0A04020102020204" pitchFamily="34" charset="0"/>
            </a:endParaRPr>
          </a:p>
        </p:txBody>
      </p:sp>
      <p:grpSp>
        <p:nvGrpSpPr>
          <p:cNvPr id="24" name="组合 23"/>
          <p:cNvGrpSpPr/>
          <p:nvPr/>
        </p:nvGrpSpPr>
        <p:grpSpPr>
          <a:xfrm>
            <a:off x="2200064" y="3343155"/>
            <a:ext cx="1743529" cy="2168572"/>
            <a:chOff x="3948610" y="3555380"/>
            <a:chExt cx="1329908" cy="1654116"/>
          </a:xfrm>
        </p:grpSpPr>
        <p:sp>
          <p:nvSpPr>
            <p:cNvPr id="6" name="矩形 5"/>
            <p:cNvSpPr/>
            <p:nvPr/>
          </p:nvSpPr>
          <p:spPr>
            <a:xfrm>
              <a:off x="3948610" y="3555380"/>
              <a:ext cx="1329908" cy="165411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2700">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chemeClr val="tx1">
                    <a:lumMod val="95000"/>
                    <a:lumOff val="5000"/>
                  </a:schemeClr>
                </a:solidFill>
              </a:endParaRPr>
            </a:p>
          </p:txBody>
        </p:sp>
        <p:sp>
          <p:nvSpPr>
            <p:cNvPr id="7" name="矩形 6"/>
            <p:cNvSpPr/>
            <p:nvPr/>
          </p:nvSpPr>
          <p:spPr>
            <a:xfrm>
              <a:off x="4188820" y="3681149"/>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smtClean="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 name="下箭头 8"/>
            <p:cNvSpPr/>
            <p:nvPr/>
          </p:nvSpPr>
          <p:spPr>
            <a:xfrm>
              <a:off x="4501728" y="4109074"/>
              <a:ext cx="223668" cy="507056"/>
            </a:xfrm>
            <a:prstGeom prst="downArrow">
              <a:avLst/>
            </a:prstGeom>
            <a:gradFill flip="none" rotWithShape="1">
              <a:gsLst>
                <a:gs pos="0">
                  <a:srgbClr val="33CCCC">
                    <a:tint val="66000"/>
                    <a:satMod val="160000"/>
                  </a:srgbClr>
                </a:gs>
                <a:gs pos="50000">
                  <a:srgbClr val="33CCCC">
                    <a:tint val="44500"/>
                    <a:satMod val="160000"/>
                  </a:srgbClr>
                </a:gs>
                <a:gs pos="100000">
                  <a:srgbClr val="33CCCC">
                    <a:tint val="23500"/>
                    <a:satMod val="160000"/>
                  </a:srgbClr>
                </a:gs>
              </a:gsLst>
              <a:lin ang="54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4138020" y="3720944"/>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smtClean="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矩形 10"/>
            <p:cNvSpPr/>
            <p:nvPr/>
          </p:nvSpPr>
          <p:spPr>
            <a:xfrm>
              <a:off x="4087220" y="3760739"/>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smtClean="0">
                  <a:solidFill>
                    <a:schemeClr val="tx1">
                      <a:lumMod val="95000"/>
                      <a:lumOff val="5000"/>
                    </a:schemeClr>
                  </a:solidFill>
                  <a:latin typeface="Times New Roman" panose="02020603050405020304" pitchFamily="18" charset="0"/>
                  <a:cs typeface="Times New Roman" panose="02020603050405020304" pitchFamily="18" charset="0"/>
                </a:rPr>
                <a:t>Data</a:t>
              </a:r>
            </a:p>
            <a:p>
              <a:pPr algn="ctr"/>
              <a:r>
                <a:rPr lang="zh-CN" altLang="en-US" sz="1050" dirty="0" smtClean="0">
                  <a:solidFill>
                    <a:schemeClr val="tx1">
                      <a:lumMod val="95000"/>
                      <a:lumOff val="5000"/>
                    </a:schemeClr>
                  </a:solidFill>
                  <a:latin typeface="Times New Roman" panose="02020603050405020304" pitchFamily="18" charset="0"/>
                  <a:cs typeface="Times New Roman" panose="02020603050405020304" pitchFamily="18" charset="0"/>
                </a:rPr>
                <a:t>数据</a:t>
              </a:r>
              <a:r>
                <a:rPr lang="en-US" altLang="zh-CN" sz="1050" dirty="0" smtClean="0">
                  <a:solidFill>
                    <a:schemeClr val="tx1">
                      <a:lumMod val="95000"/>
                      <a:lumOff val="5000"/>
                    </a:schemeClr>
                  </a:solidFill>
                  <a:latin typeface="Times New Roman" panose="02020603050405020304" pitchFamily="18" charset="0"/>
                  <a:cs typeface="Times New Roman" panose="02020603050405020304" pitchFamily="18" charset="0"/>
                </a:rPr>
                <a:t> </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圆角矩形 22"/>
            <p:cNvSpPr/>
            <p:nvPr/>
          </p:nvSpPr>
          <p:spPr>
            <a:xfrm>
              <a:off x="4038842" y="4616132"/>
              <a:ext cx="1186927" cy="380876"/>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16200000" scaled="1"/>
              <a:tileRect/>
            </a:gra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dirty="0" smtClean="0">
                  <a:solidFill>
                    <a:schemeClr val="tx1">
                      <a:lumMod val="95000"/>
                      <a:lumOff val="5000"/>
                    </a:schemeClr>
                  </a:solidFill>
                  <a:latin typeface="Times New Roman" panose="02020603050405020304" pitchFamily="18" charset="0"/>
                  <a:cs typeface="Times New Roman" panose="02020603050405020304" pitchFamily="18" charset="0"/>
                </a:rPr>
                <a:t>Functions</a:t>
              </a:r>
            </a:p>
            <a:p>
              <a:pPr algn="ctr"/>
              <a:r>
                <a:rPr lang="zh-CN" altLang="en-US" sz="900" dirty="0" smtClean="0">
                  <a:solidFill>
                    <a:schemeClr val="tx1">
                      <a:lumMod val="95000"/>
                      <a:lumOff val="5000"/>
                    </a:schemeClr>
                  </a:solidFill>
                  <a:latin typeface="Times New Roman" panose="02020603050405020304" pitchFamily="18" charset="0"/>
                  <a:cs typeface="Times New Roman" panose="02020603050405020304" pitchFamily="18" charset="0"/>
                </a:rPr>
                <a:t>操作</a:t>
              </a:r>
              <a:endParaRPr lang="zh-CN" altLang="en-US" sz="9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圆角矩形 7"/>
            <p:cNvSpPr/>
            <p:nvPr/>
          </p:nvSpPr>
          <p:spPr>
            <a:xfrm>
              <a:off x="4006636" y="4671311"/>
              <a:ext cx="1180904" cy="380876"/>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16200000" scaled="1"/>
              <a:tileRect/>
            </a:gra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smtClean="0">
                  <a:solidFill>
                    <a:schemeClr val="tx1">
                      <a:lumMod val="95000"/>
                      <a:lumOff val="5000"/>
                    </a:schemeClr>
                  </a:solidFill>
                  <a:latin typeface="Times New Roman" panose="02020603050405020304" pitchFamily="18" charset="0"/>
                  <a:cs typeface="Times New Roman" panose="02020603050405020304" pitchFamily="18" charset="0"/>
                </a:rPr>
                <a:t>Functions</a:t>
              </a:r>
            </a:p>
            <a:p>
              <a:pPr algn="ctr"/>
              <a:r>
                <a:rPr lang="zh-CN" altLang="en-US" sz="1050" dirty="0" smtClean="0">
                  <a:solidFill>
                    <a:schemeClr val="tx1">
                      <a:lumMod val="95000"/>
                      <a:lumOff val="5000"/>
                    </a:schemeClr>
                  </a:solidFill>
                  <a:latin typeface="Times New Roman" panose="02020603050405020304" pitchFamily="18" charset="0"/>
                  <a:cs typeface="Times New Roman" panose="02020603050405020304" pitchFamily="18" charset="0"/>
                </a:rPr>
                <a:t>操作</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cxnSp>
        <p:nvCxnSpPr>
          <p:cNvPr id="28" name="直接箭头连接符 27"/>
          <p:cNvCxnSpPr/>
          <p:nvPr/>
        </p:nvCxnSpPr>
        <p:spPr>
          <a:xfrm flipV="1">
            <a:off x="3778604" y="3805584"/>
            <a:ext cx="1331198" cy="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866542" y="5002000"/>
            <a:ext cx="1331198" cy="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160602" y="3610448"/>
            <a:ext cx="214674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rgbClr val="0000FF"/>
                </a:solidFill>
                <a:latin typeface="楷体" panose="02010609060101010101" pitchFamily="49" charset="-122"/>
                <a:ea typeface="楷体" panose="02010609060101010101" pitchFamily="49" charset="-122"/>
              </a:rPr>
              <a:t>静</a:t>
            </a:r>
            <a:r>
              <a:rPr lang="zh-CN" altLang="en-US" dirty="0" smtClean="0">
                <a:solidFill>
                  <a:srgbClr val="FF0000"/>
                </a:solidFill>
                <a:latin typeface="楷体" panose="02010609060101010101" pitchFamily="49" charset="-122"/>
                <a:ea typeface="楷体" panose="02010609060101010101" pitchFamily="49" charset="-122"/>
              </a:rPr>
              <a:t>态属性</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成员变量</a:t>
            </a:r>
            <a:endParaRPr lang="zh-CN" altLang="en-US" dirty="0"/>
          </a:p>
        </p:txBody>
      </p:sp>
      <p:sp>
        <p:nvSpPr>
          <p:cNvPr id="31" name="矩形 30"/>
          <p:cNvSpPr/>
          <p:nvPr/>
        </p:nvSpPr>
        <p:spPr>
          <a:xfrm>
            <a:off x="5248540" y="4805438"/>
            <a:ext cx="214674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rgbClr val="0000FF"/>
                </a:solidFill>
                <a:latin typeface="楷体" panose="02010609060101010101" pitchFamily="49" charset="-122"/>
                <a:ea typeface="楷体" panose="02010609060101010101" pitchFamily="49" charset="-122"/>
              </a:rPr>
              <a:t>动</a:t>
            </a:r>
            <a:r>
              <a:rPr lang="zh-CN" altLang="en-US" dirty="0" smtClean="0">
                <a:solidFill>
                  <a:srgbClr val="FF0000"/>
                </a:solidFill>
                <a:latin typeface="楷体" panose="02010609060101010101" pitchFamily="49" charset="-122"/>
                <a:ea typeface="楷体" panose="02010609060101010101" pitchFamily="49" charset="-122"/>
              </a:rPr>
              <a:t>态</a:t>
            </a:r>
            <a:r>
              <a:rPr lang="zh-CN" altLang="en-US" dirty="0">
                <a:solidFill>
                  <a:srgbClr val="FF0000"/>
                </a:solidFill>
                <a:latin typeface="楷体" panose="02010609060101010101" pitchFamily="49" charset="-122"/>
                <a:ea typeface="楷体" panose="02010609060101010101" pitchFamily="49" charset="-122"/>
              </a:rPr>
              <a:t>属性</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成员函数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500"/>
                            </p:stCondLst>
                            <p:childTnLst>
                              <p:par>
                                <p:cTn id="19" presetID="17" presetClass="entr" presetSubtype="1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构造函数：一图知天下</a:t>
            </a:r>
            <a:endParaRPr lang="zh-CN" altLang="en-US" dirty="0"/>
          </a:p>
        </p:txBody>
      </p:sp>
      <p:grpSp>
        <p:nvGrpSpPr>
          <p:cNvPr id="54" name="组合 53"/>
          <p:cNvGrpSpPr/>
          <p:nvPr/>
        </p:nvGrpSpPr>
        <p:grpSpPr>
          <a:xfrm>
            <a:off x="3192428" y="1558624"/>
            <a:ext cx="4491150" cy="3474490"/>
            <a:chOff x="3192428" y="1558624"/>
            <a:chExt cx="4491150" cy="3474490"/>
          </a:xfrm>
        </p:grpSpPr>
        <p:sp>
          <p:nvSpPr>
            <p:cNvPr id="22" name="矩形 21"/>
            <p:cNvSpPr/>
            <p:nvPr/>
          </p:nvSpPr>
          <p:spPr>
            <a:xfrm>
              <a:off x="3192428" y="1738968"/>
              <a:ext cx="1375980" cy="1332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9" name="组合 8"/>
            <p:cNvGrpSpPr/>
            <p:nvPr/>
          </p:nvGrpSpPr>
          <p:grpSpPr>
            <a:xfrm>
              <a:off x="6112356" y="1877507"/>
              <a:ext cx="1571222" cy="1107584"/>
              <a:chOff x="5370489" y="3335628"/>
              <a:chExt cx="1571222" cy="1107584"/>
            </a:xfrm>
          </p:grpSpPr>
          <p:sp>
            <p:nvSpPr>
              <p:cNvPr id="10" name="立方体 9"/>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569" y="3805528"/>
                <a:ext cx="592455" cy="18986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569" y="4204943"/>
                <a:ext cx="592455" cy="18161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768112">
              <a:off x="3695826" y="1300801"/>
              <a:ext cx="3474490" cy="3990135"/>
            </a:xfrm>
            <a:prstGeom prst="arc">
              <a:avLst>
                <a:gd name="adj1" fmla="val 16823820"/>
                <a:gd name="adj2" fmla="val 21048048"/>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691555" y="1666642"/>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普通</a:t>
              </a:r>
              <a:r>
                <a:rPr lang="zh-CN" altLang="en-US" sz="1400" b="1" dirty="0" smtClean="0">
                  <a:solidFill>
                    <a:srgbClr val="C00000"/>
                  </a:solidFill>
                  <a:latin typeface="楷体" panose="02010609060101010101" pitchFamily="49" charset="-122"/>
                  <a:ea typeface="楷体" panose="02010609060101010101" pitchFamily="49" charset="-122"/>
                </a:rPr>
                <a:t>构造函数</a:t>
              </a:r>
              <a:endParaRPr lang="en-US" altLang="zh-CN" sz="1400" b="1" dirty="0" smtClean="0">
                <a:solidFill>
                  <a:srgbClr val="C00000"/>
                </a:solidFill>
                <a:latin typeface="楷体" panose="02010609060101010101" pitchFamily="49" charset="-122"/>
                <a:ea typeface="楷体" panose="02010609060101010101" pitchFamily="49" charset="-122"/>
              </a:endParaRPr>
            </a:p>
            <a:p>
              <a:pPr algn="ctr"/>
              <a:r>
                <a:rPr lang="en-US" altLang="zh-CN" sz="1400" b="1" dirty="0" smtClean="0">
                  <a:solidFill>
                    <a:srgbClr val="00B050"/>
                  </a:solidFill>
                  <a:latin typeface="楷体" panose="02010609060101010101" pitchFamily="49" charset="-122"/>
                  <a:ea typeface="楷体" panose="02010609060101010101" pitchFamily="49" charset="-122"/>
                </a:rPr>
                <a:t>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7" name="矩形 16"/>
            <p:cNvSpPr/>
            <p:nvPr/>
          </p:nvSpPr>
          <p:spPr>
            <a:xfrm>
              <a:off x="3402262" y="3111202"/>
              <a:ext cx="877163" cy="369332"/>
            </a:xfrm>
            <a:prstGeom prst="rect">
              <a:avLst/>
            </a:prstGeom>
          </p:spPr>
          <p:txBody>
            <a:bodyPr wrap="none">
              <a:spAutoFit/>
            </a:bodyPr>
            <a:lstStyle/>
            <a:p>
              <a:r>
                <a:rPr lang="zh-CN" altLang="en-US" dirty="0" smtClean="0"/>
                <a:t>参数值</a:t>
              </a:r>
              <a:endParaRPr lang="zh-CN" altLang="en-US" dirty="0"/>
            </a:p>
          </p:txBody>
        </p:sp>
        <p:sp>
          <p:nvSpPr>
            <p:cNvPr id="18" name="矩形 17"/>
            <p:cNvSpPr/>
            <p:nvPr/>
          </p:nvSpPr>
          <p:spPr>
            <a:xfrm>
              <a:off x="6473924" y="3111202"/>
              <a:ext cx="768159" cy="369332"/>
            </a:xfrm>
            <a:prstGeom prst="rect">
              <a:avLst/>
            </a:prstGeom>
          </p:spPr>
          <p:txBody>
            <a:bodyPr wrap="none">
              <a:spAutoFit/>
            </a:bodyPr>
            <a:lstStyle/>
            <a:p>
              <a:r>
                <a:rPr lang="zh-CN" altLang="en-US" dirty="0" smtClean="0"/>
                <a:t>对象</a:t>
              </a:r>
              <a:r>
                <a:rPr lang="en-US" altLang="zh-CN" dirty="0" smtClean="0"/>
                <a:t>b</a:t>
              </a:r>
              <a:endParaRPr lang="zh-CN" altLang="en-US" dirty="0"/>
            </a:p>
          </p:txBody>
        </p:sp>
        <p:sp>
          <p:nvSpPr>
            <p:cNvPr id="19" name="矩形 18"/>
            <p:cNvSpPr/>
            <p:nvPr/>
          </p:nvSpPr>
          <p:spPr>
            <a:xfrm>
              <a:off x="3309680" y="1978328"/>
              <a:ext cx="1137920" cy="264160"/>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smtClean="0"/>
                <a:t>参数</a:t>
              </a:r>
              <a:r>
                <a:rPr lang="en-US" altLang="zh-CN" sz="1400" dirty="0" smtClean="0"/>
                <a:t>1</a:t>
              </a:r>
              <a:endParaRPr lang="zh-CN" altLang="en-US" sz="1400" dirty="0"/>
            </a:p>
          </p:txBody>
        </p:sp>
        <p:sp>
          <p:nvSpPr>
            <p:cNvPr id="20" name="矩形 19"/>
            <p:cNvSpPr/>
            <p:nvPr/>
          </p:nvSpPr>
          <p:spPr>
            <a:xfrm>
              <a:off x="3309680" y="2302257"/>
              <a:ext cx="1137920" cy="26416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smtClean="0"/>
                <a:t>参数</a:t>
              </a:r>
              <a:r>
                <a:rPr lang="en-US" altLang="zh-CN" sz="1600" dirty="0" smtClean="0"/>
                <a:t>2</a:t>
              </a:r>
              <a:endParaRPr lang="zh-CN" altLang="en-US" sz="1600" dirty="0"/>
            </a:p>
          </p:txBody>
        </p:sp>
        <p:sp>
          <p:nvSpPr>
            <p:cNvPr id="21" name="矩形 20"/>
            <p:cNvSpPr/>
            <p:nvPr/>
          </p:nvSpPr>
          <p:spPr>
            <a:xfrm>
              <a:off x="3311585" y="2664601"/>
              <a:ext cx="1137920" cy="26416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smtClean="0"/>
                <a:t>参数</a:t>
              </a:r>
              <a:r>
                <a:rPr lang="en-US" altLang="zh-CN" sz="1600" dirty="0" smtClean="0"/>
                <a:t>3</a:t>
              </a:r>
              <a:endParaRPr lang="zh-CN" altLang="en-US" sz="1600" dirty="0"/>
            </a:p>
          </p:txBody>
        </p:sp>
      </p:grpSp>
      <p:grpSp>
        <p:nvGrpSpPr>
          <p:cNvPr id="55" name="组合 54"/>
          <p:cNvGrpSpPr/>
          <p:nvPr/>
        </p:nvGrpSpPr>
        <p:grpSpPr>
          <a:xfrm>
            <a:off x="3159408" y="4297404"/>
            <a:ext cx="4649805" cy="3474490"/>
            <a:chOff x="2903371" y="3978933"/>
            <a:chExt cx="4649805" cy="3474490"/>
          </a:xfrm>
        </p:grpSpPr>
        <p:grpSp>
          <p:nvGrpSpPr>
            <p:cNvPr id="36" name="组合 35"/>
            <p:cNvGrpSpPr/>
            <p:nvPr/>
          </p:nvGrpSpPr>
          <p:grpSpPr>
            <a:xfrm>
              <a:off x="2903371" y="4380399"/>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smtClean="0">
                    <a:latin typeface="Courier New" panose="02070309020205020404" pitchFamily="49" charset="0"/>
                    <a:cs typeface="Courier New" panose="02070309020205020404" pitchFamily="49" charset="0"/>
                  </a:rPr>
                  <a:t>x,y,z</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74364" y="4204943"/>
                <a:ext cx="620395" cy="21463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latin typeface="Courier New" panose="02070309020205020404" pitchFamily="49" charset="0"/>
                    <a:cs typeface="Courier New" panose="02070309020205020404" pitchFamily="49" charset="0"/>
                  </a:rPr>
                  <a:t>Functions</a:t>
                </a:r>
                <a:r>
                  <a:rPr lang="en-US" altLang="zh-CN" sz="500" dirty="0">
                    <a:latin typeface="Courier New" panose="02070309020205020404" pitchFamily="49" charset="0"/>
                    <a:cs typeface="Courier New" panose="02070309020205020404" pitchFamily="49" charset="0"/>
                  </a:rPr>
                  <a:t>;</a:t>
                </a:r>
                <a:endParaRPr lang="zh-CN" altLang="en-US" sz="500" dirty="0">
                  <a:latin typeface="Courier New" panose="02070309020205020404" pitchFamily="49" charset="0"/>
                  <a:cs typeface="Courier New" panose="02070309020205020404" pitchFamily="49" charset="0"/>
                </a:endParaRPr>
              </a:p>
            </p:txBody>
          </p:sp>
        </p:grpSp>
        <p:grpSp>
          <p:nvGrpSpPr>
            <p:cNvPr id="42" name="组合 41"/>
            <p:cNvGrpSpPr/>
            <p:nvPr/>
          </p:nvGrpSpPr>
          <p:grpSpPr>
            <a:xfrm>
              <a:off x="5981954" y="4362450"/>
              <a:ext cx="1571222" cy="1107584"/>
              <a:chOff x="5370489" y="3284828"/>
              <a:chExt cx="1571222" cy="1107584"/>
            </a:xfrm>
          </p:grpSpPr>
          <p:sp>
            <p:nvSpPr>
              <p:cNvPr id="43" name="立方体 42"/>
              <p:cNvSpPr/>
              <p:nvPr/>
            </p:nvSpPr>
            <p:spPr>
              <a:xfrm>
                <a:off x="5370489" y="32848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文本框 43"/>
              <p:cNvSpPr txBox="1"/>
              <p:nvPr/>
            </p:nvSpPr>
            <p:spPr>
              <a:xfrm>
                <a:off x="5370489"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5" name="文本框 44"/>
              <p:cNvSpPr txBox="1"/>
              <p:nvPr/>
            </p:nvSpPr>
            <p:spPr>
              <a:xfrm>
                <a:off x="5370489"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6" name="矩形 45"/>
              <p:cNvSpPr/>
              <p:nvPr/>
            </p:nvSpPr>
            <p:spPr>
              <a:xfrm>
                <a:off x="5502569" y="3805528"/>
                <a:ext cx="592455" cy="17589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5502569" y="4204943"/>
                <a:ext cx="592455" cy="15621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8" name="弧形 47"/>
            <p:cNvSpPr/>
            <p:nvPr/>
          </p:nvSpPr>
          <p:spPr>
            <a:xfrm rot="18768112">
              <a:off x="3358358" y="3721110"/>
              <a:ext cx="3474490" cy="3990135"/>
            </a:xfrm>
            <a:prstGeom prst="arc">
              <a:avLst>
                <a:gd name="adj1" fmla="val 16261295"/>
                <a:gd name="adj2" fmla="val 21541274"/>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a:off x="3331944" y="4051935"/>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a:t>
              </a:r>
              <a:r>
                <a:rPr lang="zh-CN" altLang="en-US" sz="1400" b="1" dirty="0" smtClean="0">
                  <a:solidFill>
                    <a:srgbClr val="C00000"/>
                  </a:solidFill>
                  <a:latin typeface="楷体" panose="02010609060101010101" pitchFamily="49" charset="-122"/>
                  <a:ea typeface="楷体" panose="02010609060101010101" pitchFamily="49" charset="-122"/>
                </a:rPr>
                <a:t>构造函数</a:t>
              </a:r>
              <a:endParaRPr lang="en-US" altLang="zh-CN" sz="1400" b="1" dirty="0" smtClean="0">
                <a:solidFill>
                  <a:srgbClr val="C00000"/>
                </a:solidFill>
                <a:latin typeface="楷体" panose="02010609060101010101" pitchFamily="49" charset="-122"/>
                <a:ea typeface="楷体" panose="02010609060101010101" pitchFamily="49" charset="-122"/>
              </a:endParaRPr>
            </a:p>
            <a:p>
              <a:pPr algn="ctr"/>
              <a:r>
                <a:rPr lang="en-US" altLang="zh-CN" sz="1400" b="1" dirty="0" smtClean="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50" name="矩形 49"/>
            <p:cNvSpPr/>
            <p:nvPr/>
          </p:nvSpPr>
          <p:spPr>
            <a:xfrm>
              <a:off x="3042651" y="5556747"/>
              <a:ext cx="756938" cy="369332"/>
            </a:xfrm>
            <a:prstGeom prst="rect">
              <a:avLst/>
            </a:prstGeom>
          </p:spPr>
          <p:txBody>
            <a:bodyPr wrap="none">
              <a:spAutoFit/>
            </a:bodyPr>
            <a:lstStyle/>
            <a:p>
              <a:r>
                <a:rPr lang="zh-CN" altLang="en-US" dirty="0" smtClean="0"/>
                <a:t>对象</a:t>
              </a:r>
              <a:r>
                <a:rPr lang="en-US" altLang="zh-CN" dirty="0"/>
                <a:t>a</a:t>
              </a:r>
              <a:endParaRPr lang="zh-CN" altLang="en-US" dirty="0"/>
            </a:p>
          </p:txBody>
        </p:sp>
        <p:sp>
          <p:nvSpPr>
            <p:cNvPr id="51" name="矩形 50"/>
            <p:cNvSpPr/>
            <p:nvPr/>
          </p:nvSpPr>
          <p:spPr>
            <a:xfrm>
              <a:off x="6114313" y="5556747"/>
              <a:ext cx="768159" cy="369332"/>
            </a:xfrm>
            <a:prstGeom prst="rect">
              <a:avLst/>
            </a:prstGeom>
          </p:spPr>
          <p:txBody>
            <a:bodyPr wrap="none">
              <a:spAutoFit/>
            </a:bodyPr>
            <a:lstStyle/>
            <a:p>
              <a:r>
                <a:rPr lang="zh-CN" altLang="en-US" dirty="0" smtClean="0"/>
                <a:t>对象</a:t>
              </a:r>
              <a:r>
                <a:rPr lang="en-US" altLang="zh-CN" dirty="0" smtClean="0"/>
                <a:t>b</a:t>
              </a:r>
              <a:endParaRPr lang="zh-CN" altLang="en-US" dirty="0"/>
            </a:p>
          </p:txBody>
        </p:sp>
      </p:grpSp>
      <p:sp>
        <p:nvSpPr>
          <p:cNvPr id="52" name="矩形 51"/>
          <p:cNvSpPr/>
          <p:nvPr/>
        </p:nvSpPr>
        <p:spPr>
          <a:xfrm>
            <a:off x="243294" y="5122700"/>
            <a:ext cx="1656223" cy="369332"/>
          </a:xfrm>
          <a:prstGeom prst="rect">
            <a:avLst/>
          </a:prstGeom>
        </p:spPr>
        <p:txBody>
          <a:bodyPr wrap="none">
            <a:spAutoFit/>
          </a:bodyPr>
          <a:lstStyle/>
          <a:p>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b(a)</a:t>
            </a:r>
            <a:r>
              <a:rPr lang="zh-CN" altLang="en-US" b="1" dirty="0" smtClean="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3" name="矩形 52"/>
          <p:cNvSpPr/>
          <p:nvPr/>
        </p:nvSpPr>
        <p:spPr>
          <a:xfrm>
            <a:off x="114587" y="2367156"/>
            <a:ext cx="2896947" cy="369332"/>
          </a:xfrm>
          <a:prstGeom prst="rect">
            <a:avLst/>
          </a:prstGeom>
        </p:spPr>
        <p:txBody>
          <a:bodyPr wrap="none">
            <a:spAutoFit/>
          </a:bodyPr>
          <a:lstStyle/>
          <a:p>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b(2018,10,24)</a:t>
            </a:r>
            <a:r>
              <a:rPr lang="zh-CN" altLang="en-US" b="1" dirty="0" smtClean="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7" name="文本框 56"/>
          <p:cNvSpPr txBox="1"/>
          <p:nvPr/>
        </p:nvSpPr>
        <p:spPr>
          <a:xfrm>
            <a:off x="774894" y="2740050"/>
            <a:ext cx="2110842" cy="400110"/>
          </a:xfrm>
          <a:prstGeom prst="rect">
            <a:avLst/>
          </a:prstGeom>
          <a:noFill/>
        </p:spPr>
        <p:txBody>
          <a:bodyPr wrap="square" rtlCol="0">
            <a:spAutoFit/>
          </a:bodyPr>
          <a:lstStyle/>
          <a:p>
            <a:r>
              <a:rPr lang="zh-CN" altLang="en-US" sz="2000" b="1" dirty="0" smtClean="0">
                <a:solidFill>
                  <a:srgbClr val="C00000"/>
                </a:solidFill>
                <a:latin typeface="华文行楷" panose="02010800040101010101" pitchFamily="2" charset="-122"/>
                <a:ea typeface="华文行楷" panose="02010800040101010101" pitchFamily="2" charset="-122"/>
              </a:rPr>
              <a:t>自力更生模式</a:t>
            </a:r>
            <a:endParaRPr lang="zh-CN" altLang="en-US" sz="2000" b="1" dirty="0">
              <a:solidFill>
                <a:srgbClr val="C00000"/>
              </a:solidFill>
              <a:latin typeface="华文行楷" panose="02010800040101010101" pitchFamily="2" charset="-122"/>
              <a:ea typeface="华文行楷" panose="02010800040101010101" pitchFamily="2" charset="-122"/>
            </a:endParaRPr>
          </a:p>
        </p:txBody>
      </p:sp>
      <p:sp>
        <p:nvSpPr>
          <p:cNvPr id="58" name="文本框 57"/>
          <p:cNvSpPr txBox="1"/>
          <p:nvPr/>
        </p:nvSpPr>
        <p:spPr>
          <a:xfrm>
            <a:off x="774451" y="5568356"/>
            <a:ext cx="2110842" cy="400110"/>
          </a:xfrm>
          <a:prstGeom prst="rect">
            <a:avLst/>
          </a:prstGeom>
          <a:noFill/>
        </p:spPr>
        <p:txBody>
          <a:bodyPr wrap="square" rtlCol="0">
            <a:spAutoFit/>
          </a:bodyPr>
          <a:lstStyle/>
          <a:p>
            <a:r>
              <a:rPr lang="zh-CN" altLang="en-US" sz="2000" b="1" dirty="0" smtClean="0">
                <a:solidFill>
                  <a:srgbClr val="C00000"/>
                </a:solidFill>
                <a:latin typeface="华文行楷" panose="02010800040101010101" pitchFamily="2" charset="-122"/>
                <a:ea typeface="华文行楷" panose="02010800040101010101" pitchFamily="2" charset="-122"/>
              </a:rPr>
              <a:t>拿来主义模式</a:t>
            </a:r>
            <a:endParaRPr lang="zh-CN" altLang="en-US" sz="2000" b="1" dirty="0">
              <a:solidFill>
                <a:srgbClr val="C00000"/>
              </a:solidFill>
              <a:latin typeface="华文行楷" panose="02010800040101010101" pitchFamily="2" charset="-122"/>
              <a:ea typeface="华文行楷" panose="02010800040101010101" pitchFamily="2" charset="-122"/>
            </a:endParaRPr>
          </a:p>
        </p:txBody>
      </p:sp>
      <p:sp>
        <p:nvSpPr>
          <p:cNvPr id="59" name="文本框 58"/>
          <p:cNvSpPr txBox="1"/>
          <p:nvPr/>
        </p:nvSpPr>
        <p:spPr>
          <a:xfrm>
            <a:off x="4817743" y="1066910"/>
            <a:ext cx="1664756" cy="307777"/>
          </a:xfrm>
          <a:prstGeom prst="rect">
            <a:avLst/>
          </a:prstGeom>
          <a:noFill/>
        </p:spPr>
        <p:txBody>
          <a:bodyPr wrap="square" rtlCol="0">
            <a:spAutoFit/>
          </a:bodyPr>
          <a:lstStyle/>
          <a:p>
            <a:r>
              <a:rPr lang="zh-CN" altLang="en-US" sz="1400" dirty="0" smtClean="0"/>
              <a:t>初始化</a:t>
            </a:r>
            <a:endParaRPr lang="zh-CN" altLang="en-US" sz="1400" dirty="0"/>
          </a:p>
        </p:txBody>
      </p:sp>
      <p:sp>
        <p:nvSpPr>
          <p:cNvPr id="60" name="文本框 59"/>
          <p:cNvSpPr txBox="1"/>
          <p:nvPr/>
        </p:nvSpPr>
        <p:spPr>
          <a:xfrm>
            <a:off x="4832445" y="3823315"/>
            <a:ext cx="1664756" cy="307777"/>
          </a:xfrm>
          <a:prstGeom prst="rect">
            <a:avLst/>
          </a:prstGeom>
          <a:noFill/>
        </p:spPr>
        <p:txBody>
          <a:bodyPr wrap="square" rtlCol="0">
            <a:spAutoFit/>
          </a:bodyPr>
          <a:lstStyle/>
          <a:p>
            <a:r>
              <a:rPr lang="zh-CN" altLang="en-US" sz="1400" dirty="0" smtClean="0"/>
              <a:t>初始化</a:t>
            </a:r>
            <a:endParaRPr lang="zh-CN" altLang="en-US" sz="1400" dirty="0"/>
          </a:p>
        </p:txBody>
      </p:sp>
      <p:grpSp>
        <p:nvGrpSpPr>
          <p:cNvPr id="66" name="组合 65"/>
          <p:cNvGrpSpPr/>
          <p:nvPr/>
        </p:nvGrpSpPr>
        <p:grpSpPr>
          <a:xfrm>
            <a:off x="4568476" y="2157501"/>
            <a:ext cx="1526226" cy="1277486"/>
            <a:chOff x="4708791" y="2178218"/>
            <a:chExt cx="1526226" cy="1277486"/>
          </a:xfrm>
        </p:grpSpPr>
        <p:sp>
          <p:nvSpPr>
            <p:cNvPr id="61" name="文本框 60"/>
            <p:cNvSpPr txBox="1"/>
            <p:nvPr/>
          </p:nvSpPr>
          <p:spPr>
            <a:xfrm>
              <a:off x="4721878" y="2178218"/>
              <a:ext cx="142492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solidFill>
                    <a:srgbClr val="00B050"/>
                  </a:solidFill>
                  <a:latin typeface="华文楷体" panose="02010600040101010101" pitchFamily="2" charset="-122"/>
                  <a:ea typeface="华文楷体" panose="02010600040101010101" pitchFamily="2" charset="-122"/>
                </a:rPr>
                <a:t>无参构造</a:t>
              </a:r>
              <a:r>
                <a:rPr lang="en-US" altLang="zh-CN" sz="1600" dirty="0" smtClean="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2" name="文本框 61"/>
            <p:cNvSpPr txBox="1"/>
            <p:nvPr/>
          </p:nvSpPr>
          <p:spPr>
            <a:xfrm>
              <a:off x="4708791" y="2766121"/>
              <a:ext cx="152622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a:t>
              </a:r>
              <a:r>
                <a:rPr lang="zh-CN" altLang="en-US" sz="1600" dirty="0" smtClean="0">
                  <a:solidFill>
                    <a:srgbClr val="00B050"/>
                  </a:solidFill>
                  <a:latin typeface="华文楷体" panose="02010600040101010101" pitchFamily="2" charset="-122"/>
                  <a:ea typeface="华文楷体" panose="02010600040101010101" pitchFamily="2" charset="-122"/>
                </a:rPr>
                <a:t>参构造</a:t>
              </a:r>
              <a:r>
                <a:rPr lang="en-US" altLang="zh-CN" sz="1600" dirty="0" smtClean="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3" name="文本框 62"/>
            <p:cNvSpPr txBox="1"/>
            <p:nvPr/>
          </p:nvSpPr>
          <p:spPr>
            <a:xfrm>
              <a:off x="4721878" y="3117150"/>
              <a:ext cx="151313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a:t>
              </a:r>
              <a:r>
                <a:rPr lang="zh-CN" altLang="en-US" sz="1600" dirty="0" smtClean="0">
                  <a:solidFill>
                    <a:srgbClr val="00B050"/>
                  </a:solidFill>
                  <a:latin typeface="华文楷体" panose="02010600040101010101" pitchFamily="2" charset="-122"/>
                  <a:ea typeface="华文楷体" panose="02010600040101010101" pitchFamily="2" charset="-122"/>
                </a:rPr>
                <a:t>参构造</a:t>
              </a:r>
              <a:r>
                <a:rPr lang="en-US" altLang="zh-CN" sz="1600" dirty="0" smtClean="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5" name="文本框 64"/>
            <p:cNvSpPr txBox="1"/>
            <p:nvPr/>
          </p:nvSpPr>
          <p:spPr>
            <a:xfrm>
              <a:off x="4721879" y="2452393"/>
              <a:ext cx="151313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solidFill>
                    <a:srgbClr val="00B050"/>
                  </a:solidFill>
                  <a:latin typeface="华文楷体" panose="02010600040101010101" pitchFamily="2" charset="-122"/>
                  <a:ea typeface="华文楷体" panose="02010600040101010101" pitchFamily="2" charset="-122"/>
                </a:rPr>
                <a:t>无参构造</a:t>
              </a:r>
              <a:r>
                <a:rPr lang="en-US" altLang="zh-CN" sz="1600" dirty="0" smtClean="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4. </a:t>
            </a:r>
            <a:r>
              <a:rPr lang="zh-CN" altLang="en-US" sz="2000" b="1" dirty="0" smtClean="0">
                <a:solidFill>
                  <a:srgbClr val="C00000"/>
                </a:solidFill>
                <a:latin typeface="Bodoni MT Black" panose="02070A03080606020203" pitchFamily="18" charset="0"/>
                <a:ea typeface="黑体" panose="02010609060101010101" pitchFamily="49" charset="-122"/>
              </a:rPr>
              <a:t>拷贝构造函数（</a:t>
            </a:r>
            <a:r>
              <a:rPr lang="en-US" altLang="zh-CN" sz="2000" b="1" dirty="0" smtClean="0">
                <a:solidFill>
                  <a:srgbClr val="C00000"/>
                </a:solidFill>
                <a:latin typeface="Arial Rounded MT Bold" panose="020F0704030504030204" pitchFamily="34" charset="0"/>
                <a:ea typeface="黑体" panose="02010609060101010101" pitchFamily="49" charset="-122"/>
              </a:rPr>
              <a:t>copy constructor</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smtClean="0">
                <a:solidFill>
                  <a:srgbClr val="FFFF00"/>
                </a:solidFill>
                <a:latin typeface="Britannic Bold" panose="020B0903060703020204" pitchFamily="34" charset="0"/>
                <a:sym typeface="+mn-ea"/>
              </a:rPr>
              <a:t>1</a:t>
            </a:r>
            <a:r>
              <a:rPr lang="en-US" altLang="zh-CN" dirty="0" smtClean="0">
                <a:sym typeface="+mn-ea"/>
              </a:rPr>
              <a:t> </a:t>
            </a:r>
            <a:r>
              <a:rPr lang="zh-CN" altLang="en-US" dirty="0" smtClean="0">
                <a:sym typeface="+mn-ea"/>
              </a:rPr>
              <a:t>构造函数（初始化）</a:t>
            </a:r>
          </a:p>
        </p:txBody>
      </p:sp>
      <p:sp>
        <p:nvSpPr>
          <p:cNvPr id="2" name="矩形 1"/>
          <p:cNvSpPr/>
          <p:nvPr/>
        </p:nvSpPr>
        <p:spPr>
          <a:xfrm>
            <a:off x="515153" y="1563337"/>
            <a:ext cx="8049297" cy="923330"/>
          </a:xfrm>
          <a:prstGeom prst="rect">
            <a:avLst/>
          </a:prstGeom>
        </p:spPr>
        <p:txBody>
          <a:bodyPr wrap="square">
            <a:spAutoFit/>
          </a:bodyPr>
          <a:lstStyle/>
          <a:p>
            <a:pPr algn="just">
              <a:lnSpc>
                <a:spcPct val="150000"/>
              </a:lnSpc>
            </a:pPr>
            <a:r>
              <a:rPr lang="en-US" altLang="zh-CN" dirty="0"/>
              <a:t>C++</a:t>
            </a:r>
            <a:r>
              <a:rPr lang="zh-CN" altLang="en-US" dirty="0"/>
              <a:t>为每一个类定义了一个默认的</a:t>
            </a:r>
            <a:r>
              <a:rPr lang="zh-CN" altLang="en-US" dirty="0">
                <a:solidFill>
                  <a:srgbClr val="0070C0"/>
                </a:solidFill>
              </a:rPr>
              <a:t>拷贝构造函数</a:t>
            </a:r>
            <a:r>
              <a:rPr lang="zh-CN" altLang="en-US" dirty="0" smtClean="0"/>
              <a:t>，该函数是类构造函数的重载函数。当用类的一个对象初始化另一个新创建的对象时系统会</a:t>
            </a:r>
            <a:r>
              <a:rPr lang="zh-CN" altLang="en-US" dirty="0" smtClean="0">
                <a:solidFill>
                  <a:srgbClr val="00B050"/>
                </a:solidFill>
              </a:rPr>
              <a:t>自动调用</a:t>
            </a:r>
            <a:r>
              <a:rPr lang="zh-CN" altLang="en-US" dirty="0" smtClean="0"/>
              <a:t>该函数。</a:t>
            </a:r>
            <a:endParaRPr lang="zh-CN" altLang="en-US" dirty="0"/>
          </a:p>
        </p:txBody>
      </p:sp>
      <p:grpSp>
        <p:nvGrpSpPr>
          <p:cNvPr id="17" name="组合 16"/>
          <p:cNvGrpSpPr/>
          <p:nvPr/>
        </p:nvGrpSpPr>
        <p:grpSpPr>
          <a:xfrm>
            <a:off x="2671514" y="3447086"/>
            <a:ext cx="1571222" cy="1107584"/>
            <a:chOff x="3042284" y="3335628"/>
            <a:chExt cx="1571222" cy="1107584"/>
          </a:xfrm>
        </p:grpSpPr>
        <p:sp>
          <p:nvSpPr>
            <p:cNvPr id="5" name="立方体 4"/>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smtClean="0">
                  <a:latin typeface="Courier New" panose="02070309020205020404" pitchFamily="49" charset="0"/>
                  <a:cs typeface="Courier New" panose="02070309020205020404" pitchFamily="49" charset="0"/>
                </a:rPr>
                <a:t>x,y,z</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74643" y="4204826"/>
              <a:ext cx="62053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latin typeface="Courier New" panose="02070309020205020404" pitchFamily="49" charset="0"/>
                  <a:cs typeface="Courier New" panose="02070309020205020404" pitchFamily="49" charset="0"/>
                </a:rPr>
                <a:t>Functions</a:t>
              </a:r>
              <a:r>
                <a:rPr lang="en-US" altLang="zh-CN" sz="500" dirty="0">
                  <a:latin typeface="Courier New" panose="02070309020205020404" pitchFamily="49" charset="0"/>
                  <a:cs typeface="Courier New" panose="02070309020205020404" pitchFamily="49" charset="0"/>
                </a:rPr>
                <a:t>;</a:t>
              </a:r>
              <a:endParaRPr lang="zh-CN" altLang="en-US" sz="500" dirty="0">
                <a:latin typeface="Courier New" panose="02070309020205020404" pitchFamily="49" charset="0"/>
                <a:cs typeface="Courier New" panose="02070309020205020404" pitchFamily="49" charset="0"/>
              </a:endParaRPr>
            </a:p>
          </p:txBody>
        </p:sp>
      </p:grpSp>
      <p:grpSp>
        <p:nvGrpSpPr>
          <p:cNvPr id="18" name="组合 17"/>
          <p:cNvGrpSpPr/>
          <p:nvPr/>
        </p:nvGrpSpPr>
        <p:grpSpPr>
          <a:xfrm>
            <a:off x="5750097" y="3479937"/>
            <a:ext cx="1571222" cy="1107584"/>
            <a:chOff x="5370489" y="3335628"/>
            <a:chExt cx="1571222" cy="1107584"/>
          </a:xfrm>
        </p:grpSpPr>
        <p:sp>
          <p:nvSpPr>
            <p:cNvPr id="6" name="立方体 5"/>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848" y="4204826"/>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768112">
            <a:off x="3104359" y="2818089"/>
            <a:ext cx="3474490" cy="3990135"/>
          </a:xfrm>
          <a:prstGeom prst="arc">
            <a:avLst>
              <a:gd name="adj1" fmla="val 16261295"/>
              <a:gd name="adj2" fmla="val 0"/>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100087" y="3118622"/>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a:t>
            </a:r>
            <a:r>
              <a:rPr lang="zh-CN" altLang="en-US" sz="1400" b="1" dirty="0" smtClean="0">
                <a:solidFill>
                  <a:srgbClr val="C00000"/>
                </a:solidFill>
                <a:latin typeface="楷体" panose="02010609060101010101" pitchFamily="49" charset="-122"/>
                <a:ea typeface="楷体" panose="02010609060101010101" pitchFamily="49" charset="-122"/>
              </a:rPr>
              <a:t>构造函数</a:t>
            </a:r>
            <a:endParaRPr lang="en-US" altLang="zh-CN" sz="1400" b="1" dirty="0" smtClean="0">
              <a:solidFill>
                <a:srgbClr val="C00000"/>
              </a:solidFill>
              <a:latin typeface="楷体" panose="02010609060101010101" pitchFamily="49" charset="-122"/>
              <a:ea typeface="楷体" panose="02010609060101010101" pitchFamily="49" charset="-122"/>
            </a:endParaRPr>
          </a:p>
          <a:p>
            <a:pPr algn="ctr"/>
            <a:r>
              <a:rPr lang="en-US" altLang="zh-CN" sz="1400" b="1" dirty="0" smtClean="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9" name="矩形 18"/>
          <p:cNvSpPr/>
          <p:nvPr/>
        </p:nvSpPr>
        <p:spPr>
          <a:xfrm>
            <a:off x="2810794" y="4623434"/>
            <a:ext cx="756938" cy="369332"/>
          </a:xfrm>
          <a:prstGeom prst="rect">
            <a:avLst/>
          </a:prstGeom>
        </p:spPr>
        <p:txBody>
          <a:bodyPr wrap="none">
            <a:spAutoFit/>
          </a:bodyPr>
          <a:lstStyle/>
          <a:p>
            <a:r>
              <a:rPr lang="zh-CN" altLang="en-US" dirty="0" smtClean="0"/>
              <a:t>对象</a:t>
            </a:r>
            <a:r>
              <a:rPr lang="en-US" altLang="zh-CN" dirty="0"/>
              <a:t>a</a:t>
            </a:r>
            <a:endParaRPr lang="zh-CN" altLang="en-US" dirty="0"/>
          </a:p>
        </p:txBody>
      </p:sp>
      <p:sp>
        <p:nvSpPr>
          <p:cNvPr id="20" name="矩形 19"/>
          <p:cNvSpPr/>
          <p:nvPr/>
        </p:nvSpPr>
        <p:spPr>
          <a:xfrm>
            <a:off x="5882456" y="4623434"/>
            <a:ext cx="768159" cy="369332"/>
          </a:xfrm>
          <a:prstGeom prst="rect">
            <a:avLst/>
          </a:prstGeom>
        </p:spPr>
        <p:txBody>
          <a:bodyPr wrap="none">
            <a:spAutoFit/>
          </a:bodyPr>
          <a:lstStyle/>
          <a:p>
            <a:r>
              <a:rPr lang="zh-CN" altLang="en-US" dirty="0" smtClean="0"/>
              <a:t>对象</a:t>
            </a:r>
            <a:r>
              <a:rPr lang="en-US" altLang="zh-CN" dirty="0" smtClean="0"/>
              <a:t>b</a:t>
            </a:r>
            <a:endParaRPr lang="zh-CN" altLang="en-US" dirty="0"/>
          </a:p>
        </p:txBody>
      </p:sp>
      <p:cxnSp>
        <p:nvCxnSpPr>
          <p:cNvPr id="21" name="直接连接符 20"/>
          <p:cNvCxnSpPr/>
          <p:nvPr/>
        </p:nvCxnSpPr>
        <p:spPr>
          <a:xfrm>
            <a:off x="1306046" y="2463249"/>
            <a:ext cx="726948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486045" y="5104816"/>
            <a:ext cx="3139064" cy="369332"/>
          </a:xfrm>
          <a:prstGeom prst="rect">
            <a:avLst/>
          </a:prstGeom>
        </p:spPr>
        <p:txBody>
          <a:bodyPr wrap="none">
            <a:spAutoFit/>
          </a:bodyPr>
          <a:lstStyle/>
          <a:p>
            <a:r>
              <a:rPr lang="en-US" altLang="zh-CN" b="1" dirty="0" smtClean="0">
                <a:solidFill>
                  <a:schemeClr val="accent2">
                    <a:lumMod val="75000"/>
                  </a:schemeClr>
                </a:solidFill>
              </a:rPr>
              <a:t>Date</a:t>
            </a:r>
            <a:r>
              <a:rPr lang="en-US" altLang="zh-CN" dirty="0" smtClean="0"/>
              <a:t> b = a</a:t>
            </a:r>
            <a:r>
              <a:rPr lang="zh-CN" altLang="en-US" dirty="0" smtClean="0"/>
              <a:t>；</a:t>
            </a:r>
            <a:r>
              <a:rPr lang="en-US" altLang="zh-CN" b="1" dirty="0" smtClean="0">
                <a:solidFill>
                  <a:srgbClr val="00B050"/>
                </a:solidFill>
              </a:rPr>
              <a:t>//</a:t>
            </a:r>
            <a:r>
              <a:rPr lang="zh-CN" altLang="en-US" b="1" dirty="0" smtClean="0">
                <a:solidFill>
                  <a:srgbClr val="00B050"/>
                </a:solidFill>
              </a:rPr>
              <a:t>等价于</a:t>
            </a:r>
            <a:r>
              <a:rPr lang="en-US" altLang="zh-CN" b="1" dirty="0" smtClean="0">
                <a:solidFill>
                  <a:srgbClr val="00B050"/>
                </a:solidFill>
              </a:rPr>
              <a:t>Date b(a)</a:t>
            </a:r>
            <a:endParaRPr lang="zh-CN" altLang="en-US" b="1" dirty="0">
              <a:solidFill>
                <a:srgbClr val="00B050"/>
              </a:solidFill>
            </a:endParaRPr>
          </a:p>
        </p:txBody>
      </p:sp>
      <p:sp>
        <p:nvSpPr>
          <p:cNvPr id="23" name="矩形 22"/>
          <p:cNvSpPr/>
          <p:nvPr/>
        </p:nvSpPr>
        <p:spPr>
          <a:xfrm>
            <a:off x="338237" y="6149655"/>
            <a:ext cx="9385060" cy="338554"/>
          </a:xfrm>
          <a:prstGeom prst="rect">
            <a:avLst/>
          </a:prstGeom>
        </p:spPr>
        <p:txBody>
          <a:bodyPr wrap="square">
            <a:spAutoFit/>
          </a:bodyPr>
          <a:lstStyle/>
          <a:p>
            <a:r>
              <a:rPr lang="zh-CN" altLang="en-US" sz="1600" dirty="0" smtClean="0">
                <a:solidFill>
                  <a:srgbClr val="FF0000"/>
                </a:solidFill>
                <a:latin typeface="华文楷体" panose="02010600040101010101" pitchFamily="2" charset="-122"/>
                <a:ea typeface="华文楷体" panose="02010600040101010101" pitchFamily="2" charset="-122"/>
              </a:rPr>
              <a:t>初始化对象方式：</a:t>
            </a:r>
            <a:r>
              <a:rPr lang="zh-CN" altLang="en-US" sz="1600" dirty="0">
                <a:solidFill>
                  <a:srgbClr val="FF0000"/>
                </a:solidFill>
                <a:latin typeface="华文楷体" panose="02010600040101010101" pitchFamily="2" charset="-122"/>
                <a:ea typeface="华文楷体" panose="02010600040101010101" pitchFamily="2" charset="-122"/>
              </a:rPr>
              <a:t>参数数值初始化对象（</a:t>
            </a:r>
            <a:r>
              <a:rPr lang="zh-CN" altLang="en-US" sz="1600" dirty="0">
                <a:solidFill>
                  <a:srgbClr val="0033CC"/>
                </a:solidFill>
                <a:latin typeface="华文楷体" panose="02010600040101010101" pitchFamily="2" charset="-122"/>
                <a:ea typeface="华文楷体" panose="02010600040101010101" pitchFamily="2" charset="-122"/>
              </a:rPr>
              <a:t>自力更生模式</a:t>
            </a:r>
            <a:r>
              <a:rPr lang="zh-CN" altLang="en-US" sz="1600" dirty="0">
                <a:solidFill>
                  <a:srgbClr val="FF0000"/>
                </a:solidFill>
                <a:latin typeface="华文楷体" panose="02010600040101010101" pitchFamily="2" charset="-122"/>
                <a:ea typeface="华文楷体" panose="02010600040101010101" pitchFamily="2" charset="-122"/>
              </a:rPr>
              <a:t>），对象初始化对象（</a:t>
            </a:r>
            <a:r>
              <a:rPr lang="zh-CN" altLang="en-US" sz="1600" dirty="0" smtClean="0">
                <a:solidFill>
                  <a:srgbClr val="0033CC"/>
                </a:solidFill>
                <a:latin typeface="华文楷体" panose="02010600040101010101" pitchFamily="2" charset="-122"/>
                <a:ea typeface="华文楷体" panose="02010600040101010101" pitchFamily="2" charset="-122"/>
              </a:rPr>
              <a:t>拿来主义模式</a:t>
            </a:r>
            <a:r>
              <a:rPr lang="en-US" altLang="zh-CN" sz="1600" dirty="0" smtClean="0">
                <a:solidFill>
                  <a:srgbClr val="FF0000"/>
                </a:solidFill>
                <a:latin typeface="华文楷体" panose="02010600040101010101" pitchFamily="2" charset="-122"/>
                <a:ea typeface="华文楷体" panose="02010600040101010101" pitchFamily="2" charset="-122"/>
              </a:rPr>
              <a:t>)</a:t>
            </a:r>
            <a:endParaRPr lang="zh-CN" altLang="en-US" sz="1600" dirty="0">
              <a:solidFill>
                <a:srgbClr val="FF0000"/>
              </a:solidFill>
              <a:latin typeface="华文楷体" panose="02010600040101010101" pitchFamily="2" charset="-122"/>
              <a:ea typeface="华文楷体" panose="02010600040101010101" pitchFamily="2" charset="-122"/>
            </a:endParaRPr>
          </a:p>
        </p:txBody>
      </p:sp>
      <p:sp>
        <p:nvSpPr>
          <p:cNvPr id="25" name="云形标注 24"/>
          <p:cNvSpPr/>
          <p:nvPr/>
        </p:nvSpPr>
        <p:spPr>
          <a:xfrm>
            <a:off x="5884504" y="834257"/>
            <a:ext cx="2864859" cy="875915"/>
          </a:xfrm>
          <a:prstGeom prst="cloudCallout">
            <a:avLst>
              <a:gd name="adj1" fmla="val -88788"/>
              <a:gd name="adj2" fmla="val 11606"/>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smtClean="0">
                <a:solidFill>
                  <a:srgbClr val="FFFF00"/>
                </a:solidFill>
              </a:rPr>
              <a:t>  拿来主义思想</a:t>
            </a:r>
            <a:endParaRPr lang="en-US" altLang="zh-CN" b="1" dirty="0" smtClean="0">
              <a:solidFill>
                <a:srgbClr val="FFFF00"/>
              </a:solidFill>
            </a:endParaRPr>
          </a:p>
          <a:p>
            <a:pPr algn="ctr"/>
            <a:r>
              <a:rPr lang="zh-CN" altLang="en-US" b="1" dirty="0" smtClean="0">
                <a:solidFill>
                  <a:srgbClr val="FFFF00"/>
                </a:solidFill>
              </a:rPr>
              <a:t>完成对象初始化</a:t>
            </a:r>
            <a:endParaRPr lang="zh-CN" altLang="en-US"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4. </a:t>
            </a:r>
            <a:r>
              <a:rPr lang="zh-CN" altLang="en-US" sz="2000" b="1" dirty="0" smtClean="0">
                <a:solidFill>
                  <a:srgbClr val="C00000"/>
                </a:solidFill>
                <a:latin typeface="Bodoni MT Black" panose="02070A03080606020203" pitchFamily="18" charset="0"/>
                <a:ea typeface="黑体" panose="02010609060101010101" pitchFamily="49" charset="-122"/>
              </a:rPr>
              <a:t>拷贝构造函数定义（</a:t>
            </a:r>
            <a:r>
              <a:rPr lang="en-US" altLang="zh-CN" sz="2000" b="1" dirty="0" smtClean="0">
                <a:solidFill>
                  <a:srgbClr val="C00000"/>
                </a:solidFill>
                <a:latin typeface="Arial Rounded MT Bold" panose="020F0704030504030204" pitchFamily="34" charset="0"/>
                <a:ea typeface="黑体" panose="02010609060101010101" pitchFamily="49" charset="-122"/>
              </a:rPr>
              <a:t>copy constructor definition </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矩形 3"/>
          <p:cNvSpPr/>
          <p:nvPr/>
        </p:nvSpPr>
        <p:spPr>
          <a:xfrm>
            <a:off x="828573" y="1582856"/>
            <a:ext cx="7681321" cy="830997"/>
          </a:xfrm>
          <a:prstGeom prst="rect">
            <a:avLst/>
          </a:prstGeom>
        </p:spPr>
        <p:txBody>
          <a:bodyPr wrap="square">
            <a:spAutoFit/>
          </a:bodyPr>
          <a:lstStyle/>
          <a:p>
            <a:pPr>
              <a:lnSpc>
                <a:spcPct val="150000"/>
              </a:lnSpc>
            </a:pPr>
            <a:r>
              <a:rPr lang="zh-CN" altLang="en-US" sz="1600" dirty="0" smtClean="0">
                <a:latin typeface="+mn-ea"/>
              </a:rPr>
              <a:t>拷贝构造函数</a:t>
            </a:r>
            <a:r>
              <a:rPr lang="zh-CN" altLang="en-US" sz="1600" dirty="0">
                <a:latin typeface="+mn-ea"/>
              </a:rPr>
              <a:t>的</a:t>
            </a:r>
            <a:r>
              <a:rPr lang="zh-CN" altLang="en-US" sz="1600" dirty="0">
                <a:solidFill>
                  <a:srgbClr val="0066FF"/>
                </a:solidFill>
                <a:latin typeface="+mn-ea"/>
              </a:rPr>
              <a:t>形式参数是本类对象的常引用</a:t>
            </a:r>
            <a:r>
              <a:rPr lang="zh-CN" altLang="en-US" sz="1600" dirty="0">
                <a:latin typeface="+mn-ea"/>
              </a:rPr>
              <a:t>，因此与普通的构造函数在形式参数上有非常明显的</a:t>
            </a:r>
            <a:r>
              <a:rPr lang="zh-CN" altLang="en-US" sz="1600" dirty="0" smtClean="0">
                <a:latin typeface="+mn-ea"/>
              </a:rPr>
              <a:t>区别。</a:t>
            </a:r>
            <a:endParaRPr lang="zh-CN" altLang="en-US" sz="1600" dirty="0">
              <a:latin typeface="+mn-ea"/>
            </a:endParaRPr>
          </a:p>
        </p:txBody>
      </p:sp>
      <p:sp>
        <p:nvSpPr>
          <p:cNvPr id="5" name="矩形 4"/>
          <p:cNvSpPr/>
          <p:nvPr/>
        </p:nvSpPr>
        <p:spPr>
          <a:xfrm>
            <a:off x="2852783" y="2057185"/>
            <a:ext cx="3672800" cy="338554"/>
          </a:xfrm>
          <a:prstGeom prst="rect">
            <a:avLst/>
          </a:prstGeom>
        </p:spPr>
        <p:txBody>
          <a:bodyPr wrap="none">
            <a:spAutoFit/>
          </a:bodyPr>
          <a:lstStyle/>
          <a:p>
            <a:r>
              <a:rPr lang="zh-CN" altLang="en-US" sz="1600" dirty="0">
                <a:solidFill>
                  <a:srgbClr val="C00000"/>
                </a:solidFill>
              </a:rPr>
              <a:t>拷贝构造函数</a:t>
            </a:r>
            <a:r>
              <a:rPr lang="zh-CN" altLang="en-US" sz="1600" dirty="0" smtClean="0">
                <a:solidFill>
                  <a:srgbClr val="C00000"/>
                </a:solidFill>
              </a:rPr>
              <a:t>的声明和定义</a:t>
            </a:r>
            <a:r>
              <a:rPr lang="zh-CN" altLang="en-US" sz="1600" dirty="0">
                <a:solidFill>
                  <a:srgbClr val="C00000"/>
                </a:solidFill>
              </a:rPr>
              <a:t>格式</a:t>
            </a:r>
            <a:r>
              <a:rPr lang="zh-CN" altLang="en-US" sz="1600" dirty="0" smtClean="0">
                <a:solidFill>
                  <a:srgbClr val="C00000"/>
                </a:solidFill>
              </a:rPr>
              <a:t>如下：</a:t>
            </a:r>
            <a:endParaRPr lang="zh-CN" altLang="en-US" sz="1600" dirty="0">
              <a:solidFill>
                <a:srgbClr val="C00000"/>
              </a:solidFill>
            </a:endParaRPr>
          </a:p>
        </p:txBody>
      </p:sp>
      <p:grpSp>
        <p:nvGrpSpPr>
          <p:cNvPr id="9" name="组合 8"/>
          <p:cNvGrpSpPr/>
          <p:nvPr/>
        </p:nvGrpSpPr>
        <p:grpSpPr>
          <a:xfrm>
            <a:off x="1419450" y="2675748"/>
            <a:ext cx="2270234" cy="384677"/>
            <a:chOff x="925337" y="2994109"/>
            <a:chExt cx="2270234" cy="384677"/>
          </a:xfrm>
        </p:grpSpPr>
        <p:sp>
          <p:nvSpPr>
            <p:cNvPr id="7" name="圆角矩形 6"/>
            <p:cNvSpPr/>
            <p:nvPr/>
          </p:nvSpPr>
          <p:spPr>
            <a:xfrm>
              <a:off x="952705" y="2994109"/>
              <a:ext cx="2215498" cy="384677"/>
            </a:xfrm>
            <a:prstGeom prst="roundRect">
              <a:avLst>
                <a:gd name="adj" fmla="val 46175"/>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925337" y="2994109"/>
              <a:ext cx="2270234" cy="338554"/>
            </a:xfrm>
            <a:prstGeom prst="rect">
              <a:avLst/>
            </a:prstGeom>
            <a:noFill/>
          </p:spPr>
          <p:txBody>
            <a:bodyPr wrap="square" rtlCol="0">
              <a:spAutoFit/>
            </a:bodyPr>
            <a:lstStyle/>
            <a:p>
              <a:pPr algn="ctr"/>
              <a:r>
                <a:rPr lang="zh-CN" altLang="en-US" sz="1600" dirty="0" smtClean="0">
                  <a:solidFill>
                    <a:srgbClr val="0000FF"/>
                  </a:solidFill>
                  <a:latin typeface="黑体" panose="02010609060101010101" pitchFamily="49" charset="-122"/>
                  <a:ea typeface="黑体" panose="02010609060101010101" pitchFamily="49" charset="-122"/>
                </a:rPr>
                <a:t>类内</a:t>
              </a:r>
              <a:r>
                <a:rPr lang="zh-CN" altLang="en-US" sz="1600" dirty="0">
                  <a:solidFill>
                    <a:srgbClr val="FF0000"/>
                  </a:solidFill>
                  <a:latin typeface="黑体" panose="02010609060101010101" pitchFamily="49" charset="-122"/>
                  <a:ea typeface="黑体" panose="02010609060101010101" pitchFamily="49" charset="-122"/>
                </a:rPr>
                <a:t>声明</a:t>
              </a:r>
              <a:r>
                <a:rPr lang="zh-CN" altLang="en-US" sz="1600" dirty="0" smtClean="0">
                  <a:solidFill>
                    <a:srgbClr val="0000FF"/>
                  </a:solidFill>
                  <a:latin typeface="黑体" panose="02010609060101010101" pitchFamily="49" charset="-122"/>
                  <a:ea typeface="黑体" panose="02010609060101010101" pitchFamily="49" charset="-122"/>
                </a:rPr>
                <a:t>拷贝构造函数</a:t>
              </a:r>
              <a:endParaRPr lang="zh-CN" altLang="en-US" sz="1600" dirty="0">
                <a:solidFill>
                  <a:srgbClr val="0000FF"/>
                </a:solidFill>
                <a:latin typeface="黑体" panose="02010609060101010101" pitchFamily="49" charset="-122"/>
                <a:ea typeface="黑体" panose="02010609060101010101" pitchFamily="49" charset="-122"/>
              </a:endParaRPr>
            </a:p>
          </p:txBody>
        </p:sp>
      </p:grpSp>
      <p:grpSp>
        <p:nvGrpSpPr>
          <p:cNvPr id="10" name="组合 9"/>
          <p:cNvGrpSpPr/>
          <p:nvPr/>
        </p:nvGrpSpPr>
        <p:grpSpPr>
          <a:xfrm>
            <a:off x="5498210" y="2652686"/>
            <a:ext cx="2270234" cy="384677"/>
            <a:chOff x="925337" y="2994109"/>
            <a:chExt cx="2270234" cy="384677"/>
          </a:xfrm>
        </p:grpSpPr>
        <p:sp>
          <p:nvSpPr>
            <p:cNvPr id="11" name="圆角矩形 10"/>
            <p:cNvSpPr/>
            <p:nvPr/>
          </p:nvSpPr>
          <p:spPr>
            <a:xfrm>
              <a:off x="952705" y="2994109"/>
              <a:ext cx="2215498" cy="384677"/>
            </a:xfrm>
            <a:prstGeom prst="roundRect">
              <a:avLst>
                <a:gd name="adj" fmla="val 46175"/>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925337" y="2994109"/>
              <a:ext cx="2270234" cy="338554"/>
            </a:xfrm>
            <a:prstGeom prst="rect">
              <a:avLst/>
            </a:prstGeom>
            <a:noFill/>
          </p:spPr>
          <p:txBody>
            <a:bodyPr wrap="square" rtlCol="0">
              <a:spAutoFit/>
            </a:bodyPr>
            <a:lstStyle/>
            <a:p>
              <a:pPr algn="ctr"/>
              <a:r>
                <a:rPr lang="zh-CN" altLang="en-US" sz="1600" dirty="0" smtClean="0">
                  <a:solidFill>
                    <a:srgbClr val="0000FF"/>
                  </a:solidFill>
                  <a:latin typeface="黑体" panose="02010609060101010101" pitchFamily="49" charset="-122"/>
                  <a:ea typeface="黑体" panose="02010609060101010101" pitchFamily="49" charset="-122"/>
                </a:rPr>
                <a:t>类外</a:t>
              </a:r>
              <a:r>
                <a:rPr lang="zh-CN" altLang="en-US" sz="1600" dirty="0">
                  <a:solidFill>
                    <a:srgbClr val="FF0000"/>
                  </a:solidFill>
                  <a:latin typeface="黑体" panose="02010609060101010101" pitchFamily="49" charset="-122"/>
                  <a:ea typeface="黑体" panose="02010609060101010101" pitchFamily="49" charset="-122"/>
                </a:rPr>
                <a:t>定义</a:t>
              </a:r>
              <a:r>
                <a:rPr lang="zh-CN" altLang="en-US" sz="1600" dirty="0" smtClean="0">
                  <a:solidFill>
                    <a:srgbClr val="0000FF"/>
                  </a:solidFill>
                  <a:latin typeface="黑体" panose="02010609060101010101" pitchFamily="49" charset="-122"/>
                  <a:ea typeface="黑体" panose="02010609060101010101" pitchFamily="49" charset="-122"/>
                </a:rPr>
                <a:t>拷贝构造函数</a:t>
              </a:r>
              <a:endParaRPr lang="zh-CN" altLang="en-US" sz="1600" dirty="0">
                <a:solidFill>
                  <a:srgbClr val="0000FF"/>
                </a:solidFill>
                <a:latin typeface="黑体" panose="02010609060101010101" pitchFamily="49" charset="-122"/>
                <a:ea typeface="黑体" panose="02010609060101010101" pitchFamily="49" charset="-122"/>
              </a:endParaRPr>
            </a:p>
          </p:txBody>
        </p:sp>
      </p:grpSp>
      <p:sp>
        <p:nvSpPr>
          <p:cNvPr id="14" name="圆角矩形 13"/>
          <p:cNvSpPr/>
          <p:nvPr/>
        </p:nvSpPr>
        <p:spPr>
          <a:xfrm>
            <a:off x="4669234" y="3322320"/>
            <a:ext cx="3928186" cy="2060552"/>
          </a:xfrm>
          <a:prstGeom prst="roundRect">
            <a:avLst>
              <a:gd name="adj" fmla="val 3032"/>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sz="1600" b="1" dirty="0">
                <a:solidFill>
                  <a:schemeClr val="tx1"/>
                </a:solidFill>
                <a:latin typeface="Courier New" panose="02070309020205020404" pitchFamily="49" charset="0"/>
                <a:cs typeface="Courier New" panose="02070309020205020404" pitchFamily="49" charset="0"/>
              </a:rPr>
              <a:t>(</a:t>
            </a:r>
            <a:r>
              <a:rPr lang="en-US" altLang="zh-CN" sz="1600" b="1" dirty="0" err="1">
                <a:solidFill>
                  <a:srgbClr val="0066FF"/>
                </a:solidFill>
                <a:latin typeface="Courier New" panose="02070309020205020404" pitchFamily="49" charset="0"/>
                <a:cs typeface="Courier New" panose="02070309020205020404" pitchFamily="49" charset="0"/>
              </a:rPr>
              <a:t>const</a:t>
            </a: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a:t>
            </a:r>
            <a:r>
              <a:rPr lang="zh-CN" altLang="en-US" sz="1600" b="1" dirty="0" smtClean="0">
                <a:solidFill>
                  <a:schemeClr val="accent2">
                    <a:lumMod val="75000"/>
                  </a:schemeClr>
                </a:solidFill>
                <a:latin typeface="Courier New" panose="02070309020205020404" pitchFamily="49" charset="0"/>
                <a:cs typeface="Courier New" panose="02070309020205020404" pitchFamily="49" charset="0"/>
              </a:rPr>
              <a:t>名 </a:t>
            </a:r>
            <a:r>
              <a:rPr lang="en-US" altLang="zh-CN" sz="1600" b="1" dirty="0" smtClean="0">
                <a:solidFill>
                  <a:srgbClr val="0000FF"/>
                </a:solidFill>
                <a:latin typeface="Courier New" panose="02070309020205020404" pitchFamily="49" charset="0"/>
                <a:cs typeface="Courier New" panose="02070309020205020404" pitchFamily="49" charset="0"/>
              </a:rPr>
              <a:t>&amp;</a:t>
            </a:r>
            <a:r>
              <a:rPr lang="zh-CN" altLang="en-US" sz="1600" b="1" dirty="0" smtClean="0">
                <a:solidFill>
                  <a:srgbClr val="0000FF"/>
                </a:solidFill>
                <a:latin typeface="Courier New" panose="02070309020205020404" pitchFamily="49" charset="0"/>
                <a:cs typeface="Courier New" panose="02070309020205020404" pitchFamily="49" charset="0"/>
              </a:rPr>
              <a:t>对象</a:t>
            </a:r>
            <a:r>
              <a:rPr lang="zh-CN" altLang="en-US" sz="1600" b="1" dirty="0">
                <a:solidFill>
                  <a:srgbClr val="0000FF"/>
                </a:solidFill>
                <a:latin typeface="Courier New" panose="02070309020205020404" pitchFamily="49" charset="0"/>
                <a:cs typeface="Courier New" panose="02070309020205020404" pitchFamily="49" charset="0"/>
              </a:rPr>
              <a:t>名</a:t>
            </a:r>
            <a:r>
              <a:rPr lang="en-US" altLang="zh-CN" sz="1600" b="1" dirty="0" smtClean="0">
                <a:solidFill>
                  <a:schemeClr val="tx1"/>
                </a:solidFill>
                <a:latin typeface="Courier New" panose="02070309020205020404" pitchFamily="49" charset="0"/>
                <a:cs typeface="Courier New" panose="02070309020205020404" pitchFamily="49" charset="0"/>
              </a:rPr>
              <a:t>)</a:t>
            </a:r>
          </a:p>
          <a:p>
            <a:pPr algn="just"/>
            <a:r>
              <a:rPr lang="en-US" altLang="zh-CN" sz="1600" b="1" dirty="0" smtClean="0">
                <a:solidFill>
                  <a:schemeClr val="tx1"/>
                </a:solidFill>
                <a:latin typeface="Courier New" panose="02070309020205020404" pitchFamily="49" charset="0"/>
                <a:cs typeface="Courier New" panose="02070309020205020404" pitchFamily="49" charset="0"/>
              </a:rPr>
              <a:t>{</a:t>
            </a:r>
          </a:p>
          <a:p>
            <a:pPr algn="just"/>
            <a:r>
              <a:rPr lang="en-US" altLang="zh-CN" sz="1600" b="1" dirty="0" smtClean="0">
                <a:solidFill>
                  <a:schemeClr val="tx1"/>
                </a:solidFill>
                <a:latin typeface="Courier New" panose="02070309020205020404" pitchFamily="49" charset="0"/>
                <a:cs typeface="Courier New" panose="02070309020205020404" pitchFamily="49" charset="0"/>
              </a:rPr>
              <a:t>       </a:t>
            </a:r>
            <a:r>
              <a:rPr lang="en-US" altLang="zh-CN" sz="1600" b="1" dirty="0" smtClean="0">
                <a:solidFill>
                  <a:srgbClr val="00B050"/>
                </a:solidFill>
                <a:latin typeface="Courier New" panose="02070309020205020404" pitchFamily="49" charset="0"/>
                <a:cs typeface="Courier New" panose="02070309020205020404" pitchFamily="49" charset="0"/>
              </a:rPr>
              <a:t>//</a:t>
            </a:r>
            <a:r>
              <a:rPr lang="zh-CN" altLang="en-US" sz="1600" b="1" dirty="0" smtClean="0">
                <a:solidFill>
                  <a:srgbClr val="00B050"/>
                </a:solidFill>
                <a:latin typeface="Courier New" panose="02070309020205020404" pitchFamily="49" charset="0"/>
                <a:cs typeface="Courier New" panose="02070309020205020404" pitchFamily="49" charset="0"/>
              </a:rPr>
              <a:t>拷贝构造函数的函数体</a:t>
            </a:r>
            <a:endParaRPr lang="en-US" altLang="zh-CN" sz="1600" b="1" dirty="0" smtClean="0">
              <a:solidFill>
                <a:schemeClr val="tx1"/>
              </a:solidFill>
              <a:latin typeface="Courier New" panose="02070309020205020404" pitchFamily="49" charset="0"/>
              <a:cs typeface="Courier New" panose="02070309020205020404" pitchFamily="49" charset="0"/>
            </a:endParaRPr>
          </a:p>
          <a:p>
            <a:pPr algn="just"/>
            <a:r>
              <a:rPr lang="en-US" altLang="zh-CN" sz="1600" b="1" dirty="0" smtClean="0">
                <a:solidFill>
                  <a:schemeClr val="tx1"/>
                </a:solidFill>
                <a:latin typeface="Courier New" panose="02070309020205020404" pitchFamily="49" charset="0"/>
                <a:cs typeface="Courier New" panose="02070309020205020404" pitchFamily="49" charset="0"/>
              </a:rPr>
              <a:t>}</a:t>
            </a:r>
            <a:endParaRPr lang="zh-CN" altLang="en-US" sz="1600" b="1" dirty="0">
              <a:solidFill>
                <a:schemeClr val="tx1"/>
              </a:solidFill>
              <a:latin typeface="Courier New" panose="02070309020205020404" pitchFamily="49" charset="0"/>
              <a:cs typeface="Courier New" panose="02070309020205020404" pitchFamily="49" charset="0"/>
            </a:endParaRPr>
          </a:p>
        </p:txBody>
      </p:sp>
      <p:sp>
        <p:nvSpPr>
          <p:cNvPr id="21" name="圆角矩形 20"/>
          <p:cNvSpPr/>
          <p:nvPr/>
        </p:nvSpPr>
        <p:spPr>
          <a:xfrm>
            <a:off x="590474" y="3322320"/>
            <a:ext cx="3928186" cy="2060552"/>
          </a:xfrm>
          <a:prstGeom prst="roundRect">
            <a:avLst>
              <a:gd name="adj" fmla="val 3032"/>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class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endParaRPr lang="en-US" altLang="zh-CN" sz="1600" b="1" dirty="0" smtClean="0">
              <a:solidFill>
                <a:schemeClr val="tx1"/>
              </a:solidFill>
              <a:latin typeface="Courier New" panose="02070309020205020404" pitchFamily="49" charset="0"/>
              <a:cs typeface="Courier New" panose="02070309020205020404" pitchFamily="49" charset="0"/>
            </a:endParaRPr>
          </a:p>
          <a:p>
            <a:pPr>
              <a:spcBef>
                <a:spcPct val="0"/>
              </a:spcBef>
            </a:pP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smtClean="0">
                <a:solidFill>
                  <a:schemeClr val="tx1"/>
                </a:solidFill>
                <a:latin typeface="Courier New" panose="02070309020205020404" pitchFamily="49" charset="0"/>
                <a:cs typeface="Courier New" panose="02070309020205020404" pitchFamily="49" charset="0"/>
              </a:rPr>
              <a:t>public</a:t>
            </a:r>
            <a:r>
              <a:rPr lang="zh-CN" altLang="en-US" sz="1600" b="1" dirty="0" smtClean="0">
                <a:solidFill>
                  <a:schemeClr val="tx1"/>
                </a:solidFill>
                <a:latin typeface="Courier New" panose="02070309020205020404" pitchFamily="49" charset="0"/>
                <a:cs typeface="Courier New" panose="02070309020205020404" pitchFamily="49" charset="0"/>
              </a:rPr>
              <a:t>：</a:t>
            </a:r>
            <a:endParaRPr lang="en-US" altLang="zh-CN" sz="1600" b="1" dirty="0" smtClean="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smtClean="0">
                <a:solidFill>
                  <a:schemeClr val="tx1"/>
                </a:solidFill>
                <a:latin typeface="Courier New" panose="02070309020205020404" pitchFamily="49" charset="0"/>
                <a:cs typeface="Courier New" panose="02070309020205020404" pitchFamily="49" charset="0"/>
              </a:rPr>
              <a:t>      </a:t>
            </a:r>
            <a:r>
              <a:rPr lang="en-US" altLang="zh-CN" sz="1600" b="1" dirty="0" smtClean="0">
                <a:solidFill>
                  <a:srgbClr val="00B050"/>
                </a:solidFill>
                <a:latin typeface="Courier New" panose="02070309020205020404" pitchFamily="49" charset="0"/>
                <a:cs typeface="Courier New" panose="02070309020205020404" pitchFamily="49" charset="0"/>
              </a:rPr>
              <a:t>//</a:t>
            </a:r>
            <a:r>
              <a:rPr lang="zh-CN" altLang="en-US" sz="1600" b="1" dirty="0">
                <a:solidFill>
                  <a:srgbClr val="00B050"/>
                </a:solidFill>
                <a:latin typeface="Courier New" panose="02070309020205020404" pitchFamily="49" charset="0"/>
                <a:cs typeface="Courier New" panose="02070309020205020404" pitchFamily="49" charset="0"/>
              </a:rPr>
              <a:t>拷贝构造函数</a:t>
            </a:r>
            <a:r>
              <a:rPr lang="zh-CN" altLang="en-US" sz="1600" b="1" dirty="0" smtClean="0">
                <a:solidFill>
                  <a:srgbClr val="00B050"/>
                </a:solidFill>
                <a:latin typeface="Courier New" panose="02070309020205020404" pitchFamily="49" charset="0"/>
                <a:cs typeface="Courier New" panose="02070309020205020404" pitchFamily="49" charset="0"/>
              </a:rPr>
              <a:t>声明</a:t>
            </a:r>
            <a:endParaRPr lang="zh-CN" altLang="en-US" sz="1600" b="1" dirty="0">
              <a:solidFill>
                <a:srgbClr val="00B050"/>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smtClean="0">
                <a:solidFill>
                  <a:schemeClr val="accent2">
                    <a:lumMod val="75000"/>
                  </a:schemeClr>
                </a:solidFill>
                <a:latin typeface="Courier New" panose="02070309020205020404" pitchFamily="49" charset="0"/>
                <a:cs typeface="Courier New" panose="02070309020205020404" pitchFamily="49" charset="0"/>
              </a:rPr>
              <a:t>类</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名</a:t>
            </a:r>
            <a:r>
              <a:rPr lang="en-US" altLang="zh-CN" sz="1600" b="1" dirty="0">
                <a:solidFill>
                  <a:schemeClr val="tx1"/>
                </a:solidFill>
                <a:latin typeface="Courier New" panose="02070309020205020404" pitchFamily="49" charset="0"/>
                <a:cs typeface="Courier New" panose="02070309020205020404" pitchFamily="49" charset="0"/>
              </a:rPr>
              <a:t>(</a:t>
            </a:r>
            <a:r>
              <a:rPr lang="en-US" altLang="zh-CN" sz="1600" b="1" dirty="0" err="1">
                <a:solidFill>
                  <a:srgbClr val="0000FF"/>
                </a:solidFill>
                <a:latin typeface="Courier New" panose="02070309020205020404" pitchFamily="49" charset="0"/>
                <a:cs typeface="Courier New" panose="02070309020205020404" pitchFamily="49" charset="0"/>
              </a:rPr>
              <a:t>const</a:t>
            </a: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a:t>
            </a:r>
            <a:r>
              <a:rPr lang="zh-CN" altLang="en-US" sz="1600" b="1" dirty="0" smtClean="0">
                <a:solidFill>
                  <a:schemeClr val="accent2">
                    <a:lumMod val="75000"/>
                  </a:schemeClr>
                </a:solidFill>
                <a:latin typeface="Courier New" panose="02070309020205020404" pitchFamily="49" charset="0"/>
                <a:cs typeface="Courier New" panose="02070309020205020404" pitchFamily="49" charset="0"/>
              </a:rPr>
              <a:t>名 </a:t>
            </a:r>
            <a:r>
              <a:rPr lang="en-US" altLang="zh-CN" sz="1600" b="1" dirty="0" smtClean="0">
                <a:solidFill>
                  <a:srgbClr val="0000FF"/>
                </a:solidFill>
                <a:latin typeface="Courier New" panose="02070309020205020404" pitchFamily="49" charset="0"/>
                <a:cs typeface="Courier New" panose="02070309020205020404" pitchFamily="49" charset="0"/>
              </a:rPr>
              <a:t>&amp;</a:t>
            </a:r>
            <a:r>
              <a:rPr lang="zh-CN" altLang="en-US" sz="1600" b="1" dirty="0">
                <a:solidFill>
                  <a:srgbClr val="0000FF"/>
                </a:solidFill>
                <a:latin typeface="Courier New" panose="02070309020205020404" pitchFamily="49" charset="0"/>
                <a:cs typeface="Courier New" panose="02070309020205020404" pitchFamily="49" charset="0"/>
              </a:rPr>
              <a:t>对象名</a:t>
            </a:r>
            <a:r>
              <a:rPr lang="en-US" altLang="zh-CN" sz="1600" b="1" dirty="0">
                <a:solidFill>
                  <a:schemeClr val="tx1"/>
                </a:solidFill>
                <a:latin typeface="Courier New" panose="02070309020205020404" pitchFamily="49" charset="0"/>
                <a:cs typeface="Courier New" panose="02070309020205020404" pitchFamily="49" charset="0"/>
              </a:rPr>
              <a:t>)</a:t>
            </a:r>
            <a:r>
              <a:rPr lang="zh-CN" altLang="en-US" sz="1600" b="1" dirty="0" smtClean="0">
                <a:solidFill>
                  <a:schemeClr val="tx1"/>
                </a:solidFill>
                <a:latin typeface="Courier New" panose="02070309020205020404" pitchFamily="49" charset="0"/>
                <a:cs typeface="Courier New" panose="02070309020205020404" pitchFamily="49" charset="0"/>
              </a:rPr>
              <a:t>；</a:t>
            </a:r>
            <a:endParaRPr lang="zh-CN" altLang="en-US" sz="1600" b="1" dirty="0">
              <a:solidFill>
                <a:schemeClr val="tx1"/>
              </a:solidFill>
              <a:latin typeface="Courier New" panose="02070309020205020404" pitchFamily="49" charset="0"/>
              <a:cs typeface="Courier New" panose="02070309020205020404" pitchFamily="49" charset="0"/>
            </a:endParaRPr>
          </a:p>
          <a:p>
            <a:pPr>
              <a:spcBef>
                <a:spcPct val="0"/>
              </a:spcBef>
            </a:pPr>
            <a:r>
              <a:rPr lang="zh-CN" altLang="en-US" sz="1600" b="1" dirty="0" smtClean="0">
                <a:solidFill>
                  <a:schemeClr val="tx1"/>
                </a:solidFill>
                <a:latin typeface="Courier New" panose="02070309020205020404" pitchFamily="49" charset="0"/>
                <a:cs typeface="Courier New" panose="02070309020205020404" pitchFamily="49" charset="0"/>
              </a:rPr>
              <a:t> </a:t>
            </a: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en-US" altLang="zh-CN" sz="1600" b="1" dirty="0" smtClean="0">
                <a:solidFill>
                  <a:schemeClr val="tx1"/>
                </a:solidFill>
                <a:latin typeface="Courier New" panose="02070309020205020404" pitchFamily="49" charset="0"/>
                <a:cs typeface="Courier New" panose="02070309020205020404" pitchFamily="49" charset="0"/>
              </a:rPr>
              <a:t>}</a:t>
            </a:r>
            <a:r>
              <a:rPr lang="zh-CN" altLang="en-US" sz="1600" b="1" dirty="0">
                <a:solidFill>
                  <a:schemeClr val="tx1"/>
                </a:solidFill>
                <a:latin typeface="Courier New" panose="02070309020205020404" pitchFamily="49" charset="0"/>
                <a:cs typeface="Courier New" panose="02070309020205020404" pitchFamily="49" charset="0"/>
              </a:rPr>
              <a:t>；</a:t>
            </a:r>
          </a:p>
        </p:txBody>
      </p:sp>
      <p:sp>
        <p:nvSpPr>
          <p:cNvPr id="2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smtClean="0">
                <a:solidFill>
                  <a:srgbClr val="FFFF00"/>
                </a:solidFill>
                <a:latin typeface="Britannic Bold" panose="020B0903060703020204" pitchFamily="34" charset="0"/>
                <a:sym typeface="+mn-ea"/>
              </a:rPr>
              <a:t>1</a:t>
            </a:r>
            <a:r>
              <a:rPr lang="en-US" altLang="zh-CN" dirty="0" smtClean="0">
                <a:sym typeface="+mn-ea"/>
              </a:rPr>
              <a:t> </a:t>
            </a:r>
            <a:r>
              <a:rPr lang="zh-CN" altLang="en-US" dirty="0" smtClean="0">
                <a:sym typeface="+mn-ea"/>
              </a:rPr>
              <a:t>构造函数</a:t>
            </a:r>
          </a:p>
        </p:txBody>
      </p:sp>
      <p:cxnSp>
        <p:nvCxnSpPr>
          <p:cNvPr id="15" name="直接连接符 14"/>
          <p:cNvCxnSpPr/>
          <p:nvPr/>
        </p:nvCxnSpPr>
        <p:spPr>
          <a:xfrm flipV="1">
            <a:off x="1693212" y="4872775"/>
            <a:ext cx="2131657" cy="998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4. </a:t>
            </a:r>
            <a:r>
              <a:rPr lang="zh-CN" altLang="en-US" sz="2000" b="1" dirty="0" smtClean="0">
                <a:solidFill>
                  <a:srgbClr val="C00000"/>
                </a:solidFill>
                <a:latin typeface="Bodoni MT Black" panose="02070A03080606020203" pitchFamily="18" charset="0"/>
                <a:ea typeface="黑体" panose="02010609060101010101" pitchFamily="49" charset="-122"/>
              </a:rPr>
              <a:t>拷贝构造函数定义</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C00000"/>
                </a:solidFill>
                <a:latin typeface="Bodoni MT Black" panose="02070A03080606020203" pitchFamily="18" charset="0"/>
                <a:ea typeface="黑体" panose="02010609060101010101" pitchFamily="49" charset="-122"/>
              </a:rPr>
              <a:t>举例</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grpSp>
        <p:nvGrpSpPr>
          <p:cNvPr id="9" name="组合 8"/>
          <p:cNvGrpSpPr/>
          <p:nvPr/>
        </p:nvGrpSpPr>
        <p:grpSpPr>
          <a:xfrm>
            <a:off x="1013810" y="1839362"/>
            <a:ext cx="2270234" cy="384677"/>
            <a:chOff x="925337" y="2994109"/>
            <a:chExt cx="2270234" cy="384677"/>
          </a:xfrm>
        </p:grpSpPr>
        <p:sp>
          <p:nvSpPr>
            <p:cNvPr id="7" name="圆角矩形 6"/>
            <p:cNvSpPr/>
            <p:nvPr/>
          </p:nvSpPr>
          <p:spPr>
            <a:xfrm>
              <a:off x="952705" y="2994109"/>
              <a:ext cx="2215498" cy="384677"/>
            </a:xfrm>
            <a:prstGeom prst="roundRect">
              <a:avLst>
                <a:gd name="adj" fmla="val 46175"/>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925337" y="2994109"/>
              <a:ext cx="2270234" cy="338554"/>
            </a:xfrm>
            <a:prstGeom prst="rect">
              <a:avLst/>
            </a:prstGeom>
            <a:noFill/>
          </p:spPr>
          <p:txBody>
            <a:bodyPr wrap="square" rtlCol="0">
              <a:spAutoFit/>
            </a:bodyPr>
            <a:lstStyle/>
            <a:p>
              <a:pPr algn="ctr"/>
              <a:r>
                <a:rPr lang="zh-CN" altLang="en-US" sz="1600" dirty="0" smtClean="0">
                  <a:solidFill>
                    <a:srgbClr val="FF0000"/>
                  </a:solidFill>
                  <a:latin typeface="黑体" panose="02010609060101010101" pitchFamily="49" charset="-122"/>
                  <a:ea typeface="黑体" panose="02010609060101010101" pitchFamily="49" charset="-122"/>
                </a:rPr>
                <a:t>类内</a:t>
              </a:r>
              <a:r>
                <a:rPr lang="zh-CN" altLang="en-US" sz="1600" dirty="0" smtClean="0">
                  <a:solidFill>
                    <a:srgbClr val="0000FF"/>
                  </a:solidFill>
                  <a:latin typeface="黑体" panose="02010609060101010101" pitchFamily="49" charset="-122"/>
                  <a:ea typeface="黑体" panose="02010609060101010101" pitchFamily="49" charset="-122"/>
                </a:rPr>
                <a:t>声明拷贝构造函数</a:t>
              </a:r>
              <a:endParaRPr lang="zh-CN" altLang="en-US" sz="1600" dirty="0">
                <a:solidFill>
                  <a:srgbClr val="0000FF"/>
                </a:solidFill>
                <a:latin typeface="黑体" panose="02010609060101010101" pitchFamily="49" charset="-122"/>
                <a:ea typeface="黑体" panose="02010609060101010101" pitchFamily="49" charset="-122"/>
              </a:endParaRPr>
            </a:p>
          </p:txBody>
        </p:sp>
      </p:grpSp>
      <p:grpSp>
        <p:nvGrpSpPr>
          <p:cNvPr id="10" name="组合 9"/>
          <p:cNvGrpSpPr/>
          <p:nvPr/>
        </p:nvGrpSpPr>
        <p:grpSpPr>
          <a:xfrm>
            <a:off x="4697168" y="1839362"/>
            <a:ext cx="2270234" cy="384677"/>
            <a:chOff x="925337" y="2994109"/>
            <a:chExt cx="2270234" cy="384677"/>
          </a:xfrm>
        </p:grpSpPr>
        <p:sp>
          <p:nvSpPr>
            <p:cNvPr id="11" name="圆角矩形 10"/>
            <p:cNvSpPr/>
            <p:nvPr/>
          </p:nvSpPr>
          <p:spPr>
            <a:xfrm>
              <a:off x="952705" y="2994109"/>
              <a:ext cx="2215498" cy="384677"/>
            </a:xfrm>
            <a:prstGeom prst="roundRect">
              <a:avLst>
                <a:gd name="adj" fmla="val 46175"/>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925337" y="2994109"/>
              <a:ext cx="2270234" cy="338554"/>
            </a:xfrm>
            <a:prstGeom prst="rect">
              <a:avLst/>
            </a:prstGeom>
            <a:noFill/>
          </p:spPr>
          <p:txBody>
            <a:bodyPr wrap="square" rtlCol="0">
              <a:spAutoFit/>
            </a:bodyPr>
            <a:lstStyle/>
            <a:p>
              <a:pPr algn="ctr"/>
              <a:r>
                <a:rPr lang="zh-CN" altLang="en-US" sz="1600" dirty="0" smtClean="0">
                  <a:solidFill>
                    <a:srgbClr val="FF0000"/>
                  </a:solidFill>
                  <a:latin typeface="黑体" panose="02010609060101010101" pitchFamily="49" charset="-122"/>
                  <a:ea typeface="黑体" panose="02010609060101010101" pitchFamily="49" charset="-122"/>
                </a:rPr>
                <a:t>类外</a:t>
              </a:r>
              <a:r>
                <a:rPr lang="zh-CN" altLang="en-US" sz="1600" dirty="0">
                  <a:solidFill>
                    <a:srgbClr val="0000FF"/>
                  </a:solidFill>
                  <a:latin typeface="黑体" panose="02010609060101010101" pitchFamily="49" charset="-122"/>
                  <a:ea typeface="黑体" panose="02010609060101010101" pitchFamily="49" charset="-122"/>
                </a:rPr>
                <a:t>定义</a:t>
              </a:r>
              <a:r>
                <a:rPr lang="zh-CN" altLang="en-US" sz="1600" dirty="0" smtClean="0">
                  <a:solidFill>
                    <a:srgbClr val="0000FF"/>
                  </a:solidFill>
                  <a:latin typeface="黑体" panose="02010609060101010101" pitchFamily="49" charset="-122"/>
                  <a:ea typeface="黑体" panose="02010609060101010101" pitchFamily="49" charset="-122"/>
                </a:rPr>
                <a:t>拷贝构造函数</a:t>
              </a:r>
              <a:endParaRPr lang="zh-CN" altLang="en-US" sz="1600" dirty="0">
                <a:solidFill>
                  <a:srgbClr val="0000FF"/>
                </a:solidFill>
                <a:latin typeface="黑体" panose="02010609060101010101" pitchFamily="49" charset="-122"/>
                <a:ea typeface="黑体" panose="02010609060101010101" pitchFamily="49" charset="-122"/>
              </a:endParaRPr>
            </a:p>
          </p:txBody>
        </p:sp>
      </p:grpSp>
      <p:pic>
        <p:nvPicPr>
          <p:cNvPr id="13" name="图片 12"/>
          <p:cNvPicPr>
            <a:picLocks noChangeAspect="1"/>
          </p:cNvPicPr>
          <p:nvPr/>
        </p:nvPicPr>
        <p:blipFill>
          <a:blip r:embed="rId3"/>
          <a:stretch>
            <a:fillRect/>
          </a:stretch>
        </p:blipFill>
        <p:spPr>
          <a:xfrm>
            <a:off x="598305" y="2313691"/>
            <a:ext cx="3101244" cy="3452859"/>
          </a:xfrm>
          <a:prstGeom prst="rect">
            <a:avLst/>
          </a:prstGeom>
        </p:spPr>
      </p:pic>
      <p:sp>
        <p:nvSpPr>
          <p:cNvPr id="14" name="圆角矩形 13"/>
          <p:cNvSpPr/>
          <p:nvPr/>
        </p:nvSpPr>
        <p:spPr>
          <a:xfrm>
            <a:off x="4313100" y="2544067"/>
            <a:ext cx="3688340" cy="1430704"/>
          </a:xfrm>
          <a:prstGeom prst="roundRect">
            <a:avLst>
              <a:gd name="adj" fmla="val 3032"/>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4312259" y="2531903"/>
            <a:ext cx="3883177" cy="1384995"/>
          </a:xfrm>
          <a:prstGeom prst="rect">
            <a:avLst/>
          </a:prstGeom>
          <a:noFill/>
        </p:spPr>
        <p:txBody>
          <a:bodyPr wrap="square" rtlCol="0">
            <a:spAutoFit/>
          </a:bodyPr>
          <a:lstStyle/>
          <a:p>
            <a:r>
              <a:rPr lang="en-US" altLang="zh-CN" sz="1400" b="1" dirty="0" smtClean="0">
                <a:solidFill>
                  <a:schemeClr val="accent4">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Date(</a:t>
            </a:r>
            <a:r>
              <a:rPr lang="en-US" altLang="zh-CN" sz="1400" b="1" dirty="0" err="1" smtClean="0">
                <a:latin typeface="Courier New" panose="02070309020205020404" pitchFamily="49" charset="0"/>
                <a:cs typeface="Courier New" panose="02070309020205020404" pitchFamily="49" charset="0"/>
              </a:rPr>
              <a:t>const</a:t>
            </a:r>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Date&amp; date)</a:t>
            </a:r>
          </a:p>
          <a:p>
            <a:r>
              <a:rPr lang="en-US" altLang="zh-CN" sz="1400" b="1" dirty="0" smtClean="0">
                <a:latin typeface="Courier New" panose="02070309020205020404" pitchFamily="49" charset="0"/>
                <a:cs typeface="Courier New" panose="02070309020205020404" pitchFamily="49" charset="0"/>
              </a:rPr>
              <a:t>{</a:t>
            </a:r>
          </a:p>
          <a:p>
            <a:r>
              <a:rPr lang="en-US" altLang="zh-CN" sz="1400" b="1" dirty="0" smtClean="0">
                <a:latin typeface="Courier New" panose="02070309020205020404" pitchFamily="49" charset="0"/>
                <a:cs typeface="Courier New" panose="02070309020205020404" pitchFamily="49" charset="0"/>
              </a:rPr>
              <a:t>	this-&gt;year =  </a:t>
            </a:r>
            <a:r>
              <a:rPr lang="en-US" altLang="zh-CN" sz="1400" b="1" dirty="0" err="1" smtClean="0">
                <a:latin typeface="Courier New" panose="02070309020205020404" pitchFamily="49" charset="0"/>
                <a:cs typeface="Courier New" panose="02070309020205020404" pitchFamily="49" charset="0"/>
              </a:rPr>
              <a:t>date.year</a:t>
            </a:r>
            <a:r>
              <a:rPr lang="en-US" altLang="zh-CN" sz="1400" b="1" dirty="0" smtClean="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this-&gt;month = </a:t>
            </a:r>
            <a:r>
              <a:rPr lang="en-US" altLang="zh-CN" sz="1400" b="1" dirty="0" err="1" smtClean="0">
                <a:latin typeface="Courier New" panose="02070309020205020404" pitchFamily="49" charset="0"/>
                <a:cs typeface="Courier New" panose="02070309020205020404" pitchFamily="49" charset="0"/>
              </a:rPr>
              <a:t>date.month</a:t>
            </a:r>
            <a:r>
              <a:rPr lang="en-US" altLang="zh-CN" sz="1400" b="1" dirty="0" smtClean="0">
                <a:latin typeface="Courier New" panose="02070309020205020404" pitchFamily="49" charset="0"/>
                <a:cs typeface="Courier New" panose="02070309020205020404" pitchFamily="49" charset="0"/>
              </a:rPr>
              <a:t>;</a:t>
            </a:r>
          </a:p>
          <a:p>
            <a:r>
              <a:rPr lang="en-US" altLang="zh-CN" sz="1400" b="1" dirty="0" smtClean="0">
                <a:latin typeface="Courier New" panose="02070309020205020404" pitchFamily="49" charset="0"/>
                <a:cs typeface="Courier New" panose="02070309020205020404" pitchFamily="49" charset="0"/>
              </a:rPr>
              <a:t>	this-</a:t>
            </a:r>
            <a:r>
              <a:rPr lang="en-US" altLang="zh-CN" sz="1400" b="1" dirty="0">
                <a:latin typeface="Courier New" panose="02070309020205020404" pitchFamily="49" charset="0"/>
                <a:cs typeface="Courier New" panose="02070309020205020404" pitchFamily="49" charset="0"/>
              </a:rPr>
              <a:t>&gt;month = </a:t>
            </a:r>
            <a:r>
              <a:rPr lang="en-US" altLang="zh-CN" sz="1400" b="1" dirty="0" err="1" smtClean="0">
                <a:latin typeface="Courier New" panose="02070309020205020404" pitchFamily="49" charset="0"/>
                <a:cs typeface="Courier New" panose="02070309020205020404" pitchFamily="49" charset="0"/>
              </a:rPr>
              <a:t>date.day</a:t>
            </a:r>
            <a:r>
              <a:rPr lang="en-US" altLang="zh-CN" sz="1400" b="1" dirty="0" smtClean="0">
                <a:latin typeface="Courier New" panose="02070309020205020404" pitchFamily="49" charset="0"/>
                <a:cs typeface="Courier New" panose="02070309020205020404" pitchFamily="49" charset="0"/>
              </a:rPr>
              <a:t>;</a:t>
            </a:r>
          </a:p>
          <a:p>
            <a:r>
              <a:rPr lang="en-US" altLang="zh-CN" sz="1400" b="1" dirty="0" smtClean="0">
                <a:latin typeface="Courier New" panose="02070309020205020404" pitchFamily="49" charset="0"/>
                <a:cs typeface="Courier New" panose="02070309020205020404" pitchFamily="49" charset="0"/>
              </a:rPr>
              <a:t>}</a:t>
            </a:r>
            <a:endParaRPr lang="zh-CN" altLang="en-US" sz="1400" b="1" dirty="0">
              <a:latin typeface="Courier New" panose="02070309020205020404" pitchFamily="49" charset="0"/>
              <a:cs typeface="Courier New" panose="02070309020205020404" pitchFamily="49" charset="0"/>
            </a:endParaRPr>
          </a:p>
        </p:txBody>
      </p:sp>
      <p:sp>
        <p:nvSpPr>
          <p:cNvPr id="16" name="矩形 15"/>
          <p:cNvSpPr/>
          <p:nvPr/>
        </p:nvSpPr>
        <p:spPr>
          <a:xfrm>
            <a:off x="1041177" y="4169629"/>
            <a:ext cx="2215499" cy="21474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4383245" y="2562902"/>
            <a:ext cx="3123172" cy="21474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9" name="直接箭头连接符 18"/>
          <p:cNvCxnSpPr>
            <a:endCxn id="17" idx="1"/>
          </p:cNvCxnSpPr>
          <p:nvPr/>
        </p:nvCxnSpPr>
        <p:spPr>
          <a:xfrm flipV="1">
            <a:off x="3284044" y="2670276"/>
            <a:ext cx="1099201" cy="1491898"/>
          </a:xfrm>
          <a:prstGeom prst="straightConnector1">
            <a:avLst/>
          </a:prstGeom>
          <a:ln w="1905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smtClean="0">
                <a:solidFill>
                  <a:srgbClr val="FFFF00"/>
                </a:solidFill>
                <a:latin typeface="Britannic Bold" panose="020B0903060703020204" pitchFamily="34" charset="0"/>
                <a:sym typeface="+mn-ea"/>
              </a:rPr>
              <a:t>1</a:t>
            </a:r>
            <a:r>
              <a:rPr lang="en-US" altLang="zh-CN" dirty="0" smtClean="0">
                <a:sym typeface="+mn-ea"/>
              </a:rPr>
              <a:t> </a:t>
            </a:r>
            <a:r>
              <a:rPr lang="zh-CN" altLang="en-US" dirty="0" smtClean="0">
                <a:sym typeface="+mn-ea"/>
              </a:rPr>
              <a:t>构造函数</a:t>
            </a:r>
          </a:p>
        </p:txBody>
      </p:sp>
      <p:sp>
        <p:nvSpPr>
          <p:cNvPr id="2" name="圆角矩形 1"/>
          <p:cNvSpPr/>
          <p:nvPr/>
        </p:nvSpPr>
        <p:spPr>
          <a:xfrm>
            <a:off x="6770089" y="2960109"/>
            <a:ext cx="1231351" cy="716100"/>
          </a:xfrm>
          <a:prstGeom prst="roundRect">
            <a:avLst>
              <a:gd name="adj" fmla="val 555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4142421" y="4218310"/>
            <a:ext cx="4569123" cy="338041"/>
          </a:xfrm>
          <a:prstGeom prst="rect">
            <a:avLst/>
          </a:prstGeom>
        </p:spPr>
        <p:txBody>
          <a:bodyPr wrap="square">
            <a:spAutoFit/>
          </a:bodyPr>
          <a:lstStyle/>
          <a:p>
            <a:pPr>
              <a:lnSpc>
                <a:spcPct val="150000"/>
              </a:lnSpc>
            </a:pPr>
            <a:r>
              <a:rPr lang="zh-CN" altLang="en-US" sz="1200" dirty="0">
                <a:solidFill>
                  <a:srgbClr val="FF0000"/>
                </a:solidFill>
                <a:latin typeface="楷体" panose="02010609060101010101" pitchFamily="49" charset="-122"/>
                <a:ea typeface="楷体" panose="02010609060101010101" pitchFamily="49" charset="-122"/>
              </a:rPr>
              <a:t>为什么</a:t>
            </a:r>
            <a:r>
              <a:rPr lang="zh-CN" altLang="en-US" sz="1200" dirty="0" smtClean="0">
                <a:solidFill>
                  <a:srgbClr val="FF0000"/>
                </a:solidFill>
                <a:latin typeface="楷体" panose="02010609060101010101" pitchFamily="49" charset="-122"/>
                <a:ea typeface="楷体" panose="02010609060101010101" pitchFamily="49" charset="-122"/>
              </a:rPr>
              <a:t>在</a:t>
            </a:r>
            <a:r>
              <a:rPr lang="zh-CN" altLang="en-US" sz="1200" dirty="0">
                <a:solidFill>
                  <a:srgbClr val="FF0000"/>
                </a:solidFill>
                <a:latin typeface="楷体" panose="02010609060101010101" pitchFamily="49" charset="-122"/>
                <a:ea typeface="楷体" panose="02010609060101010101" pitchFamily="49" charset="-122"/>
              </a:rPr>
              <a:t>拷贝</a:t>
            </a:r>
            <a:r>
              <a:rPr lang="zh-CN" altLang="en-US" sz="1200" dirty="0" smtClean="0">
                <a:solidFill>
                  <a:srgbClr val="FF0000"/>
                </a:solidFill>
                <a:latin typeface="楷体" panose="02010609060101010101" pitchFamily="49" charset="-122"/>
                <a:ea typeface="楷体" panose="02010609060101010101" pitchFamily="49" charset="-122"/>
              </a:rPr>
              <a:t>构造</a:t>
            </a:r>
            <a:r>
              <a:rPr lang="zh-CN" altLang="en-US" sz="1200" dirty="0">
                <a:solidFill>
                  <a:srgbClr val="FF0000"/>
                </a:solidFill>
                <a:latin typeface="楷体" panose="02010609060101010101" pitchFamily="49" charset="-122"/>
                <a:ea typeface="楷体" panose="02010609060101010101" pitchFamily="49" charset="-122"/>
              </a:rPr>
              <a:t>函数里可以直接</a:t>
            </a:r>
            <a:r>
              <a:rPr lang="zh-CN" altLang="en-US" sz="1200" dirty="0" smtClean="0">
                <a:solidFill>
                  <a:srgbClr val="FF0000"/>
                </a:solidFill>
                <a:latin typeface="楷体" panose="02010609060101010101" pitchFamily="49" charset="-122"/>
                <a:ea typeface="楷体" panose="02010609060101010101" pitchFamily="49" charset="-122"/>
              </a:rPr>
              <a:t>访问被</a:t>
            </a:r>
            <a:r>
              <a:rPr lang="zh-CN" altLang="en-US" sz="1200" dirty="0">
                <a:solidFill>
                  <a:srgbClr val="FF0000"/>
                </a:solidFill>
                <a:latin typeface="楷体" panose="02010609060101010101" pitchFamily="49" charset="-122"/>
                <a:ea typeface="楷体" panose="02010609060101010101" pitchFamily="49" charset="-122"/>
              </a:rPr>
              <a:t>引用对象的私有成员</a:t>
            </a:r>
            <a:r>
              <a:rPr lang="zh-CN" altLang="en-US" sz="1200" dirty="0" smtClean="0">
                <a:solidFill>
                  <a:srgbClr val="FF0000"/>
                </a:solidFill>
                <a:latin typeface="楷体" panose="02010609060101010101" pitchFamily="49" charset="-122"/>
                <a:ea typeface="楷体" panose="02010609060101010101" pitchFamily="49" charset="-122"/>
              </a:rPr>
              <a:t>？</a:t>
            </a:r>
            <a:endParaRPr lang="en-US" altLang="zh-CN" sz="1200" dirty="0">
              <a:solidFill>
                <a:srgbClr val="FF0000"/>
              </a:solidFill>
              <a:latin typeface="+mn-ea"/>
            </a:endParaRPr>
          </a:p>
        </p:txBody>
      </p:sp>
      <p:cxnSp>
        <p:nvCxnSpPr>
          <p:cNvPr id="22" name="直接箭头连接符 21"/>
          <p:cNvCxnSpPr/>
          <p:nvPr/>
        </p:nvCxnSpPr>
        <p:spPr>
          <a:xfrm flipH="1">
            <a:off x="6306793" y="3676209"/>
            <a:ext cx="463296" cy="622208"/>
          </a:xfrm>
          <a:prstGeom prst="straightConnector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6" name="矩形 35"/>
          <p:cNvSpPr/>
          <p:nvPr/>
        </p:nvSpPr>
        <p:spPr>
          <a:xfrm>
            <a:off x="4142421" y="4566148"/>
            <a:ext cx="4572000" cy="1131079"/>
          </a:xfrm>
          <a:prstGeom prst="rect">
            <a:avLst/>
          </a:prstGeom>
        </p:spPr>
        <p:txBody>
          <a:bodyPr>
            <a:spAutoFit/>
          </a:bodyPr>
          <a:lstStyle/>
          <a:p>
            <a:pPr algn="just">
              <a:lnSpc>
                <a:spcPct val="150000"/>
              </a:lnSpc>
            </a:pPr>
            <a:r>
              <a:rPr lang="zh-CN" altLang="en-US" sz="1200" dirty="0">
                <a:solidFill>
                  <a:srgbClr val="00B050"/>
                </a:solidFill>
                <a:latin typeface="楷体" panose="02010609060101010101" pitchFamily="49" charset="-122"/>
                <a:ea typeface="楷体" panose="02010609060101010101" pitchFamily="49" charset="-122"/>
              </a:rPr>
              <a:t>原因</a:t>
            </a:r>
            <a:r>
              <a:rPr lang="zh-CN" altLang="en-US" sz="1200" dirty="0" smtClean="0">
                <a:solidFill>
                  <a:srgbClr val="00B050"/>
                </a:solidFill>
                <a:latin typeface="楷体" panose="02010609060101010101" pitchFamily="49" charset="-122"/>
                <a:ea typeface="楷体" panose="02010609060101010101" pitchFamily="49" charset="-122"/>
              </a:rPr>
              <a:t>：</a:t>
            </a:r>
            <a:r>
              <a:rPr lang="zh-CN" altLang="en-US" sz="1100" dirty="0" smtClean="0"/>
              <a:t>首先</a:t>
            </a:r>
            <a:r>
              <a:rPr lang="zh-CN" altLang="en-US" sz="1100" dirty="0"/>
              <a:t>，成员访问控制符</a:t>
            </a:r>
            <a:r>
              <a:rPr lang="en-US" altLang="zh-CN" sz="1100" dirty="0"/>
              <a:t>public</a:t>
            </a:r>
            <a:r>
              <a:rPr lang="zh-CN" altLang="en-US" sz="1100" dirty="0"/>
              <a:t>、</a:t>
            </a:r>
            <a:r>
              <a:rPr lang="en-US" altLang="zh-CN" sz="1100" dirty="0"/>
              <a:t>private</a:t>
            </a:r>
            <a:r>
              <a:rPr lang="zh-CN" altLang="en-US" sz="1100" dirty="0"/>
              <a:t>以及</a:t>
            </a:r>
            <a:r>
              <a:rPr lang="en-US" altLang="zh-CN" sz="1100" dirty="0"/>
              <a:t>protected</a:t>
            </a:r>
            <a:r>
              <a:rPr lang="zh-CN" altLang="en-US" sz="1100" dirty="0"/>
              <a:t>都是基于类而言的，如果一个</a:t>
            </a:r>
            <a:r>
              <a:rPr lang="zh-CN" altLang="en-US" sz="1100" dirty="0" smtClean="0"/>
              <a:t>类的成员被标记</a:t>
            </a:r>
            <a:r>
              <a:rPr lang="zh-CN" altLang="en-US" sz="1100" dirty="0"/>
              <a:t>了</a:t>
            </a:r>
            <a:r>
              <a:rPr lang="en-US" altLang="zh-CN" sz="1100" dirty="0"/>
              <a:t>private</a:t>
            </a:r>
            <a:r>
              <a:rPr lang="zh-CN" altLang="en-US" sz="1100" dirty="0"/>
              <a:t>访问权限，</a:t>
            </a:r>
            <a:r>
              <a:rPr lang="zh-CN" altLang="en-US" sz="1100" dirty="0" smtClean="0"/>
              <a:t>其含义为“这个</a:t>
            </a:r>
            <a:r>
              <a:rPr lang="zh-CN" altLang="en-US" sz="1100" dirty="0"/>
              <a:t>类以外的其他类（友元类除外）无法访问被</a:t>
            </a:r>
            <a:r>
              <a:rPr lang="en-US" altLang="zh-CN" sz="1100" dirty="0"/>
              <a:t>private</a:t>
            </a:r>
            <a:r>
              <a:rPr lang="zh-CN" altLang="en-US" sz="1100" dirty="0"/>
              <a:t>修饰的本类成员，</a:t>
            </a:r>
            <a:r>
              <a:rPr lang="zh-CN" altLang="en-US" sz="1100" b="1" dirty="0">
                <a:solidFill>
                  <a:srgbClr val="0000FF"/>
                </a:solidFill>
              </a:rPr>
              <a:t>但是本类自身是不受成员访问符限制</a:t>
            </a:r>
            <a:r>
              <a:rPr lang="zh-CN" altLang="en-US" sz="1100" b="1" dirty="0" smtClean="0">
                <a:solidFill>
                  <a:srgbClr val="0000FF"/>
                </a:solidFill>
              </a:rPr>
              <a:t>的</a:t>
            </a:r>
            <a:r>
              <a:rPr lang="zh-CN" altLang="en-US" sz="1100" dirty="0" smtClean="0"/>
              <a:t>”。</a:t>
            </a:r>
            <a:endParaRPr lang="zh-CN" altLang="en-US" sz="1100" dirty="0">
              <a:solidFill>
                <a:srgbClr val="00B05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Scale>
                                      <p:cBhvr>
                                        <p:cTn id="12"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
                                        </p:tgtEl>
                                        <p:attrNameLst>
                                          <p:attrName>ppt_x</p:attrName>
                                          <p:attrName>ppt_y</p:attrName>
                                        </p:attrNameLst>
                                      </p:cBhvr>
                                    </p:animMotion>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500"/>
                            </p:stCondLst>
                            <p:childTnLst>
                              <p:par>
                                <p:cTn id="21" presetID="1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ppt_y</p:attrName>
                                        </p:attrNameLst>
                                      </p:cBhvr>
                                      <p:tavLst>
                                        <p:tav tm="0">
                                          <p:val>
                                            <p:strVal val="#ppt_y-#ppt_h*1.125000"/>
                                          </p:val>
                                        </p:tav>
                                        <p:tav tm="100000">
                                          <p:val>
                                            <p:strVal val="#ppt_y"/>
                                          </p:val>
                                        </p:tav>
                                      </p:tavLst>
                                    </p:anim>
                                    <p:animEffect transition="in" filter="wipe(down)">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662940" y="5138171"/>
            <a:ext cx="8244840" cy="1089484"/>
          </a:xfrm>
          <a:prstGeom prst="roundRect">
            <a:avLst>
              <a:gd name="adj" fmla="val 6875"/>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圆角矩形 8"/>
          <p:cNvSpPr/>
          <p:nvPr/>
        </p:nvSpPr>
        <p:spPr>
          <a:xfrm>
            <a:off x="662940" y="2994866"/>
            <a:ext cx="8244840" cy="1788491"/>
          </a:xfrm>
          <a:prstGeom prst="roundRect">
            <a:avLst>
              <a:gd name="adj" fmla="val 5590"/>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662940" y="1774893"/>
            <a:ext cx="8244840" cy="1006407"/>
          </a:xfrm>
          <a:prstGeom prst="roundRect">
            <a:avLst>
              <a:gd name="adj" fmla="val 6067"/>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4. </a:t>
            </a:r>
            <a:r>
              <a:rPr lang="zh-CN" altLang="en-US" sz="2000" b="1" dirty="0" smtClean="0">
                <a:solidFill>
                  <a:srgbClr val="C00000"/>
                </a:solidFill>
                <a:latin typeface="Bodoni MT Black" panose="02070A03080606020203" pitchFamily="18" charset="0"/>
                <a:ea typeface="黑体" panose="02010609060101010101" pitchFamily="49" charset="-122"/>
              </a:rPr>
              <a:t>拷贝构造函数</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C00000"/>
                </a:solidFill>
                <a:latin typeface="Bodoni MT Black" panose="02070A03080606020203" pitchFamily="18" charset="0"/>
                <a:ea typeface="黑体" panose="02010609060101010101" pitchFamily="49" charset="-122"/>
              </a:rPr>
              <a:t>何时被调用？（</a:t>
            </a:r>
            <a:r>
              <a:rPr lang="zh-CN" altLang="en-US" sz="2000" b="1" dirty="0" smtClean="0">
                <a:solidFill>
                  <a:srgbClr val="00B0F0"/>
                </a:solidFill>
                <a:latin typeface="楷体" panose="02010609060101010101" pitchFamily="49" charset="-122"/>
                <a:ea typeface="楷体" panose="02010609060101010101" pitchFamily="49" charset="-122"/>
              </a:rPr>
              <a:t>当</a:t>
            </a:r>
            <a:r>
              <a:rPr lang="zh-CN" altLang="en-US" sz="2000" b="1" dirty="0">
                <a:solidFill>
                  <a:srgbClr val="00B0F0"/>
                </a:solidFill>
                <a:latin typeface="楷体" panose="02010609060101010101" pitchFamily="49" charset="-122"/>
                <a:ea typeface="楷体" panose="02010609060101010101" pitchFamily="49" charset="-122"/>
              </a:rPr>
              <a:t>对</a:t>
            </a:r>
            <a:r>
              <a:rPr lang="zh-CN" altLang="en-US" sz="2000" b="1" dirty="0" smtClean="0">
                <a:solidFill>
                  <a:srgbClr val="00B0F0"/>
                </a:solidFill>
                <a:latin typeface="楷体" panose="02010609060101010101" pitchFamily="49" charset="-122"/>
                <a:ea typeface="楷体" panose="02010609060101010101" pitchFamily="49" charset="-122"/>
              </a:rPr>
              <a:t>象参与生成对象时</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矩形 3"/>
          <p:cNvSpPr/>
          <p:nvPr/>
        </p:nvSpPr>
        <p:spPr>
          <a:xfrm>
            <a:off x="779285" y="5138170"/>
            <a:ext cx="819707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smtClean="0">
                <a:solidFill>
                  <a:srgbClr val="0000FF"/>
                </a:solidFill>
              </a:rPr>
              <a:t>函数返回</a:t>
            </a:r>
            <a:r>
              <a:rPr lang="zh-CN" altLang="en-US" b="1" dirty="0">
                <a:solidFill>
                  <a:srgbClr val="0000FF"/>
                </a:solidFill>
              </a:rPr>
              <a:t>对象时：</a:t>
            </a:r>
            <a:r>
              <a:rPr lang="zh-CN" altLang="en-US" dirty="0">
                <a:latin typeface="楷体" panose="02010609060101010101" pitchFamily="49" charset="-122"/>
                <a:ea typeface="楷体" panose="02010609060101010101" pitchFamily="49" charset="-122"/>
              </a:rPr>
              <a:t>当对象作为函数返回值</a:t>
            </a:r>
            <a:r>
              <a:rPr lang="zh-CN" altLang="en-US" dirty="0" smtClean="0">
                <a:latin typeface="楷体" panose="02010609060101010101" pitchFamily="49" charset="-122"/>
                <a:ea typeface="楷体" panose="02010609060101010101" pitchFamily="49" charset="-122"/>
              </a:rPr>
              <a:t>时</a:t>
            </a:r>
            <a:endParaRPr lang="en-US" altLang="zh-CN" dirty="0" smtClean="0">
              <a:latin typeface="楷体" panose="02010609060101010101" pitchFamily="49" charset="-122"/>
              <a:ea typeface="楷体" panose="02010609060101010101" pitchFamily="49" charset="-122"/>
            </a:endParaRPr>
          </a:p>
          <a:p>
            <a:pPr>
              <a:lnSpc>
                <a:spcPct val="150000"/>
              </a:lnSpc>
            </a:pPr>
            <a:r>
              <a:rPr lang="zh-CN" altLang="en-US" dirty="0" smtClean="0">
                <a:latin typeface="楷体" panose="02010609060101010101" pitchFamily="49" charset="-122"/>
                <a:ea typeface="楷体" panose="02010609060101010101" pitchFamily="49" charset="-122"/>
              </a:rPr>
              <a:t>  例如：</a:t>
            </a:r>
            <a:r>
              <a:rPr lang="en-US" altLang="zh-CN" b="1" dirty="0" smtClean="0">
                <a:solidFill>
                  <a:schemeClr val="accent2">
                    <a:lumMod val="75000"/>
                  </a:schemeClr>
                </a:solidFill>
                <a:latin typeface="Courier New" panose="02070309020205020404" pitchFamily="49" charset="0"/>
                <a:ea typeface="楷体" panose="02010609060101010101" pitchFamily="49" charset="-122"/>
                <a:cs typeface="Courier New" panose="02070309020205020404" pitchFamily="49" charset="0"/>
              </a:rPr>
              <a:t>Date</a:t>
            </a:r>
            <a:r>
              <a:rPr lang="en-US" altLang="zh-CN" b="1" dirty="0" smtClean="0">
                <a:latin typeface="Courier New" panose="02070309020205020404" pitchFamily="49" charset="0"/>
                <a:ea typeface="楷体" panose="02010609060101010101" pitchFamily="49" charset="-122"/>
                <a:cs typeface="Courier New" panose="02070309020205020404" pitchFamily="49" charset="0"/>
              </a:rPr>
              <a:t> Date::</a:t>
            </a:r>
            <a:r>
              <a:rPr lang="en-US" altLang="zh-CN" b="1" dirty="0">
                <a:latin typeface="Courier New" panose="02070309020205020404" pitchFamily="49" charset="0"/>
                <a:ea typeface="楷体" panose="02010609060101010101" pitchFamily="49" charset="-122"/>
                <a:cs typeface="Courier New" panose="02070309020205020404" pitchFamily="49" charset="0"/>
              </a:rPr>
              <a:t>function(date r</a:t>
            </a:r>
            <a:r>
              <a:rPr lang="en-US" altLang="zh-CN" b="1" dirty="0" smtClean="0">
                <a:latin typeface="Courier New" panose="02070309020205020404" pitchFamily="49" charset="0"/>
                <a:ea typeface="楷体" panose="02010609060101010101" pitchFamily="49" charset="-122"/>
                <a:cs typeface="Courier New" panose="02070309020205020404" pitchFamily="49" charset="0"/>
              </a:rPr>
              <a:t>, </a:t>
            </a:r>
            <a:r>
              <a:rPr lang="en-US" altLang="zh-CN" b="1" dirty="0" err="1" smtClean="0">
                <a:latin typeface="Courier New" panose="02070309020205020404" pitchFamily="49" charset="0"/>
                <a:ea typeface="楷体" panose="02010609060101010101" pitchFamily="49" charset="-122"/>
                <a:cs typeface="Courier New" panose="02070309020205020404" pitchFamily="49" charset="0"/>
              </a:rPr>
              <a:t>int</a:t>
            </a:r>
            <a:r>
              <a:rPr lang="en-US" altLang="zh-CN" b="1" dirty="0" smtClean="0">
                <a:latin typeface="Courier New" panose="02070309020205020404" pitchFamily="49" charset="0"/>
                <a:ea typeface="楷体" panose="02010609060101010101" pitchFamily="49" charset="-122"/>
                <a:cs typeface="Courier New" panose="02070309020205020404" pitchFamily="49" charset="0"/>
              </a:rPr>
              <a:t> year){..return </a:t>
            </a:r>
            <a:r>
              <a:rPr lang="en-US" altLang="zh-CN" b="1" dirty="0" smtClean="0">
                <a:solidFill>
                  <a:srgbClr val="00B0F0"/>
                </a:solidFill>
                <a:latin typeface="Courier New" panose="02070309020205020404" pitchFamily="49" charset="0"/>
                <a:ea typeface="楷体" panose="02010609060101010101" pitchFamily="49" charset="-122"/>
                <a:cs typeface="Courier New" panose="02070309020205020404" pitchFamily="49" charset="0"/>
              </a:rPr>
              <a:t>r</a:t>
            </a:r>
            <a:r>
              <a:rPr lang="en-US" altLang="zh-CN" b="1" dirty="0" smtClean="0">
                <a:latin typeface="Courier New" panose="02070309020205020404" pitchFamily="49" charset="0"/>
                <a:ea typeface="楷体" panose="02010609060101010101" pitchFamily="49" charset="-122"/>
                <a:cs typeface="Courier New" panose="02070309020205020404" pitchFamily="49" charset="0"/>
              </a:rPr>
              <a:t>};</a:t>
            </a:r>
            <a:endParaRPr lang="zh-CN" altLang="en-US" b="1" dirty="0">
              <a:latin typeface="Courier New" panose="02070309020205020404" pitchFamily="49" charset="0"/>
              <a:ea typeface="楷体" panose="02010609060101010101" pitchFamily="49" charset="-122"/>
              <a:cs typeface="Courier New" panose="02070309020205020404" pitchFamily="49" charset="0"/>
            </a:endParaRPr>
          </a:p>
        </p:txBody>
      </p:sp>
      <p:sp>
        <p:nvSpPr>
          <p:cNvPr id="5" name="矩形 4"/>
          <p:cNvSpPr/>
          <p:nvPr/>
        </p:nvSpPr>
        <p:spPr>
          <a:xfrm>
            <a:off x="720411" y="1774893"/>
            <a:ext cx="831482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smtClean="0">
                <a:solidFill>
                  <a:srgbClr val="0000FF"/>
                </a:solidFill>
              </a:rPr>
              <a:t>用对象初始化对</a:t>
            </a:r>
            <a:r>
              <a:rPr lang="zh-CN" altLang="en-US" b="1" dirty="0">
                <a:solidFill>
                  <a:srgbClr val="0000FF"/>
                </a:solidFill>
              </a:rPr>
              <a:t>象：</a:t>
            </a:r>
            <a:r>
              <a:rPr lang="zh-CN" altLang="en-US" dirty="0">
                <a:latin typeface="楷体" panose="02010609060101010101" pitchFamily="49" charset="-122"/>
                <a:ea typeface="楷体" panose="02010609060101010101" pitchFamily="49" charset="-122"/>
              </a:rPr>
              <a:t>明确表示由一个对象初始化另外一个对象</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 例如：</a:t>
            </a:r>
            <a:r>
              <a:rPr lang="en-US" altLang="zh-CN" b="1" dirty="0" smtClean="0">
                <a:solidFill>
                  <a:schemeClr val="accent2">
                    <a:lumMod val="75000"/>
                  </a:schemeClr>
                </a:solidFill>
                <a:latin typeface="Courier New" panose="02070309020205020404" pitchFamily="49" charset="0"/>
                <a:ea typeface="楷体" panose="02010609060101010101" pitchFamily="49" charset="-122"/>
                <a:cs typeface="Courier New" panose="02070309020205020404" pitchFamily="49" charset="0"/>
              </a:rPr>
              <a:t>Date</a:t>
            </a:r>
            <a:r>
              <a:rPr lang="en-US" altLang="zh-CN" b="1" dirty="0" smtClean="0">
                <a:latin typeface="Courier New" panose="02070309020205020404" pitchFamily="49" charset="0"/>
                <a:ea typeface="楷体" panose="02010609060101010101" pitchFamily="49" charset="-122"/>
                <a:cs typeface="Courier New" panose="02070309020205020404" pitchFamily="49" charset="0"/>
              </a:rPr>
              <a:t> </a:t>
            </a:r>
            <a:r>
              <a:rPr lang="en-US" altLang="zh-CN" b="1" dirty="0">
                <a:latin typeface="Courier New" panose="02070309020205020404" pitchFamily="49" charset="0"/>
                <a:ea typeface="楷体" panose="02010609060101010101" pitchFamily="49" charset="-122"/>
                <a:cs typeface="Courier New" panose="02070309020205020404" pitchFamily="49" charset="0"/>
              </a:rPr>
              <a:t>day2(</a:t>
            </a:r>
            <a:r>
              <a:rPr lang="en-US" altLang="zh-CN" b="1" dirty="0">
                <a:solidFill>
                  <a:srgbClr val="00B0F0"/>
                </a:solidFill>
                <a:latin typeface="Courier New" panose="02070309020205020404" pitchFamily="49" charset="0"/>
                <a:ea typeface="楷体" panose="02010609060101010101" pitchFamily="49" charset="-122"/>
                <a:cs typeface="Courier New" panose="02070309020205020404" pitchFamily="49" charset="0"/>
              </a:rPr>
              <a:t>day1</a:t>
            </a:r>
            <a:r>
              <a:rPr lang="zh-CN" altLang="en-US" b="1" dirty="0" smtClean="0">
                <a:latin typeface="Courier New" panose="02070309020205020404" pitchFamily="49" charset="0"/>
                <a:ea typeface="楷体" panose="02010609060101010101" pitchFamily="49" charset="-122"/>
                <a:cs typeface="Courier New" panose="02070309020205020404" pitchFamily="49" charset="0"/>
              </a:rPr>
              <a:t>）</a:t>
            </a:r>
            <a:r>
              <a:rPr lang="en-US" altLang="zh-CN" b="1" dirty="0" smtClean="0">
                <a:latin typeface="Courier New" panose="02070309020205020404" pitchFamily="49" charset="0"/>
                <a:ea typeface="楷体" panose="02010609060101010101" pitchFamily="49" charset="-122"/>
                <a:cs typeface="Courier New" panose="02070309020205020404" pitchFamily="49" charset="0"/>
              </a:rPr>
              <a:t>;</a:t>
            </a:r>
            <a:r>
              <a:rPr lang="en-US" altLang="zh-CN"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a:t>
            </a:r>
            <a:r>
              <a:rPr lang="zh-CN" altLang="en-US"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等价于</a:t>
            </a:r>
            <a:r>
              <a:rPr lang="en-US" altLang="zh-CN"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Date day2 = day1</a:t>
            </a:r>
            <a:r>
              <a:rPr lang="zh-CN" altLang="en-US"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a:t>
            </a:r>
          </a:p>
        </p:txBody>
      </p:sp>
      <p:sp>
        <p:nvSpPr>
          <p:cNvPr id="6" name="矩形 5"/>
          <p:cNvSpPr/>
          <p:nvPr/>
        </p:nvSpPr>
        <p:spPr>
          <a:xfrm>
            <a:off x="720410" y="3029031"/>
            <a:ext cx="8065449"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smtClean="0">
                <a:solidFill>
                  <a:srgbClr val="0000FF"/>
                </a:solidFill>
              </a:rPr>
              <a:t>对象作为实参进行值传递：</a:t>
            </a:r>
            <a:r>
              <a:rPr lang="zh-CN" altLang="en-US" dirty="0">
                <a:latin typeface="楷体" panose="02010609060101010101" pitchFamily="49" charset="-122"/>
                <a:ea typeface="楷体" panose="02010609060101010101" pitchFamily="49" charset="-122"/>
              </a:rPr>
              <a:t>当对象作为函数的实际参数传递给函数的值形式参数时。</a:t>
            </a:r>
            <a:r>
              <a:rPr lang="zh-CN" altLang="en-US" b="1" dirty="0" smtClean="0">
                <a:solidFill>
                  <a:srgbClr val="00B0F0"/>
                </a:solidFill>
                <a:latin typeface="楷体" panose="02010609060101010101" pitchFamily="49" charset="-122"/>
                <a:ea typeface="楷体" panose="02010609060101010101" pitchFamily="49" charset="-122"/>
              </a:rPr>
              <a:t>注意：</a:t>
            </a:r>
            <a:r>
              <a:rPr lang="zh-CN" altLang="en-US" dirty="0">
                <a:latin typeface="楷体" panose="02010609060101010101" pitchFamily="49" charset="-122"/>
                <a:ea typeface="楷体" panose="02010609060101010101" pitchFamily="49" charset="-122"/>
              </a:rPr>
              <a:t>如果形式参数是引用参数或指针参数，都不会调用拷贝构造函数，因为此时不会产生新对象</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a:lnSpc>
                <a:spcPct val="150000"/>
              </a:lnSpc>
            </a:pPr>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例如：</a:t>
            </a:r>
            <a:r>
              <a:rPr lang="en-US" altLang="zh-CN" b="1" dirty="0" smtClean="0">
                <a:solidFill>
                  <a:schemeClr val="accent2">
                    <a:lumMod val="75000"/>
                  </a:schemeClr>
                </a:solidFill>
                <a:latin typeface="Courier New" panose="02070309020205020404" pitchFamily="49" charset="0"/>
                <a:ea typeface="楷体" panose="02010609060101010101" pitchFamily="49" charset="-122"/>
                <a:cs typeface="Courier New" panose="02070309020205020404" pitchFamily="49" charset="0"/>
              </a:rPr>
              <a:t>Date </a:t>
            </a:r>
            <a:r>
              <a:rPr lang="en-US" altLang="zh-CN" b="1" dirty="0" smtClean="0">
                <a:latin typeface="Courier New" panose="02070309020205020404" pitchFamily="49" charset="0"/>
                <a:ea typeface="楷体" panose="02010609060101010101" pitchFamily="49" charset="-122"/>
                <a:cs typeface="Courier New" panose="02070309020205020404" pitchFamily="49" charset="0"/>
              </a:rPr>
              <a:t>day2 = f(</a:t>
            </a:r>
            <a:r>
              <a:rPr lang="en-US" altLang="zh-CN" b="1" dirty="0" smtClean="0">
                <a:solidFill>
                  <a:srgbClr val="00B0F0"/>
                </a:solidFill>
                <a:latin typeface="Courier New" panose="02070309020205020404" pitchFamily="49" charset="0"/>
                <a:ea typeface="楷体" panose="02010609060101010101" pitchFamily="49" charset="-122"/>
                <a:cs typeface="Courier New" panose="02070309020205020404" pitchFamily="49" charset="0"/>
              </a:rPr>
              <a:t>day1</a:t>
            </a:r>
            <a:r>
              <a:rPr lang="zh-CN" altLang="en-US" b="1" dirty="0" smtClean="0">
                <a:latin typeface="Courier New" panose="02070309020205020404" pitchFamily="49" charset="0"/>
                <a:ea typeface="楷体" panose="02010609060101010101" pitchFamily="49" charset="-122"/>
                <a:cs typeface="Courier New" panose="02070309020205020404" pitchFamily="49" charset="0"/>
              </a:rPr>
              <a:t>）</a:t>
            </a:r>
            <a:r>
              <a:rPr lang="en-US" altLang="zh-CN" b="1" dirty="0" smtClean="0">
                <a:latin typeface="Courier New" panose="02070309020205020404" pitchFamily="49" charset="0"/>
                <a:ea typeface="楷体" panose="02010609060101010101" pitchFamily="49" charset="-122"/>
                <a:cs typeface="Courier New" panose="02070309020205020404" pitchFamily="49" charset="0"/>
              </a:rPr>
              <a:t>; </a:t>
            </a:r>
            <a:r>
              <a:rPr lang="en-US" altLang="zh-CN" sz="1400" b="1" dirty="0" smtClean="0">
                <a:solidFill>
                  <a:srgbClr val="00B050"/>
                </a:solidFill>
                <a:latin typeface="Courier New" panose="02070309020205020404" pitchFamily="49" charset="0"/>
                <a:ea typeface="楷体" panose="02010609060101010101" pitchFamily="49" charset="-122"/>
                <a:cs typeface="Courier New" panose="02070309020205020404" pitchFamily="49" charset="0"/>
              </a:rPr>
              <a:t>//</a:t>
            </a:r>
            <a:r>
              <a:rPr lang="zh-CN" altLang="en-US" sz="1400" b="1" dirty="0" smtClean="0">
                <a:solidFill>
                  <a:srgbClr val="00B050"/>
                </a:solidFill>
                <a:latin typeface="Courier New" panose="02070309020205020404" pitchFamily="49" charset="0"/>
                <a:ea typeface="楷体" panose="02010609060101010101" pitchFamily="49" charset="-122"/>
                <a:cs typeface="Courier New" panose="02070309020205020404" pitchFamily="49" charset="0"/>
              </a:rPr>
              <a:t>传递的实参为对象</a:t>
            </a:r>
            <a:endParaRPr lang="zh-CN" altLang="en-US"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endParaRPr>
          </a:p>
        </p:txBody>
      </p:sp>
      <p:sp>
        <p:nvSpPr>
          <p:cNvPr id="7"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smtClean="0">
                <a:solidFill>
                  <a:srgbClr val="FFFF00"/>
                </a:solidFill>
                <a:latin typeface="Britannic Bold" panose="020B0903060703020204" pitchFamily="34" charset="0"/>
                <a:sym typeface="+mn-ea"/>
              </a:rPr>
              <a:t>1</a:t>
            </a:r>
            <a:r>
              <a:rPr lang="en-US" altLang="zh-CN" dirty="0" smtClean="0">
                <a:sym typeface="+mn-ea"/>
              </a:rPr>
              <a:t> </a:t>
            </a:r>
            <a:r>
              <a:rPr lang="zh-CN" altLang="en-US" dirty="0" smtClean="0">
                <a:sym typeface="+mn-ea"/>
              </a:rPr>
              <a:t>构造函数</a:t>
            </a:r>
          </a:p>
        </p:txBody>
      </p:sp>
      <p:sp>
        <p:nvSpPr>
          <p:cNvPr id="2" name="矩形 1"/>
          <p:cNvSpPr/>
          <p:nvPr/>
        </p:nvSpPr>
        <p:spPr>
          <a:xfrm>
            <a:off x="7677863" y="4312437"/>
            <a:ext cx="1178528" cy="369332"/>
          </a:xfrm>
          <a:prstGeom prst="rect">
            <a:avLst/>
          </a:prstGeom>
          <a:solidFill>
            <a:srgbClr val="FF0000"/>
          </a:solidFill>
        </p:spPr>
        <p:txBody>
          <a:bodyPr wrap="none">
            <a:spAutoFit/>
          </a:bodyPr>
          <a:lstStyle/>
          <a:p>
            <a:r>
              <a:rPr lang="zh-CN" altLang="en-US" dirty="0" smtClean="0">
                <a:solidFill>
                  <a:srgbClr val="FFFF00"/>
                </a:solidFill>
              </a:rPr>
              <a:t>实参</a:t>
            </a:r>
            <a:r>
              <a:rPr lang="en-US" altLang="zh-CN" dirty="0" smtClean="0">
                <a:solidFill>
                  <a:srgbClr val="FFFF00"/>
                </a:solidFill>
              </a:rPr>
              <a:t>-</a:t>
            </a:r>
            <a:r>
              <a:rPr lang="zh-CN" altLang="en-US" dirty="0" smtClean="0">
                <a:solidFill>
                  <a:srgbClr val="FFFF00"/>
                </a:solidFill>
              </a:rPr>
              <a:t>对象</a:t>
            </a:r>
            <a:endParaRPr lang="zh-CN" altLang="en-US" dirty="0">
              <a:solidFill>
                <a:srgbClr val="FFFF00"/>
              </a:solidFill>
            </a:endParaRPr>
          </a:p>
        </p:txBody>
      </p:sp>
      <p:sp>
        <p:nvSpPr>
          <p:cNvPr id="11" name="矩形 10"/>
          <p:cNvSpPr/>
          <p:nvPr/>
        </p:nvSpPr>
        <p:spPr>
          <a:xfrm>
            <a:off x="7677863" y="5230503"/>
            <a:ext cx="1178528" cy="369332"/>
          </a:xfrm>
          <a:prstGeom prst="rect">
            <a:avLst/>
          </a:prstGeom>
          <a:solidFill>
            <a:srgbClr val="FF0000"/>
          </a:solidFill>
        </p:spPr>
        <p:txBody>
          <a:bodyPr wrap="none">
            <a:spAutoFit/>
          </a:bodyPr>
          <a:lstStyle/>
          <a:p>
            <a:r>
              <a:rPr lang="zh-CN" altLang="en-US" dirty="0" smtClean="0">
                <a:solidFill>
                  <a:srgbClr val="FFFF00"/>
                </a:solidFill>
              </a:rPr>
              <a:t>返回</a:t>
            </a:r>
            <a:r>
              <a:rPr lang="en-US" altLang="zh-CN" dirty="0" smtClean="0">
                <a:solidFill>
                  <a:srgbClr val="FFFF00"/>
                </a:solidFill>
              </a:rPr>
              <a:t>-</a:t>
            </a:r>
            <a:r>
              <a:rPr lang="zh-CN" altLang="en-US" dirty="0" smtClean="0">
                <a:solidFill>
                  <a:srgbClr val="FFFF00"/>
                </a:solidFill>
              </a:rPr>
              <a:t>对象</a:t>
            </a:r>
            <a:endParaRPr lang="zh-CN" altLang="en-US" dirty="0">
              <a:solidFill>
                <a:srgbClr val="FFFF00"/>
              </a:solidFill>
            </a:endParaRPr>
          </a:p>
        </p:txBody>
      </p:sp>
      <p:sp>
        <p:nvSpPr>
          <p:cNvPr id="12" name="矩形 11"/>
          <p:cNvSpPr/>
          <p:nvPr/>
        </p:nvSpPr>
        <p:spPr>
          <a:xfrm>
            <a:off x="7677863" y="2379685"/>
            <a:ext cx="1178528" cy="369332"/>
          </a:xfrm>
          <a:prstGeom prst="rect">
            <a:avLst/>
          </a:prstGeom>
          <a:solidFill>
            <a:srgbClr val="FF0000"/>
          </a:solidFill>
        </p:spPr>
        <p:txBody>
          <a:bodyPr wrap="none">
            <a:spAutoFit/>
          </a:bodyPr>
          <a:lstStyle/>
          <a:p>
            <a:r>
              <a:rPr lang="zh-CN" altLang="en-US" dirty="0" smtClean="0">
                <a:solidFill>
                  <a:srgbClr val="FFFF00"/>
                </a:solidFill>
              </a:rPr>
              <a:t>对象</a:t>
            </a:r>
            <a:r>
              <a:rPr lang="en-US" altLang="zh-CN" dirty="0" smtClean="0">
                <a:solidFill>
                  <a:srgbClr val="FFFF00"/>
                </a:solidFill>
              </a:rPr>
              <a:t>-</a:t>
            </a:r>
            <a:r>
              <a:rPr lang="zh-CN" altLang="en-US" dirty="0" smtClean="0">
                <a:solidFill>
                  <a:srgbClr val="FFFF00"/>
                </a:solidFill>
              </a:rPr>
              <a:t>对象</a:t>
            </a:r>
            <a:endParaRPr lang="zh-CN" altLang="en-US" dirty="0">
              <a:solidFill>
                <a:srgbClr val="FFFF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9768" y="875562"/>
            <a:ext cx="4145280" cy="11772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9525">
            <a:solidFill>
              <a:srgbClr val="0066FF"/>
            </a:solidFill>
          </a:ln>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0" hangingPunct="0"/>
            <a:r>
              <a:rPr lang="en-US" altLang="zh-CN" sz="1200" dirty="0">
                <a:solidFill>
                  <a:srgbClr val="7030A0"/>
                </a:solidFill>
                <a:latin typeface="楷体" panose="02010609060101010101" pitchFamily="49" charset="-122"/>
                <a:ea typeface="楷体" panose="02010609060101010101" pitchFamily="49" charset="-122"/>
              </a:rPr>
              <a:t>1)</a:t>
            </a:r>
            <a:r>
              <a:rPr lang="zh-CN" altLang="en-US" sz="1200" dirty="0">
                <a:solidFill>
                  <a:srgbClr val="7030A0"/>
                </a:solidFill>
                <a:latin typeface="楷体" panose="02010609060101010101" pitchFamily="49" charset="-122"/>
                <a:ea typeface="楷体" panose="02010609060101010101" pitchFamily="49" charset="-122"/>
              </a:rPr>
              <a:t>当用一个对象去初始化同类的另一个对象时。</a:t>
            </a:r>
          </a:p>
          <a:p>
            <a:pPr marL="457200" indent="-457200" eaLnBrk="0" hangingPunct="0"/>
            <a:r>
              <a:rPr lang="zh-CN" altLang="en-US" sz="1050" dirty="0">
                <a:latin typeface="Times New Roman" panose="02020603050405020304" pitchFamily="18" charset="0"/>
              </a:rPr>
              <a:t>     </a:t>
            </a:r>
            <a:endParaRPr lang="en-US" altLang="zh-CN" sz="1050" dirty="0">
              <a:latin typeface="Times New Roman" panose="02020603050405020304" pitchFamily="18" charset="0"/>
            </a:endParaRPr>
          </a:p>
          <a:p>
            <a:pPr marL="457200" indent="-457200" eaLnBrk="0" hangingPunct="0"/>
            <a:r>
              <a:rPr lang="en-US" altLang="zh-CN" sz="1200" b="1" dirty="0">
                <a:latin typeface="Courier New" panose="02070309020205020404" pitchFamily="49" charset="0"/>
                <a:cs typeface="Courier New" panose="02070309020205020404" pitchFamily="49" charset="0"/>
              </a:rPr>
              <a:t>Complex  c2(c1);</a:t>
            </a:r>
          </a:p>
          <a:p>
            <a:pPr marL="457200" indent="-457200" eaLnBrk="0" hangingPunct="0"/>
            <a:endParaRPr lang="en-US" altLang="zh-CN" sz="1200" b="1" dirty="0">
              <a:latin typeface="Courier New" panose="02070309020205020404" pitchFamily="49" charset="0"/>
              <a:cs typeface="Courier New" panose="02070309020205020404" pitchFamily="49" charset="0"/>
            </a:endParaRPr>
          </a:p>
          <a:p>
            <a:pPr marL="457200" indent="-457200" eaLnBrk="0" hangingPunct="0"/>
            <a:r>
              <a:rPr lang="en-US" altLang="zh-CN" sz="1200" b="1" dirty="0">
                <a:latin typeface="Courier New" panose="02070309020205020404" pitchFamily="49" charset="0"/>
                <a:cs typeface="Courier New" panose="02070309020205020404" pitchFamily="49" charset="0"/>
              </a:rPr>
              <a:t>Complex c2 = c1; </a:t>
            </a:r>
            <a:r>
              <a:rPr lang="en-US" altLang="zh-CN" sz="1200" b="1" dirty="0">
                <a:solidFill>
                  <a:srgbClr val="00B050"/>
                </a:solidFill>
                <a:latin typeface="Courier New" panose="02070309020205020404" pitchFamily="49" charset="0"/>
                <a:cs typeface="Courier New" panose="02070309020205020404" pitchFamily="49" charset="0"/>
              </a:rPr>
              <a:t> </a:t>
            </a:r>
            <a:r>
              <a:rPr lang="en-US" altLang="zh-CN" sz="1200" dirty="0">
                <a:solidFill>
                  <a:srgbClr val="00B050"/>
                </a:solidFill>
                <a:latin typeface="Times New Roman" panose="02020603050405020304" pitchFamily="18" charset="0"/>
              </a:rPr>
              <a:t>//</a:t>
            </a:r>
            <a:r>
              <a:rPr lang="zh-CN" altLang="en-US" sz="1200" dirty="0">
                <a:solidFill>
                  <a:srgbClr val="00B050"/>
                </a:solidFill>
                <a:latin typeface="Times New Roman" panose="02020603050405020304" pitchFamily="18" charset="0"/>
              </a:rPr>
              <a:t>初始化语句，非赋值语句</a:t>
            </a:r>
            <a:endParaRPr lang="en-US" altLang="zh-CN" sz="1200" dirty="0">
              <a:solidFill>
                <a:srgbClr val="00B050"/>
              </a:solidFill>
              <a:latin typeface="Times New Roman" panose="02020603050405020304" pitchFamily="18" charset="0"/>
            </a:endParaRPr>
          </a:p>
          <a:p>
            <a:pPr marL="457200" indent="-457200" eaLnBrk="0" hangingPunct="0"/>
            <a:endParaRPr lang="en-US" altLang="zh-CN" sz="1200" dirty="0">
              <a:solidFill>
                <a:srgbClr val="00B050"/>
              </a:solidFill>
              <a:latin typeface="Times New Roman" panose="02020603050405020304" pitchFamily="18" charset="0"/>
            </a:endParaRPr>
          </a:p>
        </p:txBody>
      </p:sp>
      <p:sp>
        <p:nvSpPr>
          <p:cNvPr id="4" name="Rectangle 2"/>
          <p:cNvSpPr>
            <a:spLocks noChangeArrowheads="1"/>
          </p:cNvSpPr>
          <p:nvPr/>
        </p:nvSpPr>
        <p:spPr bwMode="auto">
          <a:xfrm>
            <a:off x="445008" y="2111848"/>
            <a:ext cx="4123944" cy="1985159"/>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w="9525">
            <a:solidFill>
              <a:srgbClr val="FF0000"/>
            </a:solidFill>
            <a:miter lim="800000"/>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0" lvl="0" indent="-457200" algn="l" defTabSz="914400" rtl="0" eaLnBrk="0" fontAlgn="base" latinLnBrk="0" hangingPunct="0">
              <a:lnSpc>
                <a:spcPct val="100000"/>
              </a:lnSpc>
              <a:spcBef>
                <a:spcPct val="0"/>
              </a:spcBef>
              <a:spcAft>
                <a:spcPct val="0"/>
              </a:spcAft>
              <a:buClrTx/>
              <a:buSzTx/>
              <a:buFontTx/>
              <a:buNone/>
              <a:defRPr/>
            </a:pPr>
            <a:r>
              <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2)</a:t>
            </a:r>
            <a:r>
              <a:rPr kumimoji="1" lang="zh-CN" altLang="en-US"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如果某函数有一个参数是类 </a:t>
            </a:r>
            <a:r>
              <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A </a:t>
            </a:r>
            <a:r>
              <a:rPr kumimoji="1" lang="zh-CN" altLang="en-US"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的对象，</a:t>
            </a:r>
            <a:endPar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endParaRPr>
          </a:p>
          <a:p>
            <a:pPr marL="457200" marR="0" lvl="0" indent="-457200" algn="l" defTabSz="914400" rtl="0" eaLnBrk="0" fontAlgn="base" latinLnBrk="0" hangingPunct="0">
              <a:lnSpc>
                <a:spcPct val="100000"/>
              </a:lnSpc>
              <a:spcBef>
                <a:spcPct val="0"/>
              </a:spcBef>
              <a:spcAft>
                <a:spcPct val="0"/>
              </a:spcAft>
              <a:buClrTx/>
              <a:buSzTx/>
              <a:buFontTx/>
              <a:buNone/>
              <a:defRPr/>
            </a:pPr>
            <a:r>
              <a:rPr kumimoji="1" lang="zh-CN" altLang="en-US"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那么该函数被调用时，类</a:t>
            </a:r>
            <a:r>
              <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A</a:t>
            </a:r>
            <a:r>
              <a:rPr kumimoji="1" lang="zh-CN" altLang="en-US" sz="1200" b="0" i="0" u="none" strike="noStrike" kern="1200" cap="none" spc="0" normalizeH="0" baseline="0" noProof="0" dirty="0" smtClean="0">
                <a:ln>
                  <a:noFill/>
                </a:ln>
                <a:solidFill>
                  <a:srgbClr val="7030A0"/>
                </a:solidFill>
                <a:effectLst/>
                <a:uLnTx/>
                <a:uFillTx/>
                <a:latin typeface="+mn-lt"/>
                <a:ea typeface="楷体" panose="02010609060101010101" pitchFamily="49" charset="-122"/>
                <a:cs typeface="+mn-cs"/>
              </a:rPr>
              <a:t>的</a:t>
            </a:r>
            <a:r>
              <a:rPr kumimoji="1" lang="zh-CN" altLang="en-US" sz="1200" dirty="0">
                <a:solidFill>
                  <a:srgbClr val="7030A0"/>
                </a:solidFill>
                <a:ea typeface="楷体" panose="02010609060101010101" pitchFamily="49" charset="-122"/>
              </a:rPr>
              <a:t>拷贝</a:t>
            </a:r>
            <a:r>
              <a:rPr kumimoji="1" lang="zh-CN" altLang="en-US" sz="1200" b="0" i="0" u="none" strike="noStrike" kern="1200" cap="none" spc="0" normalizeH="0" baseline="0" noProof="0" dirty="0" smtClean="0">
                <a:ln>
                  <a:noFill/>
                </a:ln>
                <a:solidFill>
                  <a:srgbClr val="7030A0"/>
                </a:solidFill>
                <a:effectLst/>
                <a:uLnTx/>
                <a:uFillTx/>
                <a:latin typeface="+mn-lt"/>
                <a:ea typeface="楷体" panose="02010609060101010101" pitchFamily="49" charset="-122"/>
                <a:cs typeface="+mn-cs"/>
              </a:rPr>
              <a:t>构造</a:t>
            </a:r>
            <a:r>
              <a:rPr kumimoji="1" lang="zh-CN" altLang="en-US"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函数将被调用。</a:t>
            </a:r>
            <a:endPar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class A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smtClean="0">
                <a:ln>
                  <a:noFill/>
                </a:ln>
                <a:solidFill>
                  <a:srgbClr val="0033CC"/>
                </a:solidFill>
                <a:effectLst/>
                <a:uLnTx/>
                <a:uFillTx/>
                <a:latin typeface="Courier New" panose="02070309020205020404" pitchFamily="49" charset="0"/>
                <a:ea typeface="宋体" panose="02010600030101010101" pitchFamily="2" charset="-122"/>
                <a:cs typeface="Courier New" panose="02070309020205020404" pitchFamily="49" charset="0"/>
              </a:rPr>
              <a:t>public</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1100" b="1" dirty="0">
                <a:latin typeface="Courier New" panose="02070309020205020404" pitchFamily="49" charset="0"/>
                <a:ea typeface="宋体" panose="02010600030101010101" pitchFamily="2" charset="-122"/>
                <a:cs typeface="Courier New" panose="02070309020205020404" pitchFamily="49" charset="0"/>
              </a:rPr>
              <a:t> </a:t>
            </a:r>
            <a:r>
              <a:rPr lang="en-US" altLang="zh-CN" sz="1100" b="1" dirty="0" smtClean="0">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1100" b="1" dirty="0">
                <a:latin typeface="Courier New" panose="02070309020205020404" pitchFamily="49" charset="0"/>
                <a:ea typeface="宋体" panose="02010600030101010101" pitchFamily="2" charset="-122"/>
                <a:cs typeface="Courier New" panose="02070309020205020404" pitchFamily="49" charset="0"/>
              </a:rPr>
              <a:t> </a:t>
            </a:r>
            <a:r>
              <a:rPr lang="en-US" altLang="zh-CN" sz="1100" b="1" dirty="0" smtClean="0">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A</a:t>
            </a:r>
            <a:r>
              <a:rPr kumimoji="0" lang="en-US" altLang="zh-CN" sz="1100" b="1" i="0" u="none" strike="noStrike" kern="12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 A &amp; a</a:t>
            </a:r>
            <a:r>
              <a:rPr kumimoji="0" lang="en-US" altLang="zh-CN" sz="1100" b="1" i="0" u="none" strike="noStrike" kern="1200" cap="none" spc="0" normalizeH="0" baseline="0" noProof="0" dirty="0" smtClean="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en-US" altLang="zh-CN" sz="1200" b="1" dirty="0" smtClean="0">
                <a:solidFill>
                  <a:srgbClr val="00B050"/>
                </a:solidFill>
                <a:latin typeface="楷体" panose="02010609060101010101" pitchFamily="49" charset="-122"/>
                <a:ea typeface="楷体" panose="02010609060101010101" pitchFamily="49" charset="-122"/>
                <a:cs typeface="Courier New" panose="02070309020205020404" pitchFamily="49" charset="0"/>
              </a:rPr>
              <a:t>//</a:t>
            </a:r>
            <a:r>
              <a:rPr kumimoji="1" lang="zh-CN" altLang="en-US" sz="1200" b="1" dirty="0" smtClean="0">
                <a:solidFill>
                  <a:srgbClr val="00B050"/>
                </a:solidFill>
                <a:latin typeface="楷体" panose="02010609060101010101" pitchFamily="49" charset="-122"/>
                <a:ea typeface="楷体" panose="02010609060101010101" pitchFamily="49" charset="-122"/>
                <a:cs typeface="Courier New" panose="02070309020205020404" pitchFamily="49" charset="0"/>
              </a:rPr>
              <a:t>拷贝构造函数</a:t>
            </a:r>
            <a:endParaRPr kumimoji="1" lang="en-US" altLang="zh-CN" sz="1200" b="1" dirty="0">
              <a:solidFill>
                <a:srgbClr val="00B050"/>
              </a:solidFill>
              <a:latin typeface="楷体" panose="02010609060101010101" pitchFamily="49" charset="-122"/>
              <a:ea typeface="楷体" panose="02010609060101010101" pitchFamily="49"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smtClean="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err="1"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cout</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&lt;&lt; "Copy constructor called" &lt;&lt;</a:t>
            </a:r>
            <a:r>
              <a:rPr kumimoji="0" lang="en-US" altLang="zh-CN" sz="1100" b="1" i="0" u="none" strike="noStrike" kern="1200" cap="none" spc="0" normalizeH="0" baseline="0" noProof="0" dirty="0" err="1"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endl</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0" lang="zh-CN" altLang="en-US"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100" b="1" i="0" u="none" strike="noStrike" kern="1200" cap="none" spc="0" normalizeH="0" baseline="0" noProof="0" dirty="0">
              <a:ln>
                <a:noFill/>
              </a:ln>
              <a:solidFill>
                <a:srgbClr val="7030A0"/>
              </a:solidFill>
              <a:effectLst/>
              <a:uLnTx/>
              <a:uFillTx/>
              <a:latin typeface="Courier New" panose="02070309020205020404" pitchFamily="49" charset="0"/>
              <a:ea typeface="楷体" panose="02010609060101010101" pitchFamily="49" charset="-122"/>
              <a:cs typeface="Courier New" panose="02070309020205020404" pitchFamily="49" charset="0"/>
            </a:endParaRPr>
          </a:p>
        </p:txBody>
      </p:sp>
      <p:sp>
        <p:nvSpPr>
          <p:cNvPr id="5" name="矩形 4"/>
          <p:cNvSpPr/>
          <p:nvPr/>
        </p:nvSpPr>
        <p:spPr>
          <a:xfrm>
            <a:off x="5017008" y="2367880"/>
            <a:ext cx="3535680" cy="1384995"/>
          </a:xfrm>
          <a:prstGeom prst="rect">
            <a:avLst/>
          </a:prstGeom>
          <a:solidFill>
            <a:schemeClr val="bg1">
              <a:lumMod val="95000"/>
            </a:schemeClr>
          </a:solidFill>
          <a:ln>
            <a:solidFill>
              <a:srgbClr val="FF0000"/>
            </a:solidFill>
          </a:ln>
        </p:spPr>
        <p:txBody>
          <a:bodyPr wrap="square">
            <a:spAutoFit/>
          </a:bodyPr>
          <a:lstStyle/>
          <a:p>
            <a:pPr lvl="0" fontAlgn="base">
              <a:spcBef>
                <a:spcPct val="0"/>
              </a:spcBef>
              <a:spcAft>
                <a:spcPct val="0"/>
              </a:spcAft>
              <a:defRPr/>
            </a:pPr>
            <a:r>
              <a:rPr lang="en-US" altLang="zh-CN" sz="1200" b="1" dirty="0">
                <a:latin typeface="Courier New" panose="02070309020205020404" pitchFamily="49" charset="0"/>
                <a:ea typeface="宋体" panose="02010600030101010101" pitchFamily="2" charset="-122"/>
                <a:cs typeface="Courier New" panose="02070309020205020404" pitchFamily="49" charset="0"/>
              </a:rPr>
              <a:t>void </a:t>
            </a:r>
            <a:r>
              <a:rPr lang="en-US" altLang="zh-CN" sz="1200" b="1" dirty="0" err="1">
                <a:latin typeface="Courier New" panose="02070309020205020404" pitchFamily="49" charset="0"/>
                <a:ea typeface="宋体" panose="02010600030101010101" pitchFamily="2" charset="-122"/>
                <a:cs typeface="Courier New" panose="02070309020205020404" pitchFamily="49" charset="0"/>
              </a:rPr>
              <a:t>Func</a:t>
            </a:r>
            <a:r>
              <a:rPr lang="en-US" altLang="zh-CN" sz="1200" b="1" dirty="0">
                <a:latin typeface="Courier New" panose="02070309020205020404" pitchFamily="49" charset="0"/>
                <a:ea typeface="宋体" panose="02010600030101010101" pitchFamily="2" charset="-122"/>
                <a:cs typeface="Courier New" panose="02070309020205020404" pitchFamily="49" charset="0"/>
              </a:rPr>
              <a:t>(</a:t>
            </a:r>
            <a:r>
              <a:rPr lang="en-US" altLang="zh-CN" sz="12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 a</a:t>
            </a:r>
            <a:r>
              <a:rPr lang="en-US" altLang="zh-CN" sz="1200" b="1"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1200" b="1" dirty="0">
                <a:latin typeface="Courier New" panose="02070309020205020404" pitchFamily="49" charset="0"/>
                <a:ea typeface="宋体" panose="02010600030101010101" pitchFamily="2" charset="-122"/>
                <a:cs typeface="Courier New" panose="02070309020205020404" pitchFamily="49" charset="0"/>
              </a:rPr>
              <a:t>}</a:t>
            </a:r>
            <a:endParaRPr lang="zh-CN" altLang="en-US"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lang="en-US" altLang="zh-CN" sz="1200" b="1" dirty="0" err="1">
                <a:latin typeface="Courier New" panose="02070309020205020404" pitchFamily="49" charset="0"/>
                <a:ea typeface="宋体" panose="02010600030101010101" pitchFamily="2" charset="-122"/>
                <a:cs typeface="Courier New" panose="02070309020205020404" pitchFamily="49" charset="0"/>
              </a:rPr>
              <a:t>int</a:t>
            </a:r>
            <a:r>
              <a:rPr lang="en-US" altLang="zh-CN" sz="1200" b="1" dirty="0">
                <a:latin typeface="Courier New" panose="02070309020205020404" pitchFamily="49" charset="0"/>
                <a:ea typeface="宋体" panose="02010600030101010101" pitchFamily="2" charset="-122"/>
                <a:cs typeface="Courier New" panose="02070309020205020404" pitchFamily="49" charset="0"/>
              </a:rPr>
              <a:t> main</a:t>
            </a:r>
            <a:r>
              <a:rPr lang="en-US" altLang="zh-CN" sz="1200" b="1" dirty="0" smtClean="0">
                <a:latin typeface="Courier New" panose="02070309020205020404" pitchFamily="49" charset="0"/>
                <a:ea typeface="宋体" panose="02010600030101010101" pitchFamily="2" charset="-122"/>
                <a:cs typeface="Courier New" panose="02070309020205020404" pitchFamily="49" charset="0"/>
              </a:rPr>
              <a:t>()</a:t>
            </a:r>
          </a:p>
          <a:p>
            <a:pPr lvl="0" fontAlgn="base">
              <a:spcBef>
                <a:spcPct val="0"/>
              </a:spcBef>
              <a:spcAft>
                <a:spcPct val="0"/>
              </a:spcAft>
              <a:defRPr/>
            </a:pPr>
            <a:r>
              <a:rPr lang="en-US" altLang="zh-CN" sz="1200" b="1" dirty="0" smtClean="0">
                <a:latin typeface="Courier New" panose="02070309020205020404" pitchFamily="49" charset="0"/>
                <a:ea typeface="宋体" panose="02010600030101010101" pitchFamily="2" charset="-122"/>
                <a:cs typeface="Courier New" panose="02070309020205020404" pitchFamily="49" charset="0"/>
              </a:rPr>
              <a:t>{</a:t>
            </a:r>
          </a:p>
          <a:p>
            <a:pPr lvl="0" fontAlgn="base">
              <a:spcBef>
                <a:spcPct val="0"/>
              </a:spcBef>
              <a:spcAft>
                <a:spcPct val="0"/>
              </a:spcAft>
              <a:defRPr/>
            </a:pPr>
            <a:r>
              <a:rPr lang="en-US" altLang="zh-CN" sz="1200" b="1" dirty="0">
                <a:latin typeface="Courier New" panose="02070309020205020404" pitchFamily="49" charset="0"/>
                <a:ea typeface="宋体" panose="02010600030101010101" pitchFamily="2" charset="-122"/>
                <a:cs typeface="Courier New" panose="02070309020205020404" pitchFamily="49" charset="0"/>
              </a:rPr>
              <a:t> </a:t>
            </a:r>
            <a:r>
              <a:rPr lang="en-US" altLang="zh-CN" sz="1200" b="1" dirty="0" smtClean="0">
                <a:latin typeface="Courier New" panose="02070309020205020404" pitchFamily="49" charset="0"/>
                <a:ea typeface="宋体" panose="02010600030101010101" pitchFamily="2" charset="-122"/>
                <a:cs typeface="Courier New" panose="02070309020205020404" pitchFamily="49" charset="0"/>
              </a:rPr>
              <a:t>    A e;</a:t>
            </a:r>
            <a:endParaRPr lang="zh-CN" altLang="en-US"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lang="en-US" altLang="zh-CN" sz="1200" b="1" dirty="0" smtClean="0">
                <a:solidFill>
                  <a:srgbClr val="FF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200" b="1" dirty="0" err="1" smtClean="0">
                <a:solidFill>
                  <a:srgbClr val="FF0000"/>
                </a:solidFill>
                <a:latin typeface="Courier New" panose="02070309020205020404" pitchFamily="49" charset="0"/>
                <a:ea typeface="宋体" panose="02010600030101010101" pitchFamily="2" charset="-122"/>
                <a:cs typeface="Courier New" panose="02070309020205020404" pitchFamily="49" charset="0"/>
              </a:rPr>
              <a:t>Func</a:t>
            </a:r>
            <a:r>
              <a:rPr lang="en-US" altLang="zh-CN" sz="1200" b="1" dirty="0" smtClean="0">
                <a:solidFill>
                  <a:srgbClr val="FF0000"/>
                </a:solidFill>
                <a:latin typeface="Courier New" panose="02070309020205020404" pitchFamily="49" charset="0"/>
                <a:ea typeface="宋体" panose="02010600030101010101" pitchFamily="2" charset="-122"/>
                <a:cs typeface="Courier New" panose="02070309020205020404" pitchFamily="49" charset="0"/>
              </a:rPr>
              <a:t>(e)</a:t>
            </a: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 </a:t>
            </a:r>
            <a:r>
              <a:rPr kumimoji="1" lang="en-US" altLang="zh-CN" sz="1200" b="1" dirty="0" smtClean="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en-US" sz="1200" b="1" dirty="0">
                <a:solidFill>
                  <a:srgbClr val="00B050"/>
                </a:solidFill>
                <a:latin typeface="Courier New" panose="02070309020205020404" pitchFamily="49" charset="0"/>
                <a:ea typeface="宋体" panose="02010600030101010101" pitchFamily="2" charset="-122"/>
                <a:cs typeface="Courier New" panose="02070309020205020404" pitchFamily="49" charset="0"/>
              </a:rPr>
              <a:t>对象作为实参</a:t>
            </a:r>
          </a:p>
          <a:p>
            <a:pPr lvl="0" fontAlgn="base">
              <a:spcBef>
                <a:spcPct val="0"/>
              </a:spcBef>
              <a:spcAft>
                <a:spcPct val="0"/>
              </a:spcAft>
              <a:defRPr/>
            </a:pPr>
            <a:r>
              <a:rPr lang="en-US" altLang="zh-CN" sz="1200" b="1" dirty="0" smtClean="0">
                <a:latin typeface="Courier New" panose="02070309020205020404" pitchFamily="49" charset="0"/>
                <a:ea typeface="宋体" panose="02010600030101010101" pitchFamily="2" charset="-122"/>
                <a:cs typeface="Courier New" panose="02070309020205020404" pitchFamily="49" charset="0"/>
              </a:rPr>
              <a:t>     return </a:t>
            </a:r>
            <a:r>
              <a:rPr lang="en-US" altLang="zh-CN" sz="1200" b="1" dirty="0">
                <a:latin typeface="Courier New" panose="02070309020205020404" pitchFamily="49" charset="0"/>
                <a:ea typeface="宋体" panose="02010600030101010101" pitchFamily="2" charset="-122"/>
                <a:cs typeface="Courier New" panose="02070309020205020404" pitchFamily="49" charset="0"/>
              </a:rPr>
              <a:t>0;</a:t>
            </a:r>
            <a:endParaRPr lang="zh-CN" altLang="en-US"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lang="en-US" altLang="zh-CN" sz="1200" b="1" dirty="0" smtClean="0">
                <a:latin typeface="Courier New" panose="02070309020205020404" pitchFamily="49" charset="0"/>
                <a:ea typeface="宋体" panose="02010600030101010101" pitchFamily="2" charset="-122"/>
                <a:cs typeface="Courier New" panose="02070309020205020404" pitchFamily="49" charset="0"/>
              </a:rPr>
              <a:t>}</a:t>
            </a:r>
            <a:endParaRPr lang="zh-CN" altLang="en-US" sz="1200" b="1" dirty="0">
              <a:latin typeface="Courier New" panose="02070309020205020404" pitchFamily="49" charset="0"/>
              <a:ea typeface="宋体" panose="02010600030101010101" pitchFamily="2" charset="-122"/>
              <a:cs typeface="Courier New" panose="02070309020205020404" pitchFamily="49" charset="0"/>
            </a:endParaRPr>
          </a:p>
        </p:txBody>
      </p:sp>
      <p:sp>
        <p:nvSpPr>
          <p:cNvPr id="6" name="Rectangle 2"/>
          <p:cNvSpPr>
            <a:spLocks noChangeArrowheads="1"/>
          </p:cNvSpPr>
          <p:nvPr/>
        </p:nvSpPr>
        <p:spPr bwMode="auto">
          <a:xfrm>
            <a:off x="445008" y="4156049"/>
            <a:ext cx="4123944" cy="232371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9525">
            <a:solidFill>
              <a:srgbClr val="00B050"/>
            </a:solidFill>
            <a:miter lim="800000"/>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0" lvl="0" indent="-457200" algn="l" defTabSz="914400" rtl="0" eaLnBrk="0" fontAlgn="base" latinLnBrk="0" hangingPunct="0">
              <a:lnSpc>
                <a:spcPct val="100000"/>
              </a:lnSpc>
              <a:spcBef>
                <a:spcPct val="0"/>
              </a:spcBef>
              <a:spcAft>
                <a:spcPct val="0"/>
              </a:spcAft>
              <a:buClrTx/>
              <a:buSzTx/>
              <a:buFontTx/>
              <a:buNone/>
              <a:defRPr/>
            </a:pPr>
            <a:r>
              <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rPr>
              <a:t>3) </a:t>
            </a:r>
            <a:r>
              <a:rPr kumimoji="1" lang="zh-CN" altLang="en-US" sz="1200" b="0" i="0" u="none" strike="noStrike" kern="1200" cap="none" spc="0" normalizeH="0" baseline="0" noProof="0" dirty="0">
                <a:ln>
                  <a:noFill/>
                </a:ln>
                <a:solidFill>
                  <a:srgbClr val="7030A0"/>
                </a:solidFill>
                <a:effectLst/>
                <a:uLnTx/>
                <a:uFillTx/>
                <a:ea typeface="楷体" panose="02010609060101010101" pitchFamily="49" charset="-122"/>
              </a:rPr>
              <a:t>如果函数的返回值是类</a:t>
            </a:r>
            <a:r>
              <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rPr>
              <a:t>A</a:t>
            </a:r>
            <a:r>
              <a:rPr kumimoji="1" lang="zh-CN" altLang="en-US" sz="1200" b="0" i="0" u="none" strike="noStrike" kern="1200" cap="none" spc="0" normalizeH="0" baseline="0" noProof="0" dirty="0">
                <a:ln>
                  <a:noFill/>
                </a:ln>
                <a:solidFill>
                  <a:srgbClr val="7030A0"/>
                </a:solidFill>
                <a:effectLst/>
                <a:uLnTx/>
                <a:uFillTx/>
                <a:ea typeface="楷体" panose="02010609060101010101" pitchFamily="49" charset="-122"/>
              </a:rPr>
              <a:t>的对象时，则函数返回时，</a:t>
            </a:r>
            <a:endPar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endParaRPr>
          </a:p>
          <a:p>
            <a:pPr marL="457200" marR="0" lvl="0" indent="-457200" algn="l" defTabSz="914400" rtl="0" eaLnBrk="0" fontAlgn="base" latinLnBrk="0" hangingPunct="0">
              <a:lnSpc>
                <a:spcPct val="100000"/>
              </a:lnSpc>
              <a:spcBef>
                <a:spcPct val="0"/>
              </a:spcBef>
              <a:spcAft>
                <a:spcPct val="0"/>
              </a:spcAft>
              <a:buClrTx/>
              <a:buSzTx/>
              <a:buFontTx/>
              <a:buNone/>
              <a:defRPr/>
            </a:pPr>
            <a:r>
              <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rPr>
              <a:t>     A</a:t>
            </a:r>
            <a:r>
              <a:rPr kumimoji="1" lang="zh-CN" altLang="en-US" sz="1200" b="0" i="0" u="none" strike="noStrike" kern="1200" cap="none" spc="0" normalizeH="0" baseline="0" noProof="0" dirty="0" smtClean="0">
                <a:ln>
                  <a:noFill/>
                </a:ln>
                <a:solidFill>
                  <a:srgbClr val="7030A0"/>
                </a:solidFill>
                <a:effectLst/>
                <a:uLnTx/>
                <a:uFillTx/>
                <a:ea typeface="楷体" panose="02010609060101010101" pitchFamily="49" charset="-122"/>
              </a:rPr>
              <a:t>的</a:t>
            </a:r>
            <a:r>
              <a:rPr kumimoji="1" lang="zh-CN" altLang="en-US" sz="1200" dirty="0">
                <a:solidFill>
                  <a:srgbClr val="7030A0"/>
                </a:solidFill>
                <a:ea typeface="楷体" panose="02010609060101010101" pitchFamily="49" charset="-122"/>
              </a:rPr>
              <a:t>拷贝</a:t>
            </a:r>
            <a:r>
              <a:rPr kumimoji="1" lang="zh-CN" altLang="en-US" sz="1200" b="0" i="0" u="none" strike="noStrike" kern="1200" cap="none" spc="0" normalizeH="0" baseline="0" noProof="0" dirty="0" smtClean="0">
                <a:ln>
                  <a:noFill/>
                </a:ln>
                <a:solidFill>
                  <a:srgbClr val="7030A0"/>
                </a:solidFill>
                <a:effectLst/>
                <a:uLnTx/>
                <a:uFillTx/>
                <a:ea typeface="楷体" panose="02010609060101010101" pitchFamily="49" charset="-122"/>
              </a:rPr>
              <a:t>构造</a:t>
            </a:r>
            <a:r>
              <a:rPr kumimoji="1" lang="zh-CN" altLang="en-US" sz="1200" b="0" i="0" u="none" strike="noStrike" kern="1200" cap="none" spc="0" normalizeH="0" baseline="0" noProof="0" dirty="0">
                <a:ln>
                  <a:noFill/>
                </a:ln>
                <a:solidFill>
                  <a:srgbClr val="7030A0"/>
                </a:solidFill>
                <a:effectLst/>
                <a:uLnTx/>
                <a:uFillTx/>
                <a:ea typeface="楷体" panose="02010609060101010101" pitchFamily="49" charset="-122"/>
              </a:rPr>
              <a:t>函数被调用</a:t>
            </a:r>
            <a:r>
              <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class A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rgbClr val="0033CC"/>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rgbClr val="0033CC"/>
                </a:solidFill>
                <a:effectLst/>
                <a:uLnTx/>
                <a:uFillTx/>
                <a:latin typeface="Courier New" panose="02070309020205020404" pitchFamily="49" charset="0"/>
                <a:ea typeface="宋体" panose="02010600030101010101" pitchFamily="2" charset="-122"/>
                <a:cs typeface="Courier New" panose="02070309020205020404" pitchFamily="49" charset="0"/>
              </a:rPr>
              <a:t>public</a:t>
            </a:r>
            <a:r>
              <a:rPr kumimoji="0" lang="en-US" altLang="zh-CN" sz="1100" b="1" i="0" u="none" strike="noStrike" kern="1200" cap="none" spc="0" normalizeH="0" baseline="0" noProof="0" dirty="0">
                <a:ln>
                  <a:noFill/>
                </a:ln>
                <a:solidFill>
                  <a:srgbClr val="0033CC"/>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rgbClr val="0033CC"/>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err="1"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int</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v;</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a:t>
            </a:r>
            <a:r>
              <a:rPr kumimoji="0" lang="en-US" altLang="zh-CN" sz="1100" b="1" i="0" u="none" strike="noStrike" kern="1200" cap="none" spc="0" normalizeH="0" baseline="0" noProof="0" dirty="0" err="1"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int</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n) { v = n;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fontAlgn="base">
              <a:spcBef>
                <a:spcPct val="0"/>
              </a:spcBef>
              <a:spcAft>
                <a:spcPct val="0"/>
              </a:spcAft>
              <a:defRPr/>
            </a:pPr>
            <a:r>
              <a:rPr kumimoji="0" lang="en-US" altLang="zh-CN" sz="1100" b="1" i="0" u="none" strike="noStrike" kern="12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 A</a:t>
            </a:r>
            <a:r>
              <a:rPr kumimoji="0" lang="en-US" altLang="zh-CN" sz="1100" b="1" i="0" u="none" strike="noStrike" kern="12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 const A &amp; a) </a:t>
            </a:r>
            <a:r>
              <a:rPr kumimoji="1" lang="en-US" altLang="zh-CN" sz="1100" b="1" dirty="0">
                <a:solidFill>
                  <a:srgbClr val="00B050"/>
                </a:solidFill>
                <a:latin typeface="楷体" panose="02010609060101010101" pitchFamily="49" charset="-122"/>
                <a:ea typeface="楷体" panose="02010609060101010101" pitchFamily="49" charset="-122"/>
                <a:cs typeface="Courier New" panose="02070309020205020404" pitchFamily="49" charset="0"/>
              </a:rPr>
              <a:t>//</a:t>
            </a:r>
            <a:r>
              <a:rPr kumimoji="1" lang="zh-CN" altLang="en-US" sz="1100" b="1" dirty="0" smtClean="0">
                <a:solidFill>
                  <a:srgbClr val="00B050"/>
                </a:solidFill>
                <a:latin typeface="楷体" panose="02010609060101010101" pitchFamily="49" charset="-122"/>
                <a:ea typeface="楷体" panose="02010609060101010101" pitchFamily="49" charset="-122"/>
                <a:cs typeface="Courier New" panose="02070309020205020404" pitchFamily="49" charset="0"/>
              </a:rPr>
              <a:t>拷贝构造函数</a:t>
            </a:r>
            <a:endParaRPr kumimoji="0" lang="en-US" altLang="zh-CN" sz="1100" b="1" i="0" u="none" strike="noStrike" kern="1200" cap="none" spc="0" normalizeH="0" baseline="0" noProof="0" dirty="0" smtClean="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1100" b="1" noProof="0" dirty="0" smtClean="0">
                <a:solidFill>
                  <a:srgbClr val="FF0000"/>
                </a:solidFill>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v = </a:t>
            </a:r>
            <a:r>
              <a:rPr kumimoji="0" lang="en-US" altLang="zh-CN" sz="1100" b="1" i="0" u="none" strike="noStrike" kern="1200" cap="none" spc="0" normalizeH="0" baseline="0" noProof="0" dirty="0" err="1">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a.v</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err="1"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cout</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&lt;&lt; "Copy constructor called" &lt;&lt;</a:t>
            </a:r>
            <a:r>
              <a:rPr kumimoji="0" lang="en-US" altLang="zh-CN" sz="1100" b="1" i="0" u="none" strike="noStrike" kern="1200" cap="none" spc="0" normalizeH="0" baseline="0" noProof="0" dirty="0" err="1">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endl</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smtClean="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sp>
        <p:nvSpPr>
          <p:cNvPr id="7" name="矩形 6"/>
          <p:cNvSpPr/>
          <p:nvPr/>
        </p:nvSpPr>
        <p:spPr>
          <a:xfrm>
            <a:off x="5017008" y="4248665"/>
            <a:ext cx="3535680" cy="2123658"/>
          </a:xfrm>
          <a:prstGeom prst="rect">
            <a:avLst/>
          </a:prstGeom>
          <a:solidFill>
            <a:schemeClr val="bg1">
              <a:lumMod val="95000"/>
            </a:schemeClr>
          </a:solidFill>
          <a:ln>
            <a:solidFill>
              <a:srgbClr val="00B050"/>
            </a:solidFill>
          </a:ln>
        </p:spPr>
        <p:txBody>
          <a:bodyPr wrap="square">
            <a:spAutoFit/>
          </a:bodyPr>
          <a:lstStyle/>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A </a:t>
            </a:r>
            <a:r>
              <a:rPr kumimoji="1" lang="en-US" altLang="zh-CN" sz="1200" b="1" dirty="0" err="1">
                <a:latin typeface="Courier New" panose="02070309020205020404" pitchFamily="49" charset="0"/>
                <a:ea typeface="宋体" panose="02010600030101010101" pitchFamily="2" charset="-122"/>
                <a:cs typeface="Courier New" panose="02070309020205020404" pitchFamily="49" charset="0"/>
              </a:rPr>
              <a:t>Func</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t>
            </a:r>
            <a:endPar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   </a:t>
            </a:r>
            <a:endParaRPr kumimoji="1" lang="en-US" altLang="zh-CN"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 </a:t>
            </a: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e(4</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return </a:t>
            </a: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e; </a:t>
            </a:r>
            <a:r>
              <a:rPr kumimoji="1" lang="en-US" altLang="zh-CN" sz="1200" b="1"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en-US" sz="1200" b="1" dirty="0">
                <a:solidFill>
                  <a:srgbClr val="00B050"/>
                </a:solidFill>
                <a:latin typeface="Courier New" panose="02070309020205020404" pitchFamily="49" charset="0"/>
                <a:ea typeface="宋体" panose="02010600030101010101" pitchFamily="2" charset="-122"/>
                <a:cs typeface="Courier New" panose="02070309020205020404" pitchFamily="49" charset="0"/>
              </a:rPr>
              <a:t>函数返回对象</a:t>
            </a:r>
            <a:r>
              <a:rPr kumimoji="1" lang="en-US" altLang="zh-CN" sz="1200" b="1" dirty="0">
                <a:solidFill>
                  <a:srgbClr val="00B050"/>
                </a:solidFill>
                <a:latin typeface="Courier New" panose="02070309020205020404" pitchFamily="49" charset="0"/>
                <a:ea typeface="宋体" panose="02010600030101010101" pitchFamily="2" charset="-122"/>
                <a:cs typeface="Courier New" panose="02070309020205020404" pitchFamily="49" charset="0"/>
              </a:rPr>
              <a:t>  </a:t>
            </a:r>
          </a:p>
          <a:p>
            <a:pPr lvl="0" fontAlgn="base">
              <a:spcBef>
                <a:spcPct val="0"/>
              </a:spcBef>
              <a:spcAft>
                <a:spcPct val="0"/>
              </a:spcAft>
              <a:defRPr/>
            </a:pP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a:t>
            </a:r>
          </a:p>
          <a:p>
            <a:pPr lvl="0" fontAlgn="base">
              <a:spcBef>
                <a:spcPct val="0"/>
              </a:spcBef>
              <a:spcAft>
                <a:spcPct val="0"/>
              </a:spcAft>
              <a:defRPr/>
            </a:pPr>
            <a:endParaRPr kumimoji="1" lang="en-US" altLang="zh-CN"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kumimoji="1" lang="en-US" altLang="zh-CN" sz="1200" b="1" dirty="0" err="1">
                <a:latin typeface="Courier New" panose="02070309020205020404" pitchFamily="49" charset="0"/>
                <a:ea typeface="宋体" panose="02010600030101010101" pitchFamily="2" charset="-122"/>
                <a:cs typeface="Courier New" panose="02070309020205020404" pitchFamily="49" charset="0"/>
              </a:rPr>
              <a:t>int</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main() </a:t>
            </a:r>
            <a:endPar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 </a:t>
            </a:r>
            <a:endParaRPr kumimoji="1" lang="en-US" altLang="zh-CN"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    </a:t>
            </a:r>
            <a:r>
              <a:rPr kumimoji="1" lang="en-US" altLang="zh-CN" sz="1200" b="1" dirty="0" err="1" smtClean="0">
                <a:latin typeface="Courier New" panose="02070309020205020404" pitchFamily="49" charset="0"/>
                <a:ea typeface="宋体" panose="02010600030101010101" pitchFamily="2" charset="-122"/>
                <a:cs typeface="Courier New" panose="02070309020205020404" pitchFamily="49" charset="0"/>
              </a:rPr>
              <a:t>cout</a:t>
            </a: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 </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&lt;&lt; </a:t>
            </a:r>
            <a:r>
              <a:rPr kumimoji="1" lang="en-US" altLang="zh-CN" sz="1200" b="1" dirty="0" err="1">
                <a:latin typeface="Courier New" panose="02070309020205020404" pitchFamily="49" charset="0"/>
                <a:ea typeface="宋体" panose="02010600030101010101" pitchFamily="2" charset="-122"/>
                <a:cs typeface="Courier New" panose="02070309020205020404" pitchFamily="49" charset="0"/>
              </a:rPr>
              <a:t>Func</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().v &lt;&lt; </a:t>
            </a:r>
            <a:r>
              <a:rPr kumimoji="1" lang="en-US" altLang="zh-CN" sz="1200" b="1" dirty="0" err="1">
                <a:latin typeface="Courier New" panose="02070309020205020404" pitchFamily="49" charset="0"/>
                <a:ea typeface="宋体" panose="02010600030101010101" pitchFamily="2" charset="-122"/>
                <a:cs typeface="Courier New" panose="02070309020205020404" pitchFamily="49" charset="0"/>
              </a:rPr>
              <a:t>endl</a:t>
            </a: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t>
            </a:r>
            <a:r>
              <a:rPr kumimoji="1" lang="en-US" altLang="zh-CN" sz="1200" b="1" dirty="0" smtClean="0">
                <a:latin typeface="Courier New" panose="02070309020205020404" pitchFamily="49" charset="0"/>
                <a:ea typeface="宋体" panose="02010600030101010101" pitchFamily="2" charset="-122"/>
                <a:cs typeface="Courier New" panose="02070309020205020404" pitchFamily="49" charset="0"/>
              </a:rPr>
              <a:t>   </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return 0; </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a:t>
            </a:r>
            <a:endParaRPr kumimoji="1" lang="zh-CN" altLang="en-US" sz="1200" b="1" dirty="0" err="1">
              <a:latin typeface="Courier New" panose="02070309020205020404" pitchFamily="49" charset="0"/>
              <a:ea typeface="宋体" panose="02010600030101010101" pitchFamily="2" charset="-122"/>
              <a:cs typeface="Courier New" panose="02070309020205020404" pitchFamily="49" charset="0"/>
            </a:endParaRPr>
          </a:p>
        </p:txBody>
      </p:sp>
      <p:sp>
        <p:nvSpPr>
          <p:cNvPr id="8"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smtClean="0">
                <a:solidFill>
                  <a:srgbClr val="FFFF00"/>
                </a:solidFill>
                <a:latin typeface="Britannic Bold" panose="020B0903060703020204" pitchFamily="34" charset="0"/>
                <a:sym typeface="+mn-ea"/>
              </a:rPr>
              <a:t>1</a:t>
            </a:r>
            <a:r>
              <a:rPr lang="en-US" altLang="zh-CN" dirty="0" smtClean="0">
                <a:sym typeface="+mn-ea"/>
              </a:rPr>
              <a:t> </a:t>
            </a:r>
            <a:r>
              <a:rPr lang="zh-CN" altLang="en-US" dirty="0" smtClean="0">
                <a:sym typeface="+mn-ea"/>
              </a:rPr>
              <a:t>构造函数</a:t>
            </a:r>
          </a:p>
        </p:txBody>
      </p:sp>
      <p:sp>
        <p:nvSpPr>
          <p:cNvPr id="9" name="矩形 8"/>
          <p:cNvSpPr/>
          <p:nvPr/>
        </p:nvSpPr>
        <p:spPr>
          <a:xfrm>
            <a:off x="4861469" y="988905"/>
            <a:ext cx="439835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拷贝构造函数</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C00000"/>
                </a:solidFill>
                <a:latin typeface="Bodoni MT Black" panose="02070A03080606020203" pitchFamily="18" charset="0"/>
                <a:ea typeface="黑体" panose="02010609060101010101" pitchFamily="49" charset="-122"/>
              </a:rPr>
              <a:t>举例</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10" name="右箭头 9"/>
          <p:cNvSpPr/>
          <p:nvPr/>
        </p:nvSpPr>
        <p:spPr>
          <a:xfrm>
            <a:off x="4568952" y="2886891"/>
            <a:ext cx="448056" cy="313509"/>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右箭头 10"/>
          <p:cNvSpPr/>
          <p:nvPr/>
        </p:nvSpPr>
        <p:spPr>
          <a:xfrm>
            <a:off x="4568952" y="5075872"/>
            <a:ext cx="448056" cy="313509"/>
          </a:xfrm>
          <a:prstGeom prst="right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2590640" y="1773294"/>
            <a:ext cx="2008883" cy="338554"/>
          </a:xfrm>
          <a:prstGeom prst="rect">
            <a:avLst/>
          </a:prstGeom>
        </p:spPr>
        <p:txBody>
          <a:bodyPr wrap="none">
            <a:spAutoFit/>
          </a:bodyPr>
          <a:lstStyle/>
          <a:p>
            <a:r>
              <a:rPr lang="zh-CN" altLang="en-US" sz="1600" b="1" dirty="0" smtClean="0">
                <a:solidFill>
                  <a:srgbClr val="0000FF"/>
                </a:solidFill>
                <a:sym typeface="Wingdings" panose="05000000000000000000" pitchFamily="2" charset="2"/>
              </a:rPr>
              <a:t></a:t>
            </a:r>
            <a:r>
              <a:rPr lang="zh-CN" altLang="en-US" sz="1600" b="1" dirty="0" smtClean="0">
                <a:solidFill>
                  <a:srgbClr val="0000FF"/>
                </a:solidFill>
              </a:rPr>
              <a:t>用</a:t>
            </a:r>
            <a:r>
              <a:rPr lang="zh-CN" altLang="en-US" sz="1600" b="1" dirty="0">
                <a:solidFill>
                  <a:srgbClr val="0000FF"/>
                </a:solidFill>
              </a:rPr>
              <a:t>对象初始化对象</a:t>
            </a:r>
            <a:endParaRPr lang="zh-CN" altLang="en-US" sz="1600" dirty="0"/>
          </a:p>
        </p:txBody>
      </p:sp>
      <p:sp>
        <p:nvSpPr>
          <p:cNvPr id="13" name="矩形 12"/>
          <p:cNvSpPr/>
          <p:nvPr/>
        </p:nvSpPr>
        <p:spPr>
          <a:xfrm>
            <a:off x="1995509" y="3780983"/>
            <a:ext cx="2624436" cy="338554"/>
          </a:xfrm>
          <a:prstGeom prst="rect">
            <a:avLst/>
          </a:prstGeom>
        </p:spPr>
        <p:txBody>
          <a:bodyPr wrap="none">
            <a:spAutoFit/>
          </a:bodyPr>
          <a:lstStyle/>
          <a:p>
            <a:r>
              <a:rPr lang="zh-CN" altLang="en-US" sz="1600" b="1" dirty="0" smtClean="0">
                <a:solidFill>
                  <a:srgbClr val="0000FF"/>
                </a:solidFill>
                <a:sym typeface="Wingdings" panose="05000000000000000000" pitchFamily="2" charset="2"/>
              </a:rPr>
              <a:t></a:t>
            </a:r>
            <a:r>
              <a:rPr lang="zh-CN" altLang="en-US" sz="1600" b="1" dirty="0" smtClean="0">
                <a:solidFill>
                  <a:srgbClr val="0000FF"/>
                </a:solidFill>
              </a:rPr>
              <a:t>对象</a:t>
            </a:r>
            <a:r>
              <a:rPr lang="zh-CN" altLang="en-US" sz="1600" b="1" dirty="0">
                <a:solidFill>
                  <a:srgbClr val="0000FF"/>
                </a:solidFill>
              </a:rPr>
              <a:t>作为实参进行值传递</a:t>
            </a:r>
            <a:endParaRPr lang="zh-CN" altLang="en-US" sz="1600" dirty="0"/>
          </a:p>
        </p:txBody>
      </p:sp>
      <p:sp>
        <p:nvSpPr>
          <p:cNvPr id="14" name="矩形 13"/>
          <p:cNvSpPr/>
          <p:nvPr/>
        </p:nvSpPr>
        <p:spPr>
          <a:xfrm>
            <a:off x="2772370" y="6177720"/>
            <a:ext cx="1803699" cy="338554"/>
          </a:xfrm>
          <a:prstGeom prst="rect">
            <a:avLst/>
          </a:prstGeom>
        </p:spPr>
        <p:txBody>
          <a:bodyPr wrap="none">
            <a:spAutoFit/>
          </a:bodyPr>
          <a:lstStyle/>
          <a:p>
            <a:r>
              <a:rPr lang="zh-CN" altLang="en-US" sz="1600" b="1" dirty="0" smtClean="0">
                <a:solidFill>
                  <a:srgbClr val="0000FF"/>
                </a:solidFill>
                <a:sym typeface="Wingdings" panose="05000000000000000000" pitchFamily="2" charset="2"/>
              </a:rPr>
              <a:t></a:t>
            </a:r>
            <a:r>
              <a:rPr lang="zh-CN" altLang="en-US" sz="1600" b="1" dirty="0" smtClean="0">
                <a:solidFill>
                  <a:srgbClr val="0000FF"/>
                </a:solidFill>
              </a:rPr>
              <a:t>函数</a:t>
            </a:r>
            <a:r>
              <a:rPr lang="zh-CN" altLang="en-US" sz="1600" b="1" dirty="0">
                <a:solidFill>
                  <a:srgbClr val="0000FF"/>
                </a:solidFill>
              </a:rPr>
              <a:t>返回对象时</a:t>
            </a:r>
            <a:endParaRPr lang="zh-CN" altLang="en-US" sz="1600" dirty="0"/>
          </a:p>
        </p:txBody>
      </p:sp>
      <p:cxnSp>
        <p:nvCxnSpPr>
          <p:cNvPr id="16" name="直接连接符 15"/>
          <p:cNvCxnSpPr/>
          <p:nvPr/>
        </p:nvCxnSpPr>
        <p:spPr>
          <a:xfrm>
            <a:off x="5564777" y="3350623"/>
            <a:ext cx="1907177"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028508" y="5029201"/>
            <a:ext cx="2011681"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4. </a:t>
            </a:r>
            <a:r>
              <a:rPr lang="zh-CN" altLang="en-US" sz="2000" b="1" dirty="0" smtClean="0">
                <a:solidFill>
                  <a:srgbClr val="C00000"/>
                </a:solidFill>
                <a:latin typeface="Bodoni MT Black" panose="02070A03080606020203" pitchFamily="18" charset="0"/>
                <a:ea typeface="黑体" panose="02010609060101010101" pitchFamily="49" charset="-122"/>
              </a:rPr>
              <a:t>拷贝构造函数 </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00B050"/>
                </a:solidFill>
                <a:latin typeface="Bodoni MT Black" panose="02070A03080606020203" pitchFamily="18" charset="0"/>
                <a:ea typeface="黑体" panose="02010609060101010101" pitchFamily="49" charset="-122"/>
              </a:rPr>
              <a:t>程序举例</a:t>
            </a:r>
            <a:endParaRPr lang="en-US" altLang="zh-CN" sz="2000" b="1" dirty="0" smtClean="0">
              <a:solidFill>
                <a:srgbClr val="00B05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smtClean="0">
                <a:solidFill>
                  <a:srgbClr val="FFFF00"/>
                </a:solidFill>
                <a:latin typeface="Britannic Bold" panose="020B0903060703020204" pitchFamily="34" charset="0"/>
                <a:sym typeface="+mn-ea"/>
              </a:rPr>
              <a:t>1</a:t>
            </a:r>
            <a:r>
              <a:rPr lang="en-US" altLang="zh-CN" dirty="0" smtClean="0">
                <a:sym typeface="+mn-ea"/>
              </a:rPr>
              <a:t> </a:t>
            </a:r>
            <a:r>
              <a:rPr lang="zh-CN" altLang="en-US" dirty="0" smtClean="0">
                <a:sym typeface="+mn-ea"/>
              </a:rPr>
              <a:t>构造函数</a:t>
            </a:r>
          </a:p>
        </p:txBody>
      </p:sp>
      <p:pic>
        <p:nvPicPr>
          <p:cNvPr id="6" name="图片 5"/>
          <p:cNvPicPr>
            <a:picLocks noChangeAspect="1"/>
          </p:cNvPicPr>
          <p:nvPr/>
        </p:nvPicPr>
        <p:blipFill>
          <a:blip r:embed="rId2"/>
          <a:stretch>
            <a:fillRect/>
          </a:stretch>
        </p:blipFill>
        <p:spPr>
          <a:xfrm>
            <a:off x="253633" y="1453867"/>
            <a:ext cx="4491087" cy="4915156"/>
          </a:xfrm>
          <a:prstGeom prst="rect">
            <a:avLst/>
          </a:prstGeom>
          <a:ln>
            <a:solidFill>
              <a:srgbClr val="0066FF"/>
            </a:solidFill>
          </a:ln>
        </p:spPr>
      </p:pic>
      <p:pic>
        <p:nvPicPr>
          <p:cNvPr id="8" name="图片 7"/>
          <p:cNvPicPr>
            <a:picLocks noChangeAspect="1"/>
          </p:cNvPicPr>
          <p:nvPr/>
        </p:nvPicPr>
        <p:blipFill>
          <a:blip r:embed="rId3"/>
          <a:stretch>
            <a:fillRect/>
          </a:stretch>
        </p:blipFill>
        <p:spPr>
          <a:xfrm>
            <a:off x="5105644" y="1453867"/>
            <a:ext cx="3530037" cy="4915156"/>
          </a:xfrm>
          <a:prstGeom prst="rect">
            <a:avLst/>
          </a:prstGeom>
          <a:ln>
            <a:solidFill>
              <a:srgbClr val="0066FF"/>
            </a:solidFill>
          </a:ln>
        </p:spPr>
      </p:pic>
      <p:cxnSp>
        <p:nvCxnSpPr>
          <p:cNvPr id="10" name="直接箭头连接符 9"/>
          <p:cNvCxnSpPr/>
          <p:nvPr/>
        </p:nvCxnSpPr>
        <p:spPr>
          <a:xfrm flipH="1" flipV="1">
            <a:off x="2700528" y="2442577"/>
            <a:ext cx="3310128" cy="1275983"/>
          </a:xfrm>
          <a:prstGeom prst="straightConnector1">
            <a:avLst/>
          </a:prstGeom>
          <a:ln w="12700">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2645664" y="2487168"/>
            <a:ext cx="3364992" cy="1424278"/>
          </a:xfrm>
          <a:prstGeom prst="straightConnector1">
            <a:avLst/>
          </a:prstGeom>
          <a:ln w="12700">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2066544" y="2584705"/>
            <a:ext cx="3944112" cy="1692768"/>
          </a:xfrm>
          <a:prstGeom prst="straightConnector1">
            <a:avLst/>
          </a:prstGeom>
          <a:ln w="12700">
            <a:solidFill>
              <a:srgbClr val="FF3399"/>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2066544" y="2651760"/>
            <a:ext cx="3944112" cy="1767841"/>
          </a:xfrm>
          <a:prstGeom prst="straightConnector1">
            <a:avLst/>
          </a:prstGeom>
          <a:ln w="12700">
            <a:solidFill>
              <a:srgbClr val="FF3399"/>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6812280" y="2651760"/>
            <a:ext cx="99060" cy="2476500"/>
          </a:xfrm>
          <a:prstGeom prst="straightConnector1">
            <a:avLst/>
          </a:prstGeom>
          <a:ln w="1905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构造函数</a:t>
            </a:r>
            <a:r>
              <a:rPr lang="zh-CN" altLang="en-US" dirty="0"/>
              <a:t>总结</a:t>
            </a:r>
            <a:r>
              <a:rPr lang="zh-CN" altLang="en-US" dirty="0" smtClean="0"/>
              <a:t>：一图知天下</a:t>
            </a:r>
            <a:endParaRPr lang="zh-CN" altLang="en-US" dirty="0"/>
          </a:p>
        </p:txBody>
      </p:sp>
      <p:grpSp>
        <p:nvGrpSpPr>
          <p:cNvPr id="54" name="组合 53"/>
          <p:cNvGrpSpPr/>
          <p:nvPr/>
        </p:nvGrpSpPr>
        <p:grpSpPr>
          <a:xfrm>
            <a:off x="3192428" y="1558624"/>
            <a:ext cx="4491150" cy="3474490"/>
            <a:chOff x="3192428" y="1558624"/>
            <a:chExt cx="4491150" cy="3474490"/>
          </a:xfrm>
        </p:grpSpPr>
        <p:sp>
          <p:nvSpPr>
            <p:cNvPr id="22" name="矩形 21"/>
            <p:cNvSpPr/>
            <p:nvPr/>
          </p:nvSpPr>
          <p:spPr>
            <a:xfrm>
              <a:off x="3192428" y="1738968"/>
              <a:ext cx="1375980" cy="1332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9" name="组合 8"/>
            <p:cNvGrpSpPr/>
            <p:nvPr/>
          </p:nvGrpSpPr>
          <p:grpSpPr>
            <a:xfrm>
              <a:off x="6112356" y="1877507"/>
              <a:ext cx="1571222" cy="1107584"/>
              <a:chOff x="5370489" y="3335628"/>
              <a:chExt cx="1571222" cy="1107584"/>
            </a:xfrm>
          </p:grpSpPr>
          <p:sp>
            <p:nvSpPr>
              <p:cNvPr id="10" name="立方体 9"/>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848" y="4204826"/>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768112">
              <a:off x="3695826" y="1300801"/>
              <a:ext cx="3474490" cy="3990135"/>
            </a:xfrm>
            <a:prstGeom prst="arc">
              <a:avLst>
                <a:gd name="adj1" fmla="val 16823820"/>
                <a:gd name="adj2" fmla="val 21048048"/>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691555" y="1666642"/>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普通</a:t>
              </a:r>
              <a:r>
                <a:rPr lang="zh-CN" altLang="en-US" sz="1400" b="1" dirty="0" smtClean="0">
                  <a:solidFill>
                    <a:srgbClr val="C00000"/>
                  </a:solidFill>
                  <a:latin typeface="楷体" panose="02010609060101010101" pitchFamily="49" charset="-122"/>
                  <a:ea typeface="楷体" panose="02010609060101010101" pitchFamily="49" charset="-122"/>
                </a:rPr>
                <a:t>构造函数</a:t>
              </a:r>
              <a:endParaRPr lang="en-US" altLang="zh-CN" sz="1400" b="1" dirty="0" smtClean="0">
                <a:solidFill>
                  <a:srgbClr val="C00000"/>
                </a:solidFill>
                <a:latin typeface="楷体" panose="02010609060101010101" pitchFamily="49" charset="-122"/>
                <a:ea typeface="楷体" panose="02010609060101010101" pitchFamily="49" charset="-122"/>
              </a:endParaRPr>
            </a:p>
            <a:p>
              <a:pPr algn="ctr"/>
              <a:r>
                <a:rPr lang="en-US" altLang="zh-CN" sz="1400" b="1" dirty="0" smtClean="0">
                  <a:solidFill>
                    <a:srgbClr val="00B050"/>
                  </a:solidFill>
                  <a:latin typeface="楷体" panose="02010609060101010101" pitchFamily="49" charset="-122"/>
                  <a:ea typeface="楷体" panose="02010609060101010101" pitchFamily="49" charset="-122"/>
                </a:rPr>
                <a:t>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7" name="矩形 16"/>
            <p:cNvSpPr/>
            <p:nvPr/>
          </p:nvSpPr>
          <p:spPr>
            <a:xfrm>
              <a:off x="3402262" y="3111202"/>
              <a:ext cx="877163" cy="369332"/>
            </a:xfrm>
            <a:prstGeom prst="rect">
              <a:avLst/>
            </a:prstGeom>
          </p:spPr>
          <p:txBody>
            <a:bodyPr wrap="none">
              <a:spAutoFit/>
            </a:bodyPr>
            <a:lstStyle/>
            <a:p>
              <a:r>
                <a:rPr lang="zh-CN" altLang="en-US" dirty="0" smtClean="0"/>
                <a:t>参数值</a:t>
              </a:r>
              <a:endParaRPr lang="zh-CN" altLang="en-US" dirty="0"/>
            </a:p>
          </p:txBody>
        </p:sp>
        <p:sp>
          <p:nvSpPr>
            <p:cNvPr id="18" name="矩形 17"/>
            <p:cNvSpPr/>
            <p:nvPr/>
          </p:nvSpPr>
          <p:spPr>
            <a:xfrm>
              <a:off x="6473924" y="3111202"/>
              <a:ext cx="768159" cy="369332"/>
            </a:xfrm>
            <a:prstGeom prst="rect">
              <a:avLst/>
            </a:prstGeom>
          </p:spPr>
          <p:txBody>
            <a:bodyPr wrap="none">
              <a:spAutoFit/>
            </a:bodyPr>
            <a:lstStyle/>
            <a:p>
              <a:r>
                <a:rPr lang="zh-CN" altLang="en-US" dirty="0" smtClean="0"/>
                <a:t>对象</a:t>
              </a:r>
              <a:r>
                <a:rPr lang="en-US" altLang="zh-CN" dirty="0" smtClean="0"/>
                <a:t>b</a:t>
              </a:r>
              <a:endParaRPr lang="zh-CN" altLang="en-US" dirty="0"/>
            </a:p>
          </p:txBody>
        </p:sp>
        <p:sp>
          <p:nvSpPr>
            <p:cNvPr id="19" name="矩形 18"/>
            <p:cNvSpPr/>
            <p:nvPr/>
          </p:nvSpPr>
          <p:spPr>
            <a:xfrm>
              <a:off x="3309680" y="1978328"/>
              <a:ext cx="1137920" cy="264160"/>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smtClean="0"/>
                <a:t>参数</a:t>
              </a:r>
              <a:r>
                <a:rPr lang="en-US" altLang="zh-CN" sz="1400" dirty="0" smtClean="0"/>
                <a:t>1</a:t>
              </a:r>
              <a:endParaRPr lang="zh-CN" altLang="en-US" sz="1400" dirty="0"/>
            </a:p>
          </p:txBody>
        </p:sp>
        <p:sp>
          <p:nvSpPr>
            <p:cNvPr id="20" name="矩形 19"/>
            <p:cNvSpPr/>
            <p:nvPr/>
          </p:nvSpPr>
          <p:spPr>
            <a:xfrm>
              <a:off x="3309680" y="2302257"/>
              <a:ext cx="1137920" cy="26416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smtClean="0"/>
                <a:t>参数</a:t>
              </a:r>
              <a:r>
                <a:rPr lang="en-US" altLang="zh-CN" sz="1600" dirty="0" smtClean="0"/>
                <a:t>2</a:t>
              </a:r>
              <a:endParaRPr lang="zh-CN" altLang="en-US" sz="1600" dirty="0"/>
            </a:p>
          </p:txBody>
        </p:sp>
        <p:sp>
          <p:nvSpPr>
            <p:cNvPr id="21" name="矩形 20"/>
            <p:cNvSpPr/>
            <p:nvPr/>
          </p:nvSpPr>
          <p:spPr>
            <a:xfrm>
              <a:off x="3309680" y="2616976"/>
              <a:ext cx="1137920" cy="26416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smtClean="0"/>
                <a:t>参数</a:t>
              </a:r>
              <a:r>
                <a:rPr lang="en-US" altLang="zh-CN" sz="1600" dirty="0" smtClean="0"/>
                <a:t>3</a:t>
              </a:r>
              <a:endParaRPr lang="zh-CN" altLang="en-US" sz="1600" dirty="0"/>
            </a:p>
          </p:txBody>
        </p:sp>
      </p:grpSp>
      <p:grpSp>
        <p:nvGrpSpPr>
          <p:cNvPr id="55" name="组合 54"/>
          <p:cNvGrpSpPr/>
          <p:nvPr/>
        </p:nvGrpSpPr>
        <p:grpSpPr>
          <a:xfrm>
            <a:off x="3192428" y="4340584"/>
            <a:ext cx="4649805" cy="3474490"/>
            <a:chOff x="2903371" y="3978933"/>
            <a:chExt cx="4649805" cy="3474490"/>
          </a:xfrm>
        </p:grpSpPr>
        <p:grpSp>
          <p:nvGrpSpPr>
            <p:cNvPr id="36" name="组合 35"/>
            <p:cNvGrpSpPr/>
            <p:nvPr/>
          </p:nvGrpSpPr>
          <p:grpSpPr>
            <a:xfrm>
              <a:off x="2903371" y="4380399"/>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smtClean="0">
                    <a:latin typeface="Courier New" panose="02070309020205020404" pitchFamily="49" charset="0"/>
                    <a:cs typeface="Courier New" panose="02070309020205020404" pitchFamily="49" charset="0"/>
                  </a:rPr>
                  <a:t>x,y,z</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74643" y="4204826"/>
                <a:ext cx="62053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latin typeface="Courier New" panose="02070309020205020404" pitchFamily="49" charset="0"/>
                    <a:cs typeface="Courier New" panose="02070309020205020404" pitchFamily="49" charset="0"/>
                  </a:rPr>
                  <a:t>Functions</a:t>
                </a:r>
                <a:r>
                  <a:rPr lang="en-US" altLang="zh-CN" sz="500" dirty="0">
                    <a:latin typeface="Courier New" panose="02070309020205020404" pitchFamily="49" charset="0"/>
                    <a:cs typeface="Courier New" panose="02070309020205020404" pitchFamily="49" charset="0"/>
                  </a:rPr>
                  <a:t>;</a:t>
                </a:r>
                <a:endParaRPr lang="zh-CN" altLang="en-US" sz="500" dirty="0">
                  <a:latin typeface="Courier New" panose="02070309020205020404" pitchFamily="49" charset="0"/>
                  <a:cs typeface="Courier New" panose="02070309020205020404" pitchFamily="49" charset="0"/>
                </a:endParaRPr>
              </a:p>
            </p:txBody>
          </p:sp>
        </p:grpSp>
        <p:grpSp>
          <p:nvGrpSpPr>
            <p:cNvPr id="42" name="组合 41"/>
            <p:cNvGrpSpPr/>
            <p:nvPr/>
          </p:nvGrpSpPr>
          <p:grpSpPr>
            <a:xfrm>
              <a:off x="5981954" y="4362450"/>
              <a:ext cx="1571222" cy="1127491"/>
              <a:chOff x="5370489" y="3284828"/>
              <a:chExt cx="1571222" cy="1127491"/>
            </a:xfrm>
          </p:grpSpPr>
          <p:sp>
            <p:nvSpPr>
              <p:cNvPr id="43" name="立方体 42"/>
              <p:cNvSpPr/>
              <p:nvPr/>
            </p:nvSpPr>
            <p:spPr>
              <a:xfrm>
                <a:off x="5370489" y="32848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文本框 43"/>
              <p:cNvSpPr txBox="1"/>
              <p:nvPr/>
            </p:nvSpPr>
            <p:spPr>
              <a:xfrm>
                <a:off x="5370489"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5" name="文本框 44"/>
              <p:cNvSpPr txBox="1"/>
              <p:nvPr/>
            </p:nvSpPr>
            <p:spPr>
              <a:xfrm>
                <a:off x="5370489"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6" name="矩形 45"/>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5502848" y="4204826"/>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8" name="弧形 47"/>
            <p:cNvSpPr/>
            <p:nvPr/>
          </p:nvSpPr>
          <p:spPr>
            <a:xfrm rot="18768112">
              <a:off x="3358358" y="3721110"/>
              <a:ext cx="3474490" cy="3990135"/>
            </a:xfrm>
            <a:prstGeom prst="arc">
              <a:avLst>
                <a:gd name="adj1" fmla="val 16261295"/>
                <a:gd name="adj2" fmla="val 21541274"/>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a:off x="3331944" y="4051935"/>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a:t>
              </a:r>
              <a:r>
                <a:rPr lang="zh-CN" altLang="en-US" sz="1400" b="1" dirty="0" smtClean="0">
                  <a:solidFill>
                    <a:srgbClr val="C00000"/>
                  </a:solidFill>
                  <a:latin typeface="楷体" panose="02010609060101010101" pitchFamily="49" charset="-122"/>
                  <a:ea typeface="楷体" panose="02010609060101010101" pitchFamily="49" charset="-122"/>
                </a:rPr>
                <a:t>构造函数</a:t>
              </a:r>
              <a:endParaRPr lang="en-US" altLang="zh-CN" sz="1400" b="1" dirty="0" smtClean="0">
                <a:solidFill>
                  <a:srgbClr val="C00000"/>
                </a:solidFill>
                <a:latin typeface="楷体" panose="02010609060101010101" pitchFamily="49" charset="-122"/>
                <a:ea typeface="楷体" panose="02010609060101010101" pitchFamily="49" charset="-122"/>
              </a:endParaRPr>
            </a:p>
            <a:p>
              <a:pPr algn="ctr"/>
              <a:r>
                <a:rPr lang="en-US" altLang="zh-CN" sz="1400" b="1" dirty="0" smtClean="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50" name="矩形 49"/>
            <p:cNvSpPr/>
            <p:nvPr/>
          </p:nvSpPr>
          <p:spPr>
            <a:xfrm>
              <a:off x="3042651" y="5556747"/>
              <a:ext cx="756938" cy="369332"/>
            </a:xfrm>
            <a:prstGeom prst="rect">
              <a:avLst/>
            </a:prstGeom>
          </p:spPr>
          <p:txBody>
            <a:bodyPr wrap="none">
              <a:spAutoFit/>
            </a:bodyPr>
            <a:lstStyle/>
            <a:p>
              <a:r>
                <a:rPr lang="zh-CN" altLang="en-US" dirty="0" smtClean="0"/>
                <a:t>对象</a:t>
              </a:r>
              <a:r>
                <a:rPr lang="en-US" altLang="zh-CN" dirty="0"/>
                <a:t>a</a:t>
              </a:r>
              <a:endParaRPr lang="zh-CN" altLang="en-US" dirty="0"/>
            </a:p>
          </p:txBody>
        </p:sp>
        <p:sp>
          <p:nvSpPr>
            <p:cNvPr id="51" name="矩形 50"/>
            <p:cNvSpPr/>
            <p:nvPr/>
          </p:nvSpPr>
          <p:spPr>
            <a:xfrm>
              <a:off x="6114313" y="5556747"/>
              <a:ext cx="768159" cy="369332"/>
            </a:xfrm>
            <a:prstGeom prst="rect">
              <a:avLst/>
            </a:prstGeom>
          </p:spPr>
          <p:txBody>
            <a:bodyPr wrap="none">
              <a:spAutoFit/>
            </a:bodyPr>
            <a:lstStyle/>
            <a:p>
              <a:r>
                <a:rPr lang="zh-CN" altLang="en-US" dirty="0" smtClean="0"/>
                <a:t>对象</a:t>
              </a:r>
              <a:r>
                <a:rPr lang="en-US" altLang="zh-CN" dirty="0" smtClean="0"/>
                <a:t>b</a:t>
              </a:r>
              <a:endParaRPr lang="zh-CN" altLang="en-US" dirty="0"/>
            </a:p>
          </p:txBody>
        </p:sp>
      </p:grpSp>
      <p:sp>
        <p:nvSpPr>
          <p:cNvPr id="52" name="矩形 51"/>
          <p:cNvSpPr/>
          <p:nvPr/>
        </p:nvSpPr>
        <p:spPr>
          <a:xfrm>
            <a:off x="243294" y="5122700"/>
            <a:ext cx="1656223" cy="369332"/>
          </a:xfrm>
          <a:prstGeom prst="rect">
            <a:avLst/>
          </a:prstGeom>
        </p:spPr>
        <p:txBody>
          <a:bodyPr wrap="none">
            <a:spAutoFit/>
          </a:bodyPr>
          <a:lstStyle/>
          <a:p>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b(a)</a:t>
            </a:r>
            <a:r>
              <a:rPr lang="zh-CN" altLang="en-US" b="1" dirty="0" smtClean="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3" name="矩形 52"/>
          <p:cNvSpPr/>
          <p:nvPr/>
        </p:nvSpPr>
        <p:spPr>
          <a:xfrm>
            <a:off x="114587" y="2367156"/>
            <a:ext cx="2896947" cy="369332"/>
          </a:xfrm>
          <a:prstGeom prst="rect">
            <a:avLst/>
          </a:prstGeom>
        </p:spPr>
        <p:txBody>
          <a:bodyPr wrap="none">
            <a:spAutoFit/>
          </a:bodyPr>
          <a:lstStyle/>
          <a:p>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b(2018,10,24)</a:t>
            </a:r>
            <a:r>
              <a:rPr lang="zh-CN" altLang="en-US" b="1" dirty="0" smtClean="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7" name="文本框 56"/>
          <p:cNvSpPr txBox="1"/>
          <p:nvPr/>
        </p:nvSpPr>
        <p:spPr>
          <a:xfrm>
            <a:off x="774894" y="2740050"/>
            <a:ext cx="2110842" cy="400110"/>
          </a:xfrm>
          <a:prstGeom prst="rect">
            <a:avLst/>
          </a:prstGeom>
          <a:noFill/>
        </p:spPr>
        <p:txBody>
          <a:bodyPr wrap="square" rtlCol="0">
            <a:spAutoFit/>
          </a:bodyPr>
          <a:lstStyle/>
          <a:p>
            <a:r>
              <a:rPr lang="zh-CN" altLang="en-US" sz="2000" b="1" dirty="0" smtClean="0">
                <a:solidFill>
                  <a:srgbClr val="C00000"/>
                </a:solidFill>
                <a:latin typeface="华文行楷" panose="02010800040101010101" pitchFamily="2" charset="-122"/>
                <a:ea typeface="华文行楷" panose="02010800040101010101" pitchFamily="2" charset="-122"/>
              </a:rPr>
              <a:t>自力更生模式</a:t>
            </a:r>
            <a:endParaRPr lang="zh-CN" altLang="en-US" sz="2000" b="1" dirty="0">
              <a:solidFill>
                <a:srgbClr val="C00000"/>
              </a:solidFill>
              <a:latin typeface="华文行楷" panose="02010800040101010101" pitchFamily="2" charset="-122"/>
              <a:ea typeface="华文行楷" panose="02010800040101010101" pitchFamily="2" charset="-122"/>
            </a:endParaRPr>
          </a:p>
        </p:txBody>
      </p:sp>
      <p:sp>
        <p:nvSpPr>
          <p:cNvPr id="58" name="文本框 57"/>
          <p:cNvSpPr txBox="1"/>
          <p:nvPr/>
        </p:nvSpPr>
        <p:spPr>
          <a:xfrm>
            <a:off x="793501" y="5600741"/>
            <a:ext cx="2110842" cy="400110"/>
          </a:xfrm>
          <a:prstGeom prst="rect">
            <a:avLst/>
          </a:prstGeom>
          <a:noFill/>
        </p:spPr>
        <p:txBody>
          <a:bodyPr wrap="square" rtlCol="0">
            <a:spAutoFit/>
          </a:bodyPr>
          <a:lstStyle/>
          <a:p>
            <a:r>
              <a:rPr lang="zh-CN" altLang="en-US" sz="2000" b="1" dirty="0" smtClean="0">
                <a:solidFill>
                  <a:srgbClr val="C00000"/>
                </a:solidFill>
                <a:latin typeface="华文行楷" panose="02010800040101010101" pitchFamily="2" charset="-122"/>
                <a:ea typeface="华文行楷" panose="02010800040101010101" pitchFamily="2" charset="-122"/>
              </a:rPr>
              <a:t>拿来主义模式</a:t>
            </a:r>
            <a:endParaRPr lang="zh-CN" altLang="en-US" sz="2000" b="1" dirty="0">
              <a:solidFill>
                <a:srgbClr val="C00000"/>
              </a:solidFill>
              <a:latin typeface="华文行楷" panose="02010800040101010101" pitchFamily="2" charset="-122"/>
              <a:ea typeface="华文行楷" panose="02010800040101010101" pitchFamily="2" charset="-122"/>
            </a:endParaRPr>
          </a:p>
        </p:txBody>
      </p:sp>
      <p:sp>
        <p:nvSpPr>
          <p:cNvPr id="59" name="文本框 58"/>
          <p:cNvSpPr txBox="1"/>
          <p:nvPr/>
        </p:nvSpPr>
        <p:spPr>
          <a:xfrm>
            <a:off x="4817743" y="1066910"/>
            <a:ext cx="1664756" cy="307777"/>
          </a:xfrm>
          <a:prstGeom prst="rect">
            <a:avLst/>
          </a:prstGeom>
          <a:noFill/>
        </p:spPr>
        <p:txBody>
          <a:bodyPr wrap="square" rtlCol="0">
            <a:spAutoFit/>
          </a:bodyPr>
          <a:lstStyle/>
          <a:p>
            <a:r>
              <a:rPr lang="zh-CN" altLang="en-US" sz="1400" dirty="0" smtClean="0"/>
              <a:t>初始化</a:t>
            </a:r>
            <a:endParaRPr lang="zh-CN" altLang="en-US" sz="1400" dirty="0"/>
          </a:p>
        </p:txBody>
      </p:sp>
      <p:sp>
        <p:nvSpPr>
          <p:cNvPr id="60" name="文本框 59"/>
          <p:cNvSpPr txBox="1"/>
          <p:nvPr/>
        </p:nvSpPr>
        <p:spPr>
          <a:xfrm>
            <a:off x="4832445" y="3823315"/>
            <a:ext cx="1664756" cy="307777"/>
          </a:xfrm>
          <a:prstGeom prst="rect">
            <a:avLst/>
          </a:prstGeom>
          <a:noFill/>
        </p:spPr>
        <p:txBody>
          <a:bodyPr wrap="square" rtlCol="0">
            <a:spAutoFit/>
          </a:bodyPr>
          <a:lstStyle/>
          <a:p>
            <a:r>
              <a:rPr lang="zh-CN" altLang="en-US" sz="1400" dirty="0" smtClean="0"/>
              <a:t>初始化</a:t>
            </a:r>
            <a:endParaRPr lang="zh-CN" altLang="en-US" sz="1400" dirty="0"/>
          </a:p>
        </p:txBody>
      </p:sp>
      <p:grpSp>
        <p:nvGrpSpPr>
          <p:cNvPr id="66" name="组合 65"/>
          <p:cNvGrpSpPr/>
          <p:nvPr/>
        </p:nvGrpSpPr>
        <p:grpSpPr>
          <a:xfrm>
            <a:off x="4613561" y="2158136"/>
            <a:ext cx="1526226" cy="1277486"/>
            <a:chOff x="4708791" y="2178218"/>
            <a:chExt cx="1526226" cy="1277486"/>
          </a:xfrm>
        </p:grpSpPr>
        <p:sp>
          <p:nvSpPr>
            <p:cNvPr id="61" name="文本框 60"/>
            <p:cNvSpPr txBox="1"/>
            <p:nvPr/>
          </p:nvSpPr>
          <p:spPr>
            <a:xfrm>
              <a:off x="4721878" y="2178218"/>
              <a:ext cx="142492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solidFill>
                    <a:srgbClr val="00B050"/>
                  </a:solidFill>
                  <a:latin typeface="华文楷体" panose="02010600040101010101" pitchFamily="2" charset="-122"/>
                  <a:ea typeface="华文楷体" panose="02010600040101010101" pitchFamily="2" charset="-122"/>
                </a:rPr>
                <a:t>无参构造</a:t>
              </a:r>
              <a:r>
                <a:rPr lang="en-US" altLang="zh-CN" sz="1600" dirty="0" smtClean="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2" name="文本框 61"/>
            <p:cNvSpPr txBox="1"/>
            <p:nvPr/>
          </p:nvSpPr>
          <p:spPr>
            <a:xfrm>
              <a:off x="4708791" y="2766121"/>
              <a:ext cx="152622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a:t>
              </a:r>
              <a:r>
                <a:rPr lang="zh-CN" altLang="en-US" sz="1600" dirty="0" smtClean="0">
                  <a:solidFill>
                    <a:srgbClr val="00B050"/>
                  </a:solidFill>
                  <a:latin typeface="华文楷体" panose="02010600040101010101" pitchFamily="2" charset="-122"/>
                  <a:ea typeface="华文楷体" panose="02010600040101010101" pitchFamily="2" charset="-122"/>
                </a:rPr>
                <a:t>参构造</a:t>
              </a:r>
              <a:r>
                <a:rPr lang="en-US" altLang="zh-CN" sz="1600" dirty="0" smtClean="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3" name="文本框 62"/>
            <p:cNvSpPr txBox="1"/>
            <p:nvPr/>
          </p:nvSpPr>
          <p:spPr>
            <a:xfrm>
              <a:off x="4721878" y="3117150"/>
              <a:ext cx="151313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a:t>
              </a:r>
              <a:r>
                <a:rPr lang="zh-CN" altLang="en-US" sz="1600" dirty="0" smtClean="0">
                  <a:solidFill>
                    <a:srgbClr val="00B050"/>
                  </a:solidFill>
                  <a:latin typeface="华文楷体" panose="02010600040101010101" pitchFamily="2" charset="-122"/>
                  <a:ea typeface="华文楷体" panose="02010600040101010101" pitchFamily="2" charset="-122"/>
                </a:rPr>
                <a:t>参构造</a:t>
              </a:r>
              <a:r>
                <a:rPr lang="en-US" altLang="zh-CN" sz="1600" dirty="0" smtClean="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5" name="文本框 64"/>
            <p:cNvSpPr txBox="1"/>
            <p:nvPr/>
          </p:nvSpPr>
          <p:spPr>
            <a:xfrm>
              <a:off x="4721879" y="2452393"/>
              <a:ext cx="151313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solidFill>
                    <a:srgbClr val="00B050"/>
                  </a:solidFill>
                  <a:latin typeface="华文楷体" panose="02010600040101010101" pitchFamily="2" charset="-122"/>
                  <a:ea typeface="华文楷体" panose="02010600040101010101" pitchFamily="2" charset="-122"/>
                </a:rPr>
                <a:t>无参构造</a:t>
              </a:r>
              <a:r>
                <a:rPr lang="en-US" altLang="zh-CN" sz="1600" dirty="0" smtClean="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皑皑白雪</a:t>
            </a:r>
          </a:p>
        </p:txBody>
      </p:sp>
      <p:pic>
        <p:nvPicPr>
          <p:cNvPr id="2050" name="Picture 2" descr="ç¸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5" y="942974"/>
            <a:ext cx="8194360" cy="54629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析</a:t>
            </a:r>
            <a:r>
              <a:rPr lang="zh-CN" altLang="en-US" sz="2000" b="1" dirty="0">
                <a:solidFill>
                  <a:srgbClr val="C00000"/>
                </a:solidFill>
                <a:latin typeface="Bodoni MT Black" panose="02070A03080606020203" pitchFamily="18" charset="0"/>
                <a:ea typeface="黑体" panose="02010609060101010101" pitchFamily="49" charset="-122"/>
              </a:rPr>
              <a:t>构</a:t>
            </a:r>
            <a:r>
              <a:rPr lang="zh-CN" altLang="en-US" sz="2000" b="1" dirty="0" smtClean="0">
                <a:solidFill>
                  <a:srgbClr val="C00000"/>
                </a:solidFill>
                <a:latin typeface="Bodoni MT Black" panose="02070A03080606020203" pitchFamily="18" charset="0"/>
                <a:ea typeface="黑体" panose="02010609060101010101" pitchFamily="49" charset="-122"/>
              </a:rPr>
              <a:t>函数（</a:t>
            </a:r>
            <a:r>
              <a:rPr lang="en-US" altLang="zh-CN" sz="2000" b="1" dirty="0" smtClean="0">
                <a:solidFill>
                  <a:srgbClr val="C00000"/>
                </a:solidFill>
                <a:latin typeface="Arial Rounded MT Bold" panose="020F0704030504030204" pitchFamily="34" charset="0"/>
                <a:ea typeface="黑体" panose="02010609060101010101" pitchFamily="49" charset="-122"/>
              </a:rPr>
              <a:t>Destructor</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smtClean="0">
                <a:sym typeface="+mn-ea"/>
              </a:rPr>
              <a:t> </a:t>
            </a:r>
            <a:r>
              <a:rPr lang="zh-CN" altLang="en-US" dirty="0">
                <a:sym typeface="+mn-ea"/>
              </a:rPr>
              <a:t>析构</a:t>
            </a:r>
            <a:r>
              <a:rPr lang="zh-CN" altLang="en-US" dirty="0" smtClean="0">
                <a:sym typeface="+mn-ea"/>
              </a:rPr>
              <a:t>函数</a:t>
            </a:r>
          </a:p>
        </p:txBody>
      </p:sp>
      <p:sp>
        <p:nvSpPr>
          <p:cNvPr id="5" name="矩形 4"/>
          <p:cNvSpPr/>
          <p:nvPr/>
        </p:nvSpPr>
        <p:spPr>
          <a:xfrm>
            <a:off x="847617" y="1577069"/>
            <a:ext cx="7937995" cy="830997"/>
          </a:xfrm>
          <a:prstGeom prst="rect">
            <a:avLst/>
          </a:prstGeom>
        </p:spPr>
        <p:txBody>
          <a:bodyPr wrap="square">
            <a:spAutoFit/>
          </a:bodyPr>
          <a:lstStyle/>
          <a:p>
            <a:pPr>
              <a:lnSpc>
                <a:spcPct val="150000"/>
              </a:lnSpc>
            </a:pPr>
            <a:r>
              <a:rPr lang="en-US" altLang="zh-CN" sz="1600" dirty="0" smtClean="0"/>
              <a:t>C++</a:t>
            </a:r>
            <a:r>
              <a:rPr lang="zh-CN" altLang="en-US" sz="1600" dirty="0" smtClean="0"/>
              <a:t>在创建</a:t>
            </a:r>
            <a:r>
              <a:rPr lang="zh-CN" altLang="en-US" sz="1600" dirty="0"/>
              <a:t>类的对象时，系统会自动调用构造</a:t>
            </a:r>
            <a:r>
              <a:rPr lang="zh-CN" altLang="en-US" sz="1600" dirty="0" smtClean="0"/>
              <a:t>函数，为对象成员分配内存空间。</a:t>
            </a:r>
            <a:r>
              <a:rPr lang="zh-CN" altLang="en-US" sz="1600" dirty="0"/>
              <a:t>同样，当对象生存期结束时，需要释放所占的内存资源，这个工作由析构函数来</a:t>
            </a:r>
            <a:r>
              <a:rPr lang="zh-CN" altLang="en-US" sz="1600" dirty="0" smtClean="0"/>
              <a:t>完成</a:t>
            </a:r>
            <a:r>
              <a:rPr lang="en-US" altLang="zh-CN" sz="1600" dirty="0" smtClean="0"/>
              <a:t>.</a:t>
            </a:r>
            <a:endParaRPr lang="zh-CN" altLang="en-US" sz="1600" dirty="0"/>
          </a:p>
        </p:txBody>
      </p:sp>
      <p:sp>
        <p:nvSpPr>
          <p:cNvPr id="15" name="AutoShape 2" descr="ç¸å³å¾ç"/>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7" name="组合 16"/>
          <p:cNvGrpSpPr/>
          <p:nvPr/>
        </p:nvGrpSpPr>
        <p:grpSpPr>
          <a:xfrm>
            <a:off x="914400" y="3211101"/>
            <a:ext cx="7606485" cy="3474490"/>
            <a:chOff x="1006109" y="3241581"/>
            <a:chExt cx="7606485" cy="3474490"/>
          </a:xfrm>
        </p:grpSpPr>
        <p:sp>
          <p:nvSpPr>
            <p:cNvPr id="6" name="文本框 5"/>
            <p:cNvSpPr txBox="1"/>
            <p:nvPr/>
          </p:nvSpPr>
          <p:spPr>
            <a:xfrm>
              <a:off x="2112726" y="3349778"/>
              <a:ext cx="2133600" cy="646331"/>
            </a:xfrm>
            <a:prstGeom prst="rect">
              <a:avLst/>
            </a:prstGeom>
            <a:noFill/>
          </p:spPr>
          <p:txBody>
            <a:bodyPr wrap="square" rtlCol="0">
              <a:spAutoFit/>
            </a:bodyPr>
            <a:lstStyle/>
            <a:p>
              <a:pPr algn="ctr"/>
              <a:r>
                <a:rPr lang="zh-CN" altLang="en-US" b="1" dirty="0" smtClean="0">
                  <a:solidFill>
                    <a:srgbClr val="00B050"/>
                  </a:solidFill>
                  <a:latin typeface="楷体" panose="02010609060101010101" pitchFamily="49" charset="-122"/>
                  <a:ea typeface="楷体" panose="02010609060101010101" pitchFamily="49" charset="-122"/>
                </a:rPr>
                <a:t>构造函数</a:t>
              </a:r>
              <a:r>
                <a:rPr lang="en-US" altLang="zh-CN" b="1" dirty="0" smtClean="0">
                  <a:solidFill>
                    <a:srgbClr val="00B050"/>
                  </a:solidFill>
                  <a:latin typeface="楷体" panose="02010609060101010101" pitchFamily="49" charset="-122"/>
                  <a:ea typeface="楷体" panose="02010609060101010101" pitchFamily="49" charset="-122"/>
                </a:rPr>
                <a:t>constructor</a:t>
              </a:r>
              <a:endParaRPr lang="zh-CN" altLang="en-US" b="1" dirty="0">
                <a:solidFill>
                  <a:srgbClr val="00B050"/>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6109" y="3514789"/>
              <a:ext cx="1239542" cy="1145753"/>
            </a:xfrm>
            <a:prstGeom prst="rect">
              <a:avLst/>
            </a:prstGeom>
          </p:spPr>
        </p:pic>
        <p:pic>
          <p:nvPicPr>
            <p:cNvPr id="8" name="图片 7"/>
            <p:cNvPicPr>
              <a:picLocks noChangeAspect="1"/>
            </p:cNvPicPr>
            <p:nvPr/>
          </p:nvPicPr>
          <p:blipFill>
            <a:blip r:embed="rId5"/>
            <a:stretch>
              <a:fillRect/>
            </a:stretch>
          </p:blipFill>
          <p:spPr>
            <a:xfrm>
              <a:off x="3853798" y="3330999"/>
              <a:ext cx="1580062" cy="1330221"/>
            </a:xfrm>
            <a:prstGeom prst="rect">
              <a:avLst/>
            </a:prstGeom>
          </p:spPr>
        </p:pic>
        <p:sp>
          <p:nvSpPr>
            <p:cNvPr id="9" name="文本框 8"/>
            <p:cNvSpPr txBox="1"/>
            <p:nvPr/>
          </p:nvSpPr>
          <p:spPr>
            <a:xfrm>
              <a:off x="1100385" y="4845869"/>
              <a:ext cx="1050989" cy="461665"/>
            </a:xfrm>
            <a:prstGeom prst="rect">
              <a:avLst/>
            </a:prstGeom>
            <a:noFill/>
          </p:spPr>
          <p:txBody>
            <a:bodyPr wrap="square" rtlCol="0">
              <a:spAutoFit/>
            </a:bodyPr>
            <a:lstStyle/>
            <a:p>
              <a:pPr algn="ctr"/>
              <a:r>
                <a:rPr lang="zh-CN" altLang="en-US" sz="2400" b="1" dirty="0"/>
                <a:t>类</a:t>
              </a:r>
            </a:p>
          </p:txBody>
        </p:sp>
        <p:sp>
          <p:nvSpPr>
            <p:cNvPr id="10" name="文本框 9"/>
            <p:cNvSpPr txBox="1"/>
            <p:nvPr/>
          </p:nvSpPr>
          <p:spPr>
            <a:xfrm>
              <a:off x="4258431" y="4845869"/>
              <a:ext cx="1050989" cy="461665"/>
            </a:xfrm>
            <a:prstGeom prst="rect">
              <a:avLst/>
            </a:prstGeom>
            <a:noFill/>
          </p:spPr>
          <p:txBody>
            <a:bodyPr wrap="square" rtlCol="0">
              <a:spAutoFit/>
            </a:bodyPr>
            <a:lstStyle/>
            <a:p>
              <a:pPr algn="ctr"/>
              <a:r>
                <a:rPr lang="zh-CN" altLang="en-US" sz="2400" b="1" dirty="0" smtClean="0"/>
                <a:t>对象</a:t>
              </a:r>
              <a:endParaRPr lang="zh-CN" altLang="en-US" sz="2400" b="1" dirty="0"/>
            </a:p>
          </p:txBody>
        </p:sp>
        <p:sp>
          <p:nvSpPr>
            <p:cNvPr id="11" name="弧形 10"/>
            <p:cNvSpPr/>
            <p:nvPr/>
          </p:nvSpPr>
          <p:spPr>
            <a:xfrm rot="18768112">
              <a:off x="1686234" y="2983758"/>
              <a:ext cx="3474490" cy="3990135"/>
            </a:xfrm>
            <a:prstGeom prst="arc">
              <a:avLst>
                <a:gd name="adj1" fmla="val 16261295"/>
                <a:gd name="adj2" fmla="val 0"/>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5424385" y="3331883"/>
              <a:ext cx="2133600" cy="646331"/>
            </a:xfrm>
            <a:prstGeom prst="rect">
              <a:avLst/>
            </a:prstGeom>
            <a:noFill/>
          </p:spPr>
          <p:txBody>
            <a:bodyPr wrap="square" rtlCol="0">
              <a:spAutoFit/>
            </a:bodyPr>
            <a:lstStyle/>
            <a:p>
              <a:pPr algn="ctr"/>
              <a:r>
                <a:rPr lang="zh-CN" altLang="en-US" b="1" dirty="0">
                  <a:solidFill>
                    <a:srgbClr val="C00000"/>
                  </a:solidFill>
                  <a:latin typeface="楷体" panose="02010609060101010101" pitchFamily="49" charset="-122"/>
                  <a:ea typeface="楷体" panose="02010609060101010101" pitchFamily="49" charset="-122"/>
                </a:rPr>
                <a:t>析构</a:t>
              </a:r>
              <a:r>
                <a:rPr lang="zh-CN" altLang="en-US" b="1" dirty="0" smtClean="0">
                  <a:solidFill>
                    <a:srgbClr val="C00000"/>
                  </a:solidFill>
                  <a:latin typeface="楷体" panose="02010609060101010101" pitchFamily="49" charset="-122"/>
                  <a:ea typeface="楷体" panose="02010609060101010101" pitchFamily="49" charset="-122"/>
                </a:rPr>
                <a:t>函数</a:t>
              </a:r>
              <a:r>
                <a:rPr lang="en-US" altLang="zh-CN" b="1" dirty="0" err="1" smtClean="0">
                  <a:solidFill>
                    <a:srgbClr val="C00000"/>
                  </a:solidFill>
                  <a:latin typeface="楷体" panose="02010609060101010101" pitchFamily="49" charset="-122"/>
                  <a:ea typeface="楷体" panose="02010609060101010101" pitchFamily="49" charset="-122"/>
                </a:rPr>
                <a:t>deconstructor</a:t>
              </a:r>
              <a:endParaRPr lang="zh-CN" altLang="en-US" b="1" dirty="0">
                <a:solidFill>
                  <a:srgbClr val="C00000"/>
                </a:solidFill>
                <a:latin typeface="楷体" panose="02010609060101010101" pitchFamily="49" charset="-122"/>
                <a:ea typeface="楷体" panose="02010609060101010101" pitchFamily="49" charset="-122"/>
              </a:endParaRPr>
            </a:p>
          </p:txBody>
        </p:sp>
        <p:sp>
          <p:nvSpPr>
            <p:cNvPr id="13" name="弧形 12"/>
            <p:cNvSpPr/>
            <p:nvPr/>
          </p:nvSpPr>
          <p:spPr>
            <a:xfrm rot="18768112">
              <a:off x="4864968" y="2983758"/>
              <a:ext cx="3474490" cy="3990135"/>
            </a:xfrm>
            <a:prstGeom prst="arc">
              <a:avLst>
                <a:gd name="adj1" fmla="val 16261295"/>
                <a:gd name="adj2" fmla="val 0"/>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6" name="图片 15"/>
            <p:cNvPicPr>
              <a:picLocks noChangeAspect="1"/>
            </p:cNvPicPr>
            <p:nvPr/>
          </p:nvPicPr>
          <p:blipFill>
            <a:blip r:embed="rId6"/>
            <a:stretch>
              <a:fillRect/>
            </a:stretch>
          </p:blipFill>
          <p:spPr>
            <a:xfrm>
              <a:off x="7416218" y="3870584"/>
              <a:ext cx="1196376" cy="1266515"/>
            </a:xfrm>
            <a:prstGeom prst="rect">
              <a:avLst/>
            </a:prstGeom>
          </p:spPr>
        </p:pic>
      </p:grpSp>
      <p:sp>
        <p:nvSpPr>
          <p:cNvPr id="2" name="文本框 1"/>
          <p:cNvSpPr txBox="1"/>
          <p:nvPr/>
        </p:nvSpPr>
        <p:spPr>
          <a:xfrm>
            <a:off x="1818366" y="2635408"/>
            <a:ext cx="2998248" cy="369332"/>
          </a:xfrm>
          <a:prstGeom prst="rect">
            <a:avLst/>
          </a:prstGeom>
          <a:noFill/>
        </p:spPr>
        <p:txBody>
          <a:bodyPr wrap="square" rtlCol="0">
            <a:spAutoFit/>
          </a:bodyPr>
          <a:lstStyle/>
          <a:p>
            <a:r>
              <a:rPr lang="zh-CN" altLang="en-US" dirty="0" smtClean="0">
                <a:solidFill>
                  <a:srgbClr val="FF0000"/>
                </a:solidFill>
                <a:latin typeface="华文行楷" panose="02010800040101010101" pitchFamily="2" charset="-122"/>
                <a:ea typeface="华文行楷" panose="02010800040101010101" pitchFamily="2" charset="-122"/>
              </a:rPr>
              <a:t>创建，初始化（系统</a:t>
            </a:r>
            <a:r>
              <a:rPr lang="en-US" altLang="zh-CN" dirty="0" smtClean="0">
                <a:solidFill>
                  <a:srgbClr val="FF0000"/>
                </a:solidFill>
                <a:latin typeface="华文行楷" panose="02010800040101010101" pitchFamily="2" charset="-122"/>
                <a:ea typeface="华文行楷" panose="02010800040101010101" pitchFamily="2" charset="-122"/>
              </a:rPr>
              <a:t>+</a:t>
            </a:r>
            <a:r>
              <a:rPr lang="zh-CN" altLang="en-US" dirty="0" smtClean="0">
                <a:solidFill>
                  <a:srgbClr val="FF0000"/>
                </a:solidFill>
                <a:latin typeface="华文行楷" panose="02010800040101010101" pitchFamily="2" charset="-122"/>
                <a:ea typeface="华文行楷" panose="02010800040101010101" pitchFamily="2" charset="-122"/>
              </a:rPr>
              <a:t>手工）</a:t>
            </a:r>
            <a:endParaRPr lang="zh-CN" altLang="en-US" dirty="0">
              <a:solidFill>
                <a:srgbClr val="FF0000"/>
              </a:solidFill>
              <a:latin typeface="华文行楷" panose="02010800040101010101" pitchFamily="2" charset="-122"/>
              <a:ea typeface="华文行楷" panose="02010800040101010101" pitchFamily="2" charset="-122"/>
            </a:endParaRPr>
          </a:p>
        </p:txBody>
      </p:sp>
      <p:sp>
        <p:nvSpPr>
          <p:cNvPr id="18" name="文本框 17"/>
          <p:cNvSpPr txBox="1"/>
          <p:nvPr/>
        </p:nvSpPr>
        <p:spPr>
          <a:xfrm>
            <a:off x="5289246" y="2635408"/>
            <a:ext cx="2518507" cy="369332"/>
          </a:xfrm>
          <a:prstGeom prst="rect">
            <a:avLst/>
          </a:prstGeom>
          <a:noFill/>
        </p:spPr>
        <p:txBody>
          <a:bodyPr wrap="square" rtlCol="0">
            <a:spAutoFit/>
          </a:bodyPr>
          <a:lstStyle/>
          <a:p>
            <a:pPr algn="ctr"/>
            <a:r>
              <a:rPr lang="zh-CN" altLang="en-US" dirty="0" smtClean="0">
                <a:solidFill>
                  <a:srgbClr val="FF0000"/>
                </a:solidFill>
                <a:latin typeface="华文行楷" panose="02010800040101010101" pitchFamily="2" charset="-122"/>
                <a:ea typeface="华文行楷" panose="02010800040101010101" pitchFamily="2" charset="-122"/>
              </a:rPr>
              <a:t>释放对象（系统</a:t>
            </a:r>
            <a:r>
              <a:rPr lang="en-US" altLang="zh-CN" dirty="0" smtClean="0">
                <a:solidFill>
                  <a:srgbClr val="FF0000"/>
                </a:solidFill>
                <a:latin typeface="华文行楷" panose="02010800040101010101" pitchFamily="2" charset="-122"/>
                <a:ea typeface="华文行楷" panose="02010800040101010101" pitchFamily="2" charset="-122"/>
              </a:rPr>
              <a:t>+</a:t>
            </a:r>
            <a:r>
              <a:rPr lang="zh-CN" altLang="en-US" dirty="0" smtClean="0">
                <a:solidFill>
                  <a:srgbClr val="FF0000"/>
                </a:solidFill>
                <a:latin typeface="华文行楷" panose="02010800040101010101" pitchFamily="2" charset="-122"/>
                <a:ea typeface="华文行楷" panose="02010800040101010101" pitchFamily="2" charset="-122"/>
              </a:rPr>
              <a:t>手工）</a:t>
            </a:r>
            <a:endParaRPr lang="zh-CN" altLang="en-US" dirty="0">
              <a:solidFill>
                <a:srgbClr val="FF0000"/>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484288" y="2305750"/>
            <a:ext cx="3889094" cy="3532380"/>
          </a:xfrm>
          <a:prstGeom prst="roundRect">
            <a:avLst>
              <a:gd name="adj" fmla="val 2577"/>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t="100000" r="100000"/>
            </a:path>
            <a:tileRect l="-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smtClean="0"/>
              <a:t> </a:t>
            </a:r>
            <a:r>
              <a:rPr lang="zh-CN" altLang="en-US" dirty="0" smtClean="0"/>
              <a:t>类的定义</a:t>
            </a:r>
            <a:endParaRPr lang="zh-CN" altLang="en-US" dirty="0"/>
          </a:p>
        </p:txBody>
      </p:sp>
      <p:sp>
        <p:nvSpPr>
          <p:cNvPr id="4" name="矩形 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2</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如何定义类</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类的定义格式</a:t>
            </a:r>
            <a:endParaRPr lang="en-US" altLang="zh-CN" sz="2000" dirty="0">
              <a:solidFill>
                <a:srgbClr val="0000FF"/>
              </a:solidFill>
              <a:latin typeface="黑体" panose="02010609060101010101" pitchFamily="49" charset="-122"/>
              <a:ea typeface="黑体" panose="02010609060101010101" pitchFamily="49" charset="-122"/>
            </a:endParaRPr>
          </a:p>
        </p:txBody>
      </p:sp>
      <p:sp>
        <p:nvSpPr>
          <p:cNvPr id="5" name="矩形 4"/>
          <p:cNvSpPr/>
          <p:nvPr/>
        </p:nvSpPr>
        <p:spPr>
          <a:xfrm>
            <a:off x="779285" y="1308766"/>
            <a:ext cx="8118587" cy="507831"/>
          </a:xfrm>
          <a:prstGeom prst="rect">
            <a:avLst/>
          </a:prstGeom>
        </p:spPr>
        <p:txBody>
          <a:bodyPr wrap="square">
            <a:spAutoFit/>
          </a:bodyPr>
          <a:lstStyle/>
          <a:p>
            <a:pPr>
              <a:lnSpc>
                <a:spcPct val="150000"/>
              </a:lnSpc>
            </a:pPr>
            <a:r>
              <a:rPr lang="zh-CN" altLang="en-US" dirty="0" smtClean="0">
                <a:latin typeface="+mj-ea"/>
                <a:ea typeface="+mj-ea"/>
              </a:rPr>
              <a:t>类的完整定义格式包含两部分</a:t>
            </a:r>
            <a:r>
              <a:rPr lang="en-US" altLang="zh-CN" dirty="0" smtClean="0">
                <a:latin typeface="+mj-ea"/>
                <a:ea typeface="+mj-ea"/>
              </a:rPr>
              <a:t>: </a:t>
            </a:r>
            <a:r>
              <a:rPr lang="zh-CN" altLang="en-US" dirty="0">
                <a:solidFill>
                  <a:srgbClr val="0000FF"/>
                </a:solidFill>
                <a:latin typeface="楷体" panose="02010609060101010101" pitchFamily="49" charset="-122"/>
                <a:ea typeface="楷体" panose="02010609060101010101" pitchFamily="49" charset="-122"/>
              </a:rPr>
              <a:t>定义</a:t>
            </a:r>
            <a:r>
              <a:rPr lang="zh-CN" altLang="en-US" dirty="0" smtClean="0">
                <a:solidFill>
                  <a:srgbClr val="0000FF"/>
                </a:solidFill>
                <a:latin typeface="楷体" panose="02010609060101010101" pitchFamily="49" charset="-122"/>
                <a:ea typeface="楷体" panose="02010609060101010101" pitchFamily="49" charset="-122"/>
              </a:rPr>
              <a:t>部分 </a:t>
            </a:r>
            <a:r>
              <a:rPr lang="zh-CN" altLang="en-US" dirty="0" smtClean="0">
                <a:latin typeface="+mj-ea"/>
                <a:ea typeface="+mj-ea"/>
              </a:rPr>
              <a:t>和 </a:t>
            </a:r>
            <a:r>
              <a:rPr lang="zh-CN" altLang="en-US" dirty="0" smtClean="0">
                <a:solidFill>
                  <a:srgbClr val="0000FF"/>
                </a:solidFill>
                <a:latin typeface="楷体" panose="02010609060101010101" pitchFamily="49" charset="-122"/>
                <a:ea typeface="楷体" panose="02010609060101010101" pitchFamily="49" charset="-122"/>
              </a:rPr>
              <a:t>实现</a:t>
            </a:r>
            <a:r>
              <a:rPr lang="zh-CN" altLang="en-US" dirty="0">
                <a:solidFill>
                  <a:srgbClr val="0000FF"/>
                </a:solidFill>
                <a:latin typeface="楷体" panose="02010609060101010101" pitchFamily="49" charset="-122"/>
                <a:ea typeface="楷体" panose="02010609060101010101" pitchFamily="49" charset="-122"/>
              </a:rPr>
              <a:t>部分</a:t>
            </a:r>
            <a:r>
              <a:rPr lang="zh-CN" altLang="en-US" dirty="0" smtClean="0">
                <a:latin typeface="+mj-ea"/>
                <a:ea typeface="+mj-ea"/>
              </a:rPr>
              <a:t>。</a:t>
            </a:r>
            <a:endParaRPr lang="zh-CN" altLang="en-US" dirty="0">
              <a:latin typeface="+mj-ea"/>
              <a:ea typeface="+mj-ea"/>
            </a:endParaRPr>
          </a:p>
        </p:txBody>
      </p:sp>
      <p:sp>
        <p:nvSpPr>
          <p:cNvPr id="6" name="矩形 5"/>
          <p:cNvSpPr/>
          <p:nvPr/>
        </p:nvSpPr>
        <p:spPr>
          <a:xfrm>
            <a:off x="731137" y="2502280"/>
            <a:ext cx="3561222" cy="3139321"/>
          </a:xfrm>
          <a:prstGeom prst="rect">
            <a:avLst/>
          </a:prstGeom>
        </p:spPr>
        <p:txBody>
          <a:bodyPr wrap="square">
            <a:spAutoFit/>
          </a:bodyPr>
          <a:lstStyle/>
          <a:p>
            <a:r>
              <a:rPr lang="en-US" altLang="zh-CN" b="1" dirty="0">
                <a:solidFill>
                  <a:srgbClr val="0000FF"/>
                </a:solidFill>
                <a:latin typeface="Courier New" panose="02070309020205020404" pitchFamily="49" charset="0"/>
                <a:cs typeface="Courier New" panose="02070309020205020404" pitchFamily="49" charset="0"/>
              </a:rPr>
              <a:t>class</a:t>
            </a:r>
            <a:r>
              <a:rPr lang="en-US" altLang="zh-CN"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类名</a:t>
            </a:r>
          </a:p>
          <a:p>
            <a:r>
              <a:rPr lang="en-US" altLang="zh-CN" b="1" dirty="0">
                <a:solidFill>
                  <a:srgbClr val="C00000"/>
                </a:solidFill>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private</a:t>
            </a:r>
            <a:r>
              <a:rPr lang="en-US" altLang="zh-CN" b="1" dirty="0">
                <a:latin typeface="Courier New" panose="02070309020205020404" pitchFamily="49" charset="0"/>
                <a:cs typeface="Courier New" panose="02070309020205020404" pitchFamily="49" charset="0"/>
              </a:rPr>
              <a:t>:</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私有</a:t>
            </a:r>
            <a:r>
              <a:rPr lang="zh-CN" altLang="en-US" dirty="0">
                <a:solidFill>
                  <a:srgbClr val="00B0F0"/>
                </a:solidFill>
                <a:latin typeface="Courier New" panose="02070309020205020404" pitchFamily="49" charset="0"/>
                <a:cs typeface="Courier New" panose="02070309020205020404" pitchFamily="49" charset="0"/>
              </a:rPr>
              <a:t>数据</a:t>
            </a:r>
            <a:r>
              <a:rPr lang="zh-CN" altLang="en-US" dirty="0">
                <a:latin typeface="Courier New" panose="02070309020205020404" pitchFamily="49" charset="0"/>
                <a:cs typeface="Courier New" panose="02070309020205020404" pitchFamily="49" charset="0"/>
              </a:rPr>
              <a:t>成员和</a:t>
            </a:r>
            <a:r>
              <a:rPr lang="zh-CN" altLang="en-US" dirty="0">
                <a:solidFill>
                  <a:srgbClr val="00B0F0"/>
                </a:solidFill>
                <a:latin typeface="Courier New" panose="02070309020205020404" pitchFamily="49" charset="0"/>
                <a:cs typeface="Courier New" panose="02070309020205020404" pitchFamily="49" charset="0"/>
              </a:rPr>
              <a:t>成员</a:t>
            </a:r>
            <a:r>
              <a:rPr lang="zh-CN" altLang="en-US" dirty="0" smtClean="0">
                <a:solidFill>
                  <a:srgbClr val="00B0F0"/>
                </a:solidFill>
                <a:latin typeface="Courier New" panose="02070309020205020404" pitchFamily="49" charset="0"/>
                <a:cs typeface="Courier New" panose="02070309020205020404" pitchFamily="49" charset="0"/>
              </a:rPr>
              <a:t>函数</a:t>
            </a:r>
            <a:endParaRPr lang="en-US" altLang="zh-CN" dirty="0" smtClean="0">
              <a:solidFill>
                <a:srgbClr val="00B0F0"/>
              </a:solidFill>
              <a:latin typeface="Courier New" panose="02070309020205020404" pitchFamily="49" charset="0"/>
              <a:cs typeface="Courier New" panose="02070309020205020404" pitchFamily="49" charset="0"/>
            </a:endParaRPr>
          </a:p>
          <a:p>
            <a:endParaRPr lang="zh-CN" altLang="en-US" dirty="0">
              <a:latin typeface="Courier New" panose="02070309020205020404" pitchFamily="49" charset="0"/>
              <a:cs typeface="Courier New" panose="02070309020205020404" pitchFamily="49" charset="0"/>
            </a:endParaRPr>
          </a:p>
          <a:p>
            <a:r>
              <a:rPr lang="zh-CN" altLang="en-US" dirty="0">
                <a:latin typeface="Courier New" panose="02070309020205020404" pitchFamily="49" charset="0"/>
                <a:cs typeface="Courier New" panose="02070309020205020404" pitchFamily="49" charset="0"/>
              </a:rPr>
              <a:t>    </a:t>
            </a:r>
            <a:r>
              <a:rPr lang="en-US" altLang="zh-CN" dirty="0" smtClean="0">
                <a:latin typeface="Courier New" panose="02070309020205020404" pitchFamily="49" charset="0"/>
                <a:cs typeface="Courier New" panose="02070309020205020404" pitchFamily="49" charset="0"/>
              </a:rPr>
              <a:t>[</a:t>
            </a:r>
            <a:r>
              <a:rPr lang="en-US" altLang="zh-CN" b="1" dirty="0" smtClean="0">
                <a:solidFill>
                  <a:srgbClr val="0000FF"/>
                </a:solidFill>
                <a:latin typeface="Courier New" panose="02070309020205020404" pitchFamily="49" charset="0"/>
                <a:cs typeface="Courier New" panose="02070309020205020404" pitchFamily="49" charset="0"/>
              </a:rPr>
              <a:t>protected</a:t>
            </a:r>
            <a:r>
              <a:rPr lang="en-US" altLang="zh-CN" b="1" dirty="0">
                <a:latin typeface="Courier New" panose="02070309020205020404" pitchFamily="49" charset="0"/>
                <a:cs typeface="Courier New" panose="02070309020205020404" pitchFamily="49" charset="0"/>
              </a:rPr>
              <a:t>:</a:t>
            </a:r>
            <a:r>
              <a:rPr lang="en-US" altLang="zh-CN" dirty="0" smtClean="0">
                <a:latin typeface="Courier New" panose="02070309020205020404" pitchFamily="49" charset="0"/>
                <a:cs typeface="Courier New" panose="02070309020205020404" pitchFamily="49" charset="0"/>
              </a:rPr>
              <a:t>]</a:t>
            </a:r>
            <a:endParaRPr lang="zh-CN" altLang="en-US" dirty="0">
              <a:latin typeface="Courier New" panose="02070309020205020404" pitchFamily="49" charset="0"/>
              <a:cs typeface="Courier New" panose="02070309020205020404" pitchFamily="49" charset="0"/>
            </a:endParaRPr>
          </a:p>
          <a:p>
            <a:r>
              <a:rPr lang="zh-CN" altLang="en-US" dirty="0">
                <a:latin typeface="Courier New" panose="02070309020205020404" pitchFamily="49" charset="0"/>
                <a:cs typeface="Courier New" panose="02070309020205020404" pitchFamily="49" charset="0"/>
              </a:rPr>
              <a:t>    保护</a:t>
            </a:r>
            <a:r>
              <a:rPr lang="zh-CN" altLang="en-US" dirty="0">
                <a:solidFill>
                  <a:srgbClr val="00B0F0"/>
                </a:solidFill>
                <a:latin typeface="Courier New" panose="02070309020205020404" pitchFamily="49" charset="0"/>
                <a:cs typeface="Courier New" panose="02070309020205020404" pitchFamily="49" charset="0"/>
              </a:rPr>
              <a:t>数据</a:t>
            </a:r>
            <a:r>
              <a:rPr lang="zh-CN" altLang="en-US" dirty="0">
                <a:latin typeface="Courier New" panose="02070309020205020404" pitchFamily="49" charset="0"/>
                <a:cs typeface="Courier New" panose="02070309020205020404" pitchFamily="49" charset="0"/>
              </a:rPr>
              <a:t>成员和</a:t>
            </a:r>
            <a:r>
              <a:rPr lang="zh-CN" altLang="en-US" dirty="0">
                <a:solidFill>
                  <a:srgbClr val="00B0F0"/>
                </a:solidFill>
                <a:latin typeface="Courier New" panose="02070309020205020404" pitchFamily="49" charset="0"/>
                <a:cs typeface="Courier New" panose="02070309020205020404" pitchFamily="49" charset="0"/>
              </a:rPr>
              <a:t>成员</a:t>
            </a:r>
            <a:r>
              <a:rPr lang="zh-CN" altLang="en-US" dirty="0" smtClean="0">
                <a:solidFill>
                  <a:srgbClr val="00B0F0"/>
                </a:solidFill>
                <a:latin typeface="Courier New" panose="02070309020205020404" pitchFamily="49" charset="0"/>
                <a:cs typeface="Courier New" panose="02070309020205020404" pitchFamily="49" charset="0"/>
              </a:rPr>
              <a:t>函数</a:t>
            </a:r>
            <a:endParaRPr lang="en-US" altLang="zh-CN" dirty="0" smtClean="0">
              <a:solidFill>
                <a:srgbClr val="00B0F0"/>
              </a:solidFill>
              <a:latin typeface="Courier New" panose="02070309020205020404" pitchFamily="49" charset="0"/>
              <a:cs typeface="Courier New" panose="02070309020205020404" pitchFamily="49" charset="0"/>
            </a:endParaRPr>
          </a:p>
          <a:p>
            <a:endParaRPr lang="zh-CN" altLang="en-US" dirty="0">
              <a:latin typeface="Courier New" panose="02070309020205020404" pitchFamily="49" charset="0"/>
              <a:cs typeface="Courier New" panose="02070309020205020404" pitchFamily="49" charset="0"/>
            </a:endParaRPr>
          </a:p>
          <a:p>
            <a:r>
              <a:rPr lang="zh-CN" altLang="en-US" dirty="0">
                <a:latin typeface="Courier New" panose="02070309020205020404" pitchFamily="49" charset="0"/>
                <a:cs typeface="Courier New" panose="02070309020205020404" pitchFamily="49" charset="0"/>
              </a:rPr>
              <a:t>    </a:t>
            </a:r>
            <a:r>
              <a:rPr lang="en-US" altLang="zh-CN" b="1" dirty="0" smtClean="0">
                <a:solidFill>
                  <a:srgbClr val="C00000"/>
                </a:solidFill>
                <a:latin typeface="Courier New" panose="02070309020205020404" pitchFamily="49" charset="0"/>
                <a:cs typeface="Courier New" panose="02070309020205020404" pitchFamily="49" charset="0"/>
              </a:rPr>
              <a:t>public</a:t>
            </a:r>
            <a:r>
              <a:rPr lang="en-US" altLang="zh-CN" b="1" dirty="0" smtClean="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a:p>
            <a:r>
              <a:rPr lang="en-US" altLang="zh-CN"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公有</a:t>
            </a:r>
            <a:r>
              <a:rPr lang="zh-CN" altLang="en-US" dirty="0">
                <a:solidFill>
                  <a:srgbClr val="00B0F0"/>
                </a:solidFill>
                <a:latin typeface="Courier New" panose="02070309020205020404" pitchFamily="49" charset="0"/>
                <a:cs typeface="Courier New" panose="02070309020205020404" pitchFamily="49" charset="0"/>
              </a:rPr>
              <a:t>数据</a:t>
            </a:r>
            <a:r>
              <a:rPr lang="zh-CN" altLang="en-US" dirty="0">
                <a:latin typeface="Courier New" panose="02070309020205020404" pitchFamily="49" charset="0"/>
                <a:cs typeface="Courier New" panose="02070309020205020404" pitchFamily="49" charset="0"/>
              </a:rPr>
              <a:t>成员和</a:t>
            </a:r>
            <a:r>
              <a:rPr lang="zh-CN" altLang="en-US" dirty="0">
                <a:solidFill>
                  <a:srgbClr val="00B0F0"/>
                </a:solidFill>
                <a:latin typeface="Courier New" panose="02070309020205020404" pitchFamily="49" charset="0"/>
                <a:cs typeface="Courier New" panose="02070309020205020404" pitchFamily="49" charset="0"/>
              </a:rPr>
              <a:t>成员函数</a:t>
            </a:r>
          </a:p>
          <a:p>
            <a:r>
              <a:rPr lang="en-US" altLang="zh-CN" b="1" dirty="0" smtClean="0">
                <a:solidFill>
                  <a:srgbClr val="C00000"/>
                </a:solidFill>
                <a:latin typeface="Courier New" panose="02070309020205020404" pitchFamily="49" charset="0"/>
                <a:cs typeface="Courier New" panose="02070309020205020404" pitchFamily="49" charset="0"/>
              </a:rPr>
              <a:t>}</a:t>
            </a:r>
            <a:r>
              <a:rPr lang="en-US" altLang="zh-CN" dirty="0" smtClean="0">
                <a:solidFill>
                  <a:srgbClr val="0033CC"/>
                </a:solidFill>
                <a:latin typeface="Courier New" panose="02070309020205020404" pitchFamily="49" charset="0"/>
                <a:cs typeface="Courier New" panose="02070309020205020404" pitchFamily="49" charset="0"/>
              </a:rPr>
              <a:t>;</a:t>
            </a:r>
            <a:endParaRPr lang="en-US" altLang="zh-CN" dirty="0">
              <a:solidFill>
                <a:srgbClr val="0033CC"/>
              </a:solidFill>
              <a:latin typeface="Courier New" panose="02070309020205020404" pitchFamily="49" charset="0"/>
              <a:cs typeface="Courier New" panose="02070309020205020404" pitchFamily="49" charset="0"/>
            </a:endParaRPr>
          </a:p>
        </p:txBody>
      </p:sp>
      <p:sp>
        <p:nvSpPr>
          <p:cNvPr id="7" name="矩形 6"/>
          <p:cNvSpPr/>
          <p:nvPr/>
        </p:nvSpPr>
        <p:spPr>
          <a:xfrm>
            <a:off x="5348052" y="2503985"/>
            <a:ext cx="2608406" cy="369332"/>
          </a:xfrm>
          <a:prstGeom prst="rect">
            <a:avLst/>
          </a:prstGeom>
        </p:spPr>
        <p:txBody>
          <a:bodyPr wrap="none">
            <a:spAutoFit/>
          </a:bodyPr>
          <a:lstStyle/>
          <a:p>
            <a:r>
              <a:rPr lang="en-US" altLang="zh-CN" dirty="0">
                <a:solidFill>
                  <a:srgbClr val="0066FF"/>
                </a:solidFill>
                <a:latin typeface="楷体" panose="02010609060101010101" pitchFamily="49" charset="-122"/>
                <a:ea typeface="楷体" panose="02010609060101010101" pitchFamily="49" charset="-122"/>
              </a:rPr>
              <a:t>class</a:t>
            </a:r>
            <a:r>
              <a:rPr lang="zh-CN" altLang="en-US" dirty="0">
                <a:solidFill>
                  <a:srgbClr val="0066FF"/>
                </a:solidFill>
                <a:latin typeface="楷体" panose="02010609060101010101" pitchFamily="49" charset="-122"/>
                <a:ea typeface="楷体" panose="02010609060101010101" pitchFamily="49" charset="-122"/>
              </a:rPr>
              <a:t>是定义类的关键字</a:t>
            </a:r>
          </a:p>
        </p:txBody>
      </p:sp>
      <p:sp>
        <p:nvSpPr>
          <p:cNvPr id="8" name="矩形 7"/>
          <p:cNvSpPr/>
          <p:nvPr/>
        </p:nvSpPr>
        <p:spPr>
          <a:xfrm>
            <a:off x="5162857" y="3493488"/>
            <a:ext cx="3895212" cy="646331"/>
          </a:xfrm>
          <a:prstGeom prst="rect">
            <a:avLst/>
          </a:prstGeom>
        </p:spPr>
        <p:txBody>
          <a:bodyPr wrap="square">
            <a:spAutoFit/>
          </a:bodyPr>
          <a:lstStyle/>
          <a:p>
            <a:r>
              <a:rPr lang="zh-CN" altLang="en-US" dirty="0">
                <a:solidFill>
                  <a:srgbClr val="00B050"/>
                </a:solidFill>
                <a:latin typeface="楷体" panose="02010609060101010101" pitchFamily="49" charset="-122"/>
                <a:ea typeface="楷体" panose="02010609060101010101" pitchFamily="49" charset="-122"/>
              </a:rPr>
              <a:t>花括号表示类的定义范围，其中定义其所有的成员，实现封装功能</a:t>
            </a:r>
          </a:p>
        </p:txBody>
      </p:sp>
      <p:sp>
        <p:nvSpPr>
          <p:cNvPr id="9" name="矩形 8"/>
          <p:cNvSpPr/>
          <p:nvPr/>
        </p:nvSpPr>
        <p:spPr>
          <a:xfrm>
            <a:off x="5162857" y="5197696"/>
            <a:ext cx="3647152" cy="369332"/>
          </a:xfrm>
          <a:prstGeom prst="rect">
            <a:avLst/>
          </a:prstGeom>
        </p:spPr>
        <p:txBody>
          <a:bodyPr wrap="none">
            <a:spAutoFit/>
          </a:bodyPr>
          <a:lstStyle/>
          <a:p>
            <a:r>
              <a:rPr lang="zh-CN" altLang="en-US" dirty="0">
                <a:solidFill>
                  <a:srgbClr val="0066FF"/>
                </a:solidFill>
                <a:latin typeface="楷体" panose="02010609060101010101" pitchFamily="49" charset="-122"/>
                <a:ea typeface="楷体" panose="02010609060101010101" pitchFamily="49" charset="-122"/>
              </a:rPr>
              <a:t>分号表示类定义的</a:t>
            </a:r>
            <a:r>
              <a:rPr lang="zh-CN" altLang="en-US" dirty="0" smtClean="0">
                <a:solidFill>
                  <a:srgbClr val="0066FF"/>
                </a:solidFill>
                <a:latin typeface="楷体" panose="02010609060101010101" pitchFamily="49" charset="-122"/>
                <a:ea typeface="楷体" panose="02010609060101010101" pitchFamily="49" charset="-122"/>
              </a:rPr>
              <a:t>结束，不能落掉</a:t>
            </a:r>
            <a:endParaRPr lang="zh-CN" altLang="en-US" dirty="0">
              <a:solidFill>
                <a:srgbClr val="0066FF"/>
              </a:solidFill>
              <a:latin typeface="楷体" panose="02010609060101010101" pitchFamily="49" charset="-122"/>
              <a:ea typeface="楷体" panose="02010609060101010101" pitchFamily="49" charset="-122"/>
            </a:endParaRPr>
          </a:p>
        </p:txBody>
      </p:sp>
      <p:cxnSp>
        <p:nvCxnSpPr>
          <p:cNvPr id="12" name="直接箭头连接符 11"/>
          <p:cNvCxnSpPr/>
          <p:nvPr/>
        </p:nvCxnSpPr>
        <p:spPr>
          <a:xfrm>
            <a:off x="2116318" y="2722199"/>
            <a:ext cx="3046539"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014326" y="2946700"/>
            <a:ext cx="3984449"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998775" y="2946700"/>
            <a:ext cx="0" cy="833377"/>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998775" y="3780077"/>
            <a:ext cx="233554"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1131103" y="5429103"/>
            <a:ext cx="3984449"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云形标注 16"/>
          <p:cNvSpPr/>
          <p:nvPr/>
        </p:nvSpPr>
        <p:spPr>
          <a:xfrm>
            <a:off x="2541729" y="1850564"/>
            <a:ext cx="2457045" cy="867100"/>
          </a:xfrm>
          <a:prstGeom prst="cloudCallout">
            <a:avLst>
              <a:gd name="adj1" fmla="val -65951"/>
              <a:gd name="adj2" fmla="val 44708"/>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200" dirty="0" smtClean="0">
                <a:solidFill>
                  <a:srgbClr val="FFFF00"/>
                </a:solidFill>
                <a:latin typeface="黑体" panose="02010609060101010101" pitchFamily="49" charset="-122"/>
                <a:ea typeface="黑体" panose="02010609060101010101" pitchFamily="49" charset="-122"/>
              </a:rPr>
              <a:t>这里的类定义仅</a:t>
            </a:r>
            <a:r>
              <a:rPr lang="zh-CN" altLang="en-US" sz="1200" dirty="0">
                <a:solidFill>
                  <a:srgbClr val="FFFF00"/>
                </a:solidFill>
                <a:latin typeface="黑体" panose="02010609060101010101" pitchFamily="49" charset="-122"/>
                <a:ea typeface="黑体" panose="02010609060101010101" pitchFamily="49" charset="-122"/>
              </a:rPr>
              <a:t>提供该类的类型定义，</a:t>
            </a:r>
            <a:r>
              <a:rPr lang="zh-CN" altLang="en-US" sz="1200" dirty="0">
                <a:solidFill>
                  <a:schemeClr val="bg1"/>
                </a:solidFill>
                <a:latin typeface="黑体" panose="02010609060101010101" pitchFamily="49" charset="-122"/>
                <a:ea typeface="黑体" panose="02010609060101010101" pitchFamily="49" charset="-122"/>
              </a:rPr>
              <a:t>类并不占用内存</a:t>
            </a:r>
            <a:r>
              <a:rPr lang="zh-CN" altLang="en-US" sz="1200" dirty="0" smtClean="0">
                <a:solidFill>
                  <a:schemeClr val="bg1"/>
                </a:solidFill>
                <a:latin typeface="黑体" panose="02010609060101010101" pitchFamily="49" charset="-122"/>
                <a:ea typeface="黑体" panose="02010609060101010101" pitchFamily="49" charset="-122"/>
              </a:rPr>
              <a:t>空间（虚的）</a:t>
            </a:r>
            <a:endParaRPr lang="zh-CN" altLang="en-US" sz="1200" dirty="0">
              <a:solidFill>
                <a:schemeClr val="bg1"/>
              </a:solidFill>
              <a:latin typeface="黑体" panose="02010609060101010101" pitchFamily="49" charset="-122"/>
              <a:ea typeface="黑体" panose="02010609060101010101" pitchFamily="49" charset="-122"/>
            </a:endParaRPr>
          </a:p>
        </p:txBody>
      </p:sp>
      <p:grpSp>
        <p:nvGrpSpPr>
          <p:cNvPr id="11" name="组合 10"/>
          <p:cNvGrpSpPr/>
          <p:nvPr/>
        </p:nvGrpSpPr>
        <p:grpSpPr>
          <a:xfrm>
            <a:off x="1314449" y="3119969"/>
            <a:ext cx="1659468" cy="1895683"/>
            <a:chOff x="1346199" y="3107269"/>
            <a:chExt cx="1659468" cy="1895683"/>
          </a:xfrm>
        </p:grpSpPr>
        <p:sp>
          <p:nvSpPr>
            <p:cNvPr id="2" name="矩形 1"/>
            <p:cNvSpPr/>
            <p:nvPr/>
          </p:nvSpPr>
          <p:spPr>
            <a:xfrm>
              <a:off x="1346199" y="3107269"/>
              <a:ext cx="1659468" cy="246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a:off x="1400884" y="3945767"/>
              <a:ext cx="1604783" cy="2496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p:cNvSpPr/>
            <p:nvPr/>
          </p:nvSpPr>
          <p:spPr>
            <a:xfrm>
              <a:off x="1346199" y="4756294"/>
              <a:ext cx="1659468" cy="246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2" name="组合 41"/>
          <p:cNvGrpSpPr/>
          <p:nvPr/>
        </p:nvGrpSpPr>
        <p:grpSpPr>
          <a:xfrm>
            <a:off x="2973916" y="3243298"/>
            <a:ext cx="2177390" cy="1649025"/>
            <a:chOff x="2973916" y="3243298"/>
            <a:chExt cx="2177390" cy="1649025"/>
          </a:xfrm>
        </p:grpSpPr>
        <p:cxnSp>
          <p:nvCxnSpPr>
            <p:cNvPr id="15" name="直接箭头连接符 14"/>
            <p:cNvCxnSpPr>
              <a:stCxn id="28" idx="3"/>
            </p:cNvCxnSpPr>
            <p:nvPr/>
          </p:nvCxnSpPr>
          <p:spPr>
            <a:xfrm>
              <a:off x="2973917" y="4083269"/>
              <a:ext cx="2141635" cy="402865"/>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973916" y="3243298"/>
              <a:ext cx="2177390" cy="1036543"/>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9" idx="3"/>
            </p:cNvCxnSpPr>
            <p:nvPr/>
          </p:nvCxnSpPr>
          <p:spPr>
            <a:xfrm flipV="1">
              <a:off x="2973917" y="4610936"/>
              <a:ext cx="2177389" cy="281387"/>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5232329" y="4316857"/>
            <a:ext cx="3182281" cy="338554"/>
          </a:xfrm>
          <a:prstGeom prst="rect">
            <a:avLst/>
          </a:prstGeom>
        </p:spPr>
        <p:txBody>
          <a:bodyPr wrap="none">
            <a:spAutoFit/>
          </a:bodyPr>
          <a:lstStyle/>
          <a:p>
            <a:r>
              <a:rPr lang="zh-CN" altLang="en-US" sz="1600" dirty="0" smtClean="0">
                <a:solidFill>
                  <a:srgbClr val="FF0000"/>
                </a:solidFill>
              </a:rPr>
              <a:t>访问权限修饰符</a:t>
            </a:r>
            <a:r>
              <a:rPr lang="en-US" altLang="zh-CN" sz="1600" dirty="0" smtClean="0">
                <a:solidFill>
                  <a:srgbClr val="FF0000"/>
                </a:solidFill>
              </a:rPr>
              <a:t>(</a:t>
            </a:r>
            <a:r>
              <a:rPr lang="zh-CN" altLang="en-US" sz="1600" dirty="0" smtClean="0">
                <a:solidFill>
                  <a:srgbClr val="FF0000"/>
                </a:solidFill>
              </a:rPr>
              <a:t>访问控制修饰符</a:t>
            </a:r>
            <a:r>
              <a:rPr lang="en-US" altLang="zh-CN" sz="1600" dirty="0" smtClean="0">
                <a:solidFill>
                  <a:srgbClr val="FF0000"/>
                </a:solidFill>
              </a:rPr>
              <a:t>)</a:t>
            </a:r>
            <a:endParaRPr lang="zh-CN" altLang="en-US" sz="1600" dirty="0">
              <a:solidFill>
                <a:srgbClr val="FF0000"/>
              </a:solidFill>
            </a:endParaRPr>
          </a:p>
        </p:txBody>
      </p:sp>
      <p:sp>
        <p:nvSpPr>
          <p:cNvPr id="43" name="文本框 42"/>
          <p:cNvSpPr txBox="1"/>
          <p:nvPr/>
        </p:nvSpPr>
        <p:spPr>
          <a:xfrm>
            <a:off x="533309" y="6112240"/>
            <a:ext cx="5943600" cy="369332"/>
          </a:xfrm>
          <a:prstGeom prst="rect">
            <a:avLst/>
          </a:prstGeom>
          <a:noFill/>
        </p:spPr>
        <p:txBody>
          <a:bodyPr wrap="square" rtlCol="0">
            <a:spAutoFit/>
          </a:bodyPr>
          <a:lstStyle/>
          <a:p>
            <a:r>
              <a:rPr lang="en-US" altLang="zh-CN" dirty="0" smtClean="0"/>
              <a:t>2. </a:t>
            </a:r>
            <a:r>
              <a:rPr lang="zh-CN" altLang="en-US" dirty="0" smtClean="0"/>
              <a:t>类的实现即对类内成员函数定义的实现</a:t>
            </a:r>
            <a:endParaRPr lang="zh-CN" altLang="en-US" dirty="0"/>
          </a:p>
        </p:txBody>
      </p:sp>
      <p:sp>
        <p:nvSpPr>
          <p:cNvPr id="44" name="文本框 43"/>
          <p:cNvSpPr txBox="1"/>
          <p:nvPr/>
        </p:nvSpPr>
        <p:spPr>
          <a:xfrm>
            <a:off x="533309" y="1863511"/>
            <a:ext cx="5943600" cy="369332"/>
          </a:xfrm>
          <a:prstGeom prst="rect">
            <a:avLst/>
          </a:prstGeom>
          <a:noFill/>
        </p:spPr>
        <p:txBody>
          <a:bodyPr wrap="square" rtlCol="0">
            <a:spAutoFit/>
          </a:bodyPr>
          <a:lstStyle/>
          <a:p>
            <a:r>
              <a:rPr lang="en-US" altLang="zh-CN" dirty="0" smtClean="0"/>
              <a:t>1.</a:t>
            </a:r>
            <a:r>
              <a:rPr lang="zh-CN" altLang="en-US" dirty="0" smtClean="0"/>
              <a:t>类的定义</a:t>
            </a:r>
            <a:r>
              <a:rPr lang="en-US" altLang="zh-CN"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12" presetClass="entr" presetSubtype="4"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up)">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par>
                          <p:cTn id="36" fill="hold">
                            <p:stCondLst>
                              <p:cond delay="500"/>
                            </p:stCondLst>
                            <p:childTnLst>
                              <p:par>
                                <p:cTn id="37" presetID="12" presetClass="entr" presetSubtype="4"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ppt_y</p:attrName>
                                        </p:attrNameLst>
                                      </p:cBhvr>
                                      <p:tavLst>
                                        <p:tav tm="0">
                                          <p:val>
                                            <p:strVal val="#ppt_y+#ppt_h*1.125000"/>
                                          </p:val>
                                        </p:tav>
                                        <p:tav tm="100000">
                                          <p:val>
                                            <p:strVal val="#ppt_y"/>
                                          </p:val>
                                        </p:tav>
                                      </p:tavLst>
                                    </p:anim>
                                    <p:animEffect transition="in" filter="wipe(up)">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ntr" presetSubtype="10"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p:cTn id="65" dur="500" fill="hold"/>
                                        <p:tgtEl>
                                          <p:spTgt spid="38"/>
                                        </p:tgtEl>
                                        <p:attrNameLst>
                                          <p:attrName>ppt_w</p:attrName>
                                        </p:attrNameLst>
                                      </p:cBhvr>
                                      <p:tavLst>
                                        <p:tav tm="0">
                                          <p:val>
                                            <p:fltVal val="0"/>
                                          </p:val>
                                        </p:tav>
                                        <p:tav tm="100000">
                                          <p:val>
                                            <p:strVal val="#ppt_w"/>
                                          </p:val>
                                        </p:tav>
                                      </p:tavLst>
                                    </p:anim>
                                    <p:anim calcmode="lin" valueType="num">
                                      <p:cBhvr>
                                        <p:cTn id="66" dur="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7" grpId="0" animBg="1"/>
      <p:bldP spid="3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smtClean="0">
                <a:sym typeface="+mn-ea"/>
              </a:rPr>
              <a:t> </a:t>
            </a:r>
            <a:r>
              <a:rPr lang="zh-CN" altLang="en-US" dirty="0">
                <a:sym typeface="+mn-ea"/>
              </a:rPr>
              <a:t>析构</a:t>
            </a:r>
            <a:r>
              <a:rPr lang="zh-CN" altLang="en-US" dirty="0" smtClean="0">
                <a:sym typeface="+mn-ea"/>
              </a:rPr>
              <a:t>函数</a:t>
            </a:r>
            <a:r>
              <a:rPr lang="en-US" altLang="zh-CN" dirty="0" smtClean="0">
                <a:solidFill>
                  <a:srgbClr val="FFFF00"/>
                </a:solidFill>
                <a:sym typeface="+mn-ea"/>
              </a:rPr>
              <a:t>~</a:t>
            </a:r>
            <a:endParaRPr lang="zh-CN" altLang="en-US" dirty="0" smtClean="0">
              <a:solidFill>
                <a:srgbClr val="FFFF00"/>
              </a:solidFill>
              <a:sym typeface="+mn-ea"/>
            </a:endParaRP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析</a:t>
            </a:r>
            <a:r>
              <a:rPr lang="zh-CN" altLang="en-US" sz="2000" b="1" dirty="0">
                <a:solidFill>
                  <a:srgbClr val="C00000"/>
                </a:solidFill>
                <a:latin typeface="Bodoni MT Black" panose="02070A03080606020203" pitchFamily="18" charset="0"/>
                <a:ea typeface="黑体" panose="02010609060101010101" pitchFamily="49" charset="-122"/>
              </a:rPr>
              <a:t>构</a:t>
            </a:r>
            <a:r>
              <a:rPr lang="zh-CN" altLang="en-US" sz="2000" b="1" dirty="0" smtClean="0">
                <a:solidFill>
                  <a:srgbClr val="C00000"/>
                </a:solidFill>
                <a:latin typeface="Bodoni MT Black" panose="02070A03080606020203" pitchFamily="18" charset="0"/>
                <a:ea typeface="黑体" panose="02010609060101010101" pitchFamily="49" charset="-122"/>
              </a:rPr>
              <a:t>函数（</a:t>
            </a:r>
            <a:r>
              <a:rPr lang="en-US" altLang="zh-CN" sz="2000" b="1" dirty="0" smtClean="0">
                <a:solidFill>
                  <a:srgbClr val="C00000"/>
                </a:solidFill>
                <a:latin typeface="Arial Rounded MT Bold" panose="020F0704030504030204" pitchFamily="34" charset="0"/>
                <a:ea typeface="黑体" panose="02010609060101010101" pitchFamily="49" charset="-122"/>
              </a:rPr>
              <a:t>Destructor</a:t>
            </a:r>
            <a:r>
              <a:rPr lang="zh-CN" altLang="en-US" sz="2000" b="1" dirty="0" smtClean="0">
                <a:solidFill>
                  <a:srgbClr val="C00000"/>
                </a:solidFill>
                <a:latin typeface="Bodoni MT Black" panose="02070A03080606020203" pitchFamily="18" charset="0"/>
                <a:ea typeface="黑体" panose="02010609060101010101" pitchFamily="49" charset="-122"/>
              </a:rPr>
              <a:t>）的声明与定义</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7" name="文本框 6"/>
          <p:cNvSpPr txBox="1"/>
          <p:nvPr/>
        </p:nvSpPr>
        <p:spPr>
          <a:xfrm>
            <a:off x="499110" y="1454150"/>
            <a:ext cx="8389620" cy="922020"/>
          </a:xfrm>
          <a:prstGeom prst="rect">
            <a:avLst/>
          </a:prstGeom>
          <a:noFill/>
        </p:spPr>
        <p:txBody>
          <a:bodyPr wrap="square" rtlCol="0">
            <a:spAutoFit/>
          </a:bodyPr>
          <a:lstStyle/>
          <a:p>
            <a:pPr>
              <a:lnSpc>
                <a:spcPct val="150000"/>
              </a:lnSpc>
            </a:pPr>
            <a:r>
              <a:rPr lang="zh-CN" altLang="en-US" dirty="0" smtClean="0">
                <a:latin typeface="+mn-ea"/>
              </a:rPr>
              <a:t>首先在类内</a:t>
            </a:r>
            <a:r>
              <a:rPr lang="zh-CN" altLang="en-US" dirty="0" smtClean="0">
                <a:solidFill>
                  <a:srgbClr val="0000FF"/>
                </a:solidFill>
                <a:latin typeface="+mn-ea"/>
              </a:rPr>
              <a:t>声明</a:t>
            </a:r>
            <a:r>
              <a:rPr lang="zh-CN" altLang="en-US" dirty="0" smtClean="0">
                <a:latin typeface="+mn-ea"/>
              </a:rPr>
              <a:t>析构函数，其属性设置为</a:t>
            </a:r>
            <a:r>
              <a:rPr lang="en-US" altLang="zh-CN" dirty="0" smtClean="0">
                <a:latin typeface="+mn-ea"/>
              </a:rPr>
              <a:t>public</a:t>
            </a:r>
            <a:r>
              <a:rPr lang="zh-CN" altLang="en-US" dirty="0" smtClean="0">
                <a:latin typeface="+mn-ea"/>
              </a:rPr>
              <a:t>，然后，在类外</a:t>
            </a:r>
            <a:r>
              <a:rPr lang="zh-CN" altLang="en-US" dirty="0" smtClean="0">
                <a:solidFill>
                  <a:srgbClr val="0000FF"/>
                </a:solidFill>
                <a:latin typeface="+mn-ea"/>
              </a:rPr>
              <a:t>定义</a:t>
            </a:r>
            <a:r>
              <a:rPr lang="zh-CN" altLang="en-US" dirty="0" smtClean="0">
                <a:latin typeface="+mn-ea"/>
              </a:rPr>
              <a:t>析构函数的具体形式</a:t>
            </a:r>
            <a:r>
              <a:rPr lang="en-US" altLang="zh-CN" dirty="0" smtClean="0">
                <a:latin typeface="+mn-ea"/>
              </a:rPr>
              <a:t>(</a:t>
            </a:r>
            <a:r>
              <a:rPr lang="zh-CN" altLang="en-US" dirty="0" smtClean="0">
                <a:latin typeface="+mn-ea"/>
              </a:rPr>
              <a:t>类内定义亦可）。</a:t>
            </a:r>
            <a:endParaRPr lang="zh-CN" altLang="en-US" dirty="0">
              <a:latin typeface="+mn-ea"/>
            </a:endParaRPr>
          </a:p>
        </p:txBody>
      </p:sp>
      <p:grpSp>
        <p:nvGrpSpPr>
          <p:cNvPr id="8" name="组合 7"/>
          <p:cNvGrpSpPr/>
          <p:nvPr/>
        </p:nvGrpSpPr>
        <p:grpSpPr>
          <a:xfrm>
            <a:off x="1469457" y="2685432"/>
            <a:ext cx="2270234" cy="384677"/>
            <a:chOff x="925337" y="2994109"/>
            <a:chExt cx="2270234" cy="384677"/>
          </a:xfrm>
        </p:grpSpPr>
        <p:sp>
          <p:nvSpPr>
            <p:cNvPr id="9" name="圆角矩形 8"/>
            <p:cNvSpPr/>
            <p:nvPr/>
          </p:nvSpPr>
          <p:spPr>
            <a:xfrm>
              <a:off x="952705" y="2994109"/>
              <a:ext cx="2215498" cy="384677"/>
            </a:xfrm>
            <a:prstGeom prst="roundRect">
              <a:avLst>
                <a:gd name="adj" fmla="val 46175"/>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925337" y="2994109"/>
              <a:ext cx="2270234" cy="338554"/>
            </a:xfrm>
            <a:prstGeom prst="rect">
              <a:avLst/>
            </a:prstGeom>
            <a:noFill/>
          </p:spPr>
          <p:txBody>
            <a:bodyPr wrap="square" rtlCol="0">
              <a:spAutoFit/>
            </a:bodyPr>
            <a:lstStyle/>
            <a:p>
              <a:pPr algn="ctr"/>
              <a:r>
                <a:rPr lang="zh-CN" altLang="en-US" sz="1600" dirty="0" smtClean="0">
                  <a:solidFill>
                    <a:srgbClr val="FF0000"/>
                  </a:solidFill>
                  <a:latin typeface="黑体" panose="02010609060101010101" pitchFamily="49" charset="-122"/>
                  <a:ea typeface="黑体" panose="02010609060101010101" pitchFamily="49" charset="-122"/>
                </a:rPr>
                <a:t>类内声明</a:t>
              </a:r>
              <a:r>
                <a:rPr lang="zh-CN" altLang="en-US" sz="1600" dirty="0">
                  <a:solidFill>
                    <a:srgbClr val="0000FF"/>
                  </a:solidFill>
                  <a:latin typeface="黑体" panose="02010609060101010101" pitchFamily="49" charset="-122"/>
                  <a:ea typeface="黑体" panose="02010609060101010101" pitchFamily="49" charset="-122"/>
                </a:rPr>
                <a:t>析</a:t>
              </a:r>
              <a:r>
                <a:rPr lang="zh-CN" altLang="en-US" sz="1600" dirty="0" smtClean="0">
                  <a:solidFill>
                    <a:srgbClr val="0000FF"/>
                  </a:solidFill>
                  <a:latin typeface="黑体" panose="02010609060101010101" pitchFamily="49" charset="-122"/>
                  <a:ea typeface="黑体" panose="02010609060101010101" pitchFamily="49" charset="-122"/>
                </a:rPr>
                <a:t>构函数</a:t>
              </a:r>
              <a:endParaRPr lang="zh-CN" altLang="en-US" sz="1600" dirty="0">
                <a:solidFill>
                  <a:srgbClr val="0000FF"/>
                </a:solidFill>
                <a:latin typeface="黑体" panose="02010609060101010101" pitchFamily="49" charset="-122"/>
                <a:ea typeface="黑体" panose="02010609060101010101" pitchFamily="49" charset="-122"/>
              </a:endParaRPr>
            </a:p>
          </p:txBody>
        </p:sp>
      </p:grpSp>
      <p:grpSp>
        <p:nvGrpSpPr>
          <p:cNvPr id="11" name="组合 10"/>
          <p:cNvGrpSpPr/>
          <p:nvPr/>
        </p:nvGrpSpPr>
        <p:grpSpPr>
          <a:xfrm>
            <a:off x="5548217" y="2685432"/>
            <a:ext cx="2270234" cy="384677"/>
            <a:chOff x="925337" y="2994109"/>
            <a:chExt cx="2270234" cy="384677"/>
          </a:xfrm>
        </p:grpSpPr>
        <p:sp>
          <p:nvSpPr>
            <p:cNvPr id="12" name="圆角矩形 11"/>
            <p:cNvSpPr/>
            <p:nvPr/>
          </p:nvSpPr>
          <p:spPr>
            <a:xfrm>
              <a:off x="952705" y="2994109"/>
              <a:ext cx="2215498" cy="384677"/>
            </a:xfrm>
            <a:prstGeom prst="roundRect">
              <a:avLst>
                <a:gd name="adj" fmla="val 46175"/>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925337" y="2994109"/>
              <a:ext cx="2270234" cy="338554"/>
            </a:xfrm>
            <a:prstGeom prst="rect">
              <a:avLst/>
            </a:prstGeom>
            <a:noFill/>
          </p:spPr>
          <p:txBody>
            <a:bodyPr wrap="square" rtlCol="0">
              <a:spAutoFit/>
            </a:bodyPr>
            <a:lstStyle/>
            <a:p>
              <a:pPr algn="ctr"/>
              <a:r>
                <a:rPr lang="zh-CN" altLang="en-US" sz="1600" dirty="0" smtClean="0">
                  <a:solidFill>
                    <a:srgbClr val="FF0000"/>
                  </a:solidFill>
                  <a:latin typeface="黑体" panose="02010609060101010101" pitchFamily="49" charset="-122"/>
                  <a:ea typeface="黑体" panose="02010609060101010101" pitchFamily="49" charset="-122"/>
                </a:rPr>
                <a:t>类外定义</a:t>
              </a:r>
              <a:r>
                <a:rPr lang="zh-CN" altLang="en-US" sz="1600" dirty="0">
                  <a:solidFill>
                    <a:srgbClr val="0000FF"/>
                  </a:solidFill>
                  <a:latin typeface="黑体" panose="02010609060101010101" pitchFamily="49" charset="-122"/>
                  <a:ea typeface="黑体" panose="02010609060101010101" pitchFamily="49" charset="-122"/>
                </a:rPr>
                <a:t>析构</a:t>
              </a:r>
              <a:r>
                <a:rPr lang="zh-CN" altLang="en-US" sz="1600" dirty="0" smtClean="0">
                  <a:solidFill>
                    <a:srgbClr val="0000FF"/>
                  </a:solidFill>
                  <a:latin typeface="黑体" panose="02010609060101010101" pitchFamily="49" charset="-122"/>
                  <a:ea typeface="黑体" panose="02010609060101010101" pitchFamily="49" charset="-122"/>
                </a:rPr>
                <a:t>函数</a:t>
              </a:r>
              <a:endParaRPr lang="zh-CN" altLang="en-US" sz="1600" dirty="0">
                <a:solidFill>
                  <a:srgbClr val="0000FF"/>
                </a:solidFill>
                <a:latin typeface="黑体" panose="02010609060101010101" pitchFamily="49" charset="-122"/>
                <a:ea typeface="黑体" panose="02010609060101010101" pitchFamily="49" charset="-122"/>
              </a:endParaRPr>
            </a:p>
          </p:txBody>
        </p:sp>
      </p:grpSp>
      <p:sp>
        <p:nvSpPr>
          <p:cNvPr id="14" name="圆角矩形 13"/>
          <p:cNvSpPr/>
          <p:nvPr/>
        </p:nvSpPr>
        <p:spPr>
          <a:xfrm>
            <a:off x="4961020" y="3191359"/>
            <a:ext cx="3928186" cy="2060552"/>
          </a:xfrm>
          <a:prstGeom prst="roundRect">
            <a:avLst>
              <a:gd name="adj" fmla="val 3032"/>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sz="1600" b="1" dirty="0" smtClean="0">
                <a:solidFill>
                  <a:schemeClr val="accent2">
                    <a:lumMod val="75000"/>
                  </a:schemeClr>
                </a:solidFill>
                <a:latin typeface="Courier New" panose="02070309020205020404" pitchFamily="49" charset="0"/>
                <a:cs typeface="Courier New" panose="02070309020205020404" pitchFamily="49" charset="0"/>
              </a:rPr>
              <a:t>::</a:t>
            </a:r>
            <a:r>
              <a:rPr lang="en-US" altLang="zh-CN" sz="1600" b="1" dirty="0" smtClean="0">
                <a:solidFill>
                  <a:schemeClr val="tx1"/>
                </a:solidFill>
                <a:latin typeface="Courier New" panose="02070309020205020404" pitchFamily="49" charset="0"/>
                <a:cs typeface="Courier New" panose="02070309020205020404" pitchFamily="49" charset="0"/>
              </a:rPr>
              <a:t>~</a:t>
            </a:r>
            <a:r>
              <a:rPr lang="zh-CN" altLang="en-US" sz="1600" b="1" dirty="0" smtClean="0">
                <a:solidFill>
                  <a:schemeClr val="accent2">
                    <a:lumMod val="75000"/>
                  </a:schemeClr>
                </a:solidFill>
                <a:latin typeface="Courier New" panose="02070309020205020404" pitchFamily="49" charset="0"/>
                <a:cs typeface="Courier New" panose="02070309020205020404" pitchFamily="49" charset="0"/>
              </a:rPr>
              <a:t>类</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名</a:t>
            </a:r>
            <a:r>
              <a:rPr lang="en-US" altLang="zh-CN" sz="1600" b="1" dirty="0" smtClean="0">
                <a:solidFill>
                  <a:schemeClr val="tx1"/>
                </a:solidFill>
                <a:latin typeface="Courier New" panose="02070309020205020404" pitchFamily="49" charset="0"/>
                <a:cs typeface="Courier New" panose="02070309020205020404" pitchFamily="49" charset="0"/>
              </a:rPr>
              <a:t>( )</a:t>
            </a:r>
          </a:p>
          <a:p>
            <a:pPr algn="just"/>
            <a:r>
              <a:rPr lang="en-US" altLang="zh-CN" sz="1600" b="1" dirty="0" smtClean="0">
                <a:solidFill>
                  <a:schemeClr val="tx1"/>
                </a:solidFill>
                <a:latin typeface="Courier New" panose="02070309020205020404" pitchFamily="49" charset="0"/>
                <a:cs typeface="Courier New" panose="02070309020205020404" pitchFamily="49" charset="0"/>
              </a:rPr>
              <a:t>{</a:t>
            </a:r>
          </a:p>
          <a:p>
            <a:pPr algn="just"/>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smtClean="0">
                <a:solidFill>
                  <a:schemeClr val="tx1"/>
                </a:solidFill>
                <a:latin typeface="Courier New" panose="02070309020205020404" pitchFamily="49" charset="0"/>
                <a:cs typeface="Courier New" panose="02070309020205020404" pitchFamily="49" charset="0"/>
              </a:rPr>
              <a:t>           </a:t>
            </a:r>
            <a:r>
              <a:rPr lang="en-US" altLang="zh-CN" sz="1600" b="1" dirty="0" smtClean="0">
                <a:solidFill>
                  <a:srgbClr val="00B050"/>
                </a:solidFill>
                <a:latin typeface="Courier New" panose="02070309020205020404" pitchFamily="49" charset="0"/>
                <a:cs typeface="Courier New" panose="02070309020205020404" pitchFamily="49" charset="0"/>
              </a:rPr>
              <a:t>//&lt;</a:t>
            </a:r>
            <a:r>
              <a:rPr lang="zh-CN" altLang="en-US" sz="1600" b="1" dirty="0" smtClean="0">
                <a:solidFill>
                  <a:srgbClr val="00B050"/>
                </a:solidFill>
                <a:latin typeface="Courier New" panose="02070309020205020404" pitchFamily="49" charset="0"/>
                <a:cs typeface="Courier New" panose="02070309020205020404" pitchFamily="49" charset="0"/>
              </a:rPr>
              <a:t>函数体</a:t>
            </a:r>
            <a:r>
              <a:rPr lang="en-US" altLang="zh-CN" sz="1600" b="1" dirty="0" smtClean="0">
                <a:solidFill>
                  <a:srgbClr val="00B050"/>
                </a:solidFill>
                <a:latin typeface="Courier New" panose="02070309020205020404" pitchFamily="49" charset="0"/>
                <a:cs typeface="Courier New" panose="02070309020205020404" pitchFamily="49" charset="0"/>
              </a:rPr>
              <a:t>&gt;</a:t>
            </a:r>
            <a:endParaRPr lang="en-US" altLang="zh-CN" sz="1600" b="1" dirty="0">
              <a:solidFill>
                <a:srgbClr val="00B050"/>
              </a:solidFill>
              <a:latin typeface="Courier New" panose="02070309020205020404" pitchFamily="49" charset="0"/>
              <a:cs typeface="Courier New" panose="02070309020205020404" pitchFamily="49" charset="0"/>
            </a:endParaRPr>
          </a:p>
          <a:p>
            <a:pPr algn="just"/>
            <a:r>
              <a:rPr lang="en-US" altLang="zh-CN" sz="1600" b="1" dirty="0" smtClean="0">
                <a:solidFill>
                  <a:schemeClr val="tx1"/>
                </a:solidFill>
                <a:latin typeface="Courier New" panose="02070309020205020404" pitchFamily="49" charset="0"/>
                <a:cs typeface="Courier New" panose="02070309020205020404" pitchFamily="49" charset="0"/>
              </a:rPr>
              <a:t>}</a:t>
            </a:r>
            <a:endParaRPr lang="zh-CN" altLang="en-US" sz="1600" b="1" dirty="0">
              <a:solidFill>
                <a:schemeClr val="tx1"/>
              </a:solidFill>
              <a:latin typeface="Courier New" panose="02070309020205020404" pitchFamily="49" charset="0"/>
              <a:cs typeface="Courier New" panose="02070309020205020404" pitchFamily="49" charset="0"/>
            </a:endParaRPr>
          </a:p>
        </p:txBody>
      </p:sp>
      <p:sp>
        <p:nvSpPr>
          <p:cNvPr id="15" name="圆角矩形 14"/>
          <p:cNvSpPr/>
          <p:nvPr/>
        </p:nvSpPr>
        <p:spPr>
          <a:xfrm>
            <a:off x="640481" y="3191359"/>
            <a:ext cx="3928186" cy="2060552"/>
          </a:xfrm>
          <a:prstGeom prst="roundRect">
            <a:avLst>
              <a:gd name="adj" fmla="val 3032"/>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class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endParaRPr lang="en-US" altLang="zh-CN" sz="1600" b="1" dirty="0" smtClean="0">
              <a:solidFill>
                <a:schemeClr val="tx1"/>
              </a:solidFill>
              <a:latin typeface="Courier New" panose="02070309020205020404" pitchFamily="49" charset="0"/>
              <a:cs typeface="Courier New" panose="02070309020205020404" pitchFamily="49" charset="0"/>
            </a:endParaRPr>
          </a:p>
          <a:p>
            <a:pPr>
              <a:spcBef>
                <a:spcPct val="0"/>
              </a:spcBef>
            </a:pP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smtClean="0">
                <a:solidFill>
                  <a:schemeClr val="tx1"/>
                </a:solidFill>
                <a:latin typeface="Courier New" panose="02070309020205020404" pitchFamily="49" charset="0"/>
                <a:cs typeface="Courier New" panose="02070309020205020404" pitchFamily="49" charset="0"/>
              </a:rPr>
              <a:t>public</a:t>
            </a:r>
            <a:r>
              <a:rPr lang="zh-CN" altLang="en-US" sz="1600" b="1" dirty="0" smtClean="0">
                <a:solidFill>
                  <a:schemeClr val="tx1"/>
                </a:solidFill>
                <a:latin typeface="Courier New" panose="02070309020205020404" pitchFamily="49" charset="0"/>
                <a:cs typeface="Courier New" panose="02070309020205020404" pitchFamily="49" charset="0"/>
              </a:rPr>
              <a:t>：</a:t>
            </a:r>
            <a:endParaRPr lang="en-US" altLang="zh-CN" sz="1600" b="1" dirty="0" smtClean="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smtClean="0">
                <a:solidFill>
                  <a:schemeClr val="tx1"/>
                </a:solidFill>
                <a:latin typeface="Courier New" panose="02070309020205020404" pitchFamily="49" charset="0"/>
                <a:cs typeface="Courier New" panose="02070309020205020404" pitchFamily="49" charset="0"/>
              </a:rPr>
              <a:t>      </a:t>
            </a:r>
            <a:r>
              <a:rPr lang="en-US" altLang="zh-CN" sz="1600" b="1" dirty="0" smtClean="0">
                <a:solidFill>
                  <a:srgbClr val="00B050"/>
                </a:solidFill>
                <a:latin typeface="Courier New" panose="02070309020205020404" pitchFamily="49" charset="0"/>
                <a:cs typeface="Courier New" panose="02070309020205020404" pitchFamily="49" charset="0"/>
              </a:rPr>
              <a:t>//</a:t>
            </a:r>
            <a:r>
              <a:rPr lang="zh-CN" altLang="en-US" sz="1600" b="1" dirty="0">
                <a:solidFill>
                  <a:srgbClr val="00B050"/>
                </a:solidFill>
                <a:latin typeface="Courier New" panose="02070309020205020404" pitchFamily="49" charset="0"/>
                <a:cs typeface="Courier New" panose="02070309020205020404" pitchFamily="49" charset="0"/>
              </a:rPr>
              <a:t>析</a:t>
            </a:r>
            <a:r>
              <a:rPr lang="zh-CN" altLang="en-US" sz="1600" b="1" dirty="0" smtClean="0">
                <a:solidFill>
                  <a:srgbClr val="00B050"/>
                </a:solidFill>
                <a:latin typeface="Courier New" panose="02070309020205020404" pitchFamily="49" charset="0"/>
                <a:cs typeface="Courier New" panose="02070309020205020404" pitchFamily="49" charset="0"/>
              </a:rPr>
              <a:t>构函数</a:t>
            </a:r>
            <a:endParaRPr lang="zh-CN" altLang="en-US" sz="1600" b="1" dirty="0">
              <a:solidFill>
                <a:srgbClr val="00B050"/>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en-US" altLang="zh-CN" sz="1600" b="1" dirty="0" smtClean="0">
                <a:solidFill>
                  <a:schemeClr val="tx1"/>
                </a:solidFill>
                <a:latin typeface="Courier New" panose="02070309020205020404" pitchFamily="49" charset="0"/>
                <a:cs typeface="Courier New" panose="02070309020205020404" pitchFamily="49" charset="0"/>
              </a:rPr>
              <a:t>~</a:t>
            </a:r>
            <a:r>
              <a:rPr lang="zh-CN" altLang="en-US" sz="1600" b="1" dirty="0" smtClean="0">
                <a:solidFill>
                  <a:schemeClr val="accent2">
                    <a:lumMod val="75000"/>
                  </a:schemeClr>
                </a:solidFill>
                <a:latin typeface="Courier New" panose="02070309020205020404" pitchFamily="49" charset="0"/>
                <a:cs typeface="Courier New" panose="02070309020205020404" pitchFamily="49" charset="0"/>
              </a:rPr>
              <a:t>类</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名</a:t>
            </a:r>
            <a:r>
              <a:rPr lang="en-US" altLang="zh-CN" sz="1600" b="1" dirty="0" smtClean="0">
                <a:solidFill>
                  <a:schemeClr val="tx1"/>
                </a:solidFill>
                <a:latin typeface="Courier New" panose="02070309020205020404" pitchFamily="49" charset="0"/>
                <a:cs typeface="Courier New" panose="02070309020205020404" pitchFamily="49" charset="0"/>
              </a:rPr>
              <a:t>(</a:t>
            </a:r>
            <a:r>
              <a:rPr lang="en-US" altLang="zh-CN" sz="1600" b="1" dirty="0">
                <a:solidFill>
                  <a:schemeClr val="tx1"/>
                </a:solidFill>
                <a:latin typeface="Courier New" panose="02070309020205020404" pitchFamily="49" charset="0"/>
                <a:cs typeface="Courier New" panose="02070309020205020404" pitchFamily="49" charset="0"/>
              </a:rPr>
              <a:t> </a:t>
            </a:r>
            <a:r>
              <a:rPr lang="en-US" altLang="zh-CN" sz="1600" b="1" dirty="0" smtClean="0">
                <a:solidFill>
                  <a:schemeClr val="tx1"/>
                </a:solidFill>
                <a:latin typeface="Courier New" panose="02070309020205020404" pitchFamily="49" charset="0"/>
                <a:cs typeface="Courier New" panose="02070309020205020404" pitchFamily="49" charset="0"/>
              </a:rPr>
              <a:t>)</a:t>
            </a:r>
            <a:r>
              <a:rPr lang="zh-CN" altLang="en-US" sz="1600" b="1" dirty="0" smtClean="0">
                <a:solidFill>
                  <a:schemeClr val="tx1"/>
                </a:solidFill>
                <a:latin typeface="Courier New" panose="02070309020205020404" pitchFamily="49" charset="0"/>
                <a:cs typeface="Courier New" panose="02070309020205020404" pitchFamily="49" charset="0"/>
              </a:rPr>
              <a:t>；</a:t>
            </a:r>
            <a:endParaRPr lang="zh-CN" altLang="en-US" sz="1600" b="1" dirty="0">
              <a:solidFill>
                <a:schemeClr val="tx1"/>
              </a:solidFill>
              <a:latin typeface="Courier New" panose="02070309020205020404" pitchFamily="49" charset="0"/>
              <a:cs typeface="Courier New" panose="02070309020205020404" pitchFamily="49" charset="0"/>
            </a:endParaRPr>
          </a:p>
          <a:p>
            <a:pPr>
              <a:spcBef>
                <a:spcPct val="0"/>
              </a:spcBef>
            </a:pPr>
            <a:r>
              <a:rPr lang="zh-CN" altLang="en-US" sz="1600" b="1" dirty="0" smtClean="0">
                <a:solidFill>
                  <a:schemeClr val="tx1"/>
                </a:solidFill>
                <a:latin typeface="Courier New" panose="02070309020205020404" pitchFamily="49" charset="0"/>
                <a:cs typeface="Courier New" panose="02070309020205020404" pitchFamily="49" charset="0"/>
              </a:rPr>
              <a:t> </a:t>
            </a: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en-US" altLang="zh-CN" sz="1600" b="1" dirty="0" smtClean="0">
                <a:solidFill>
                  <a:schemeClr val="tx1"/>
                </a:solidFill>
                <a:latin typeface="Courier New" panose="02070309020205020404" pitchFamily="49" charset="0"/>
                <a:cs typeface="Courier New" panose="02070309020205020404" pitchFamily="49" charset="0"/>
              </a:rPr>
              <a:t>}</a:t>
            </a:r>
            <a:r>
              <a:rPr lang="zh-CN" altLang="en-US" sz="1600" b="1" dirty="0">
                <a:solidFill>
                  <a:schemeClr val="tx1"/>
                </a:solidFill>
                <a:latin typeface="Courier New" panose="02070309020205020404" pitchFamily="49" charset="0"/>
                <a:cs typeface="Courier New" panose="02070309020205020404" pitchFamily="49" charset="0"/>
              </a:rPr>
              <a:t>；</a:t>
            </a:r>
          </a:p>
        </p:txBody>
      </p:sp>
      <p:sp>
        <p:nvSpPr>
          <p:cNvPr id="20" name="圆角矩形标注 19"/>
          <p:cNvSpPr/>
          <p:nvPr/>
        </p:nvSpPr>
        <p:spPr>
          <a:xfrm>
            <a:off x="6439585" y="2984379"/>
            <a:ext cx="2590800" cy="426720"/>
          </a:xfrm>
          <a:prstGeom prst="wedgeRoundRectCallout">
            <a:avLst>
              <a:gd name="adj1" fmla="val -49099"/>
              <a:gd name="adj2" fmla="val 119643"/>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dirty="0" smtClean="0">
                <a:solidFill>
                  <a:srgbClr val="FFFF00"/>
                </a:solidFill>
                <a:latin typeface="楷体" panose="02010609060101010101" pitchFamily="49" charset="-122"/>
                <a:ea typeface="楷体" panose="02010609060101010101" pitchFamily="49" charset="-122"/>
              </a:rPr>
              <a:t>注：析构函数无形参</a:t>
            </a:r>
            <a:endParaRPr lang="zh-CN" altLang="en-US" sz="1600" b="1" dirty="0">
              <a:solidFill>
                <a:srgbClr val="FFFF00"/>
              </a:solidFill>
              <a:latin typeface="楷体" panose="02010609060101010101" pitchFamily="49" charset="-122"/>
              <a:ea typeface="楷体" panose="02010609060101010101" pitchFamily="49" charset="-122"/>
            </a:endParaRPr>
          </a:p>
        </p:txBody>
      </p:sp>
      <p:sp>
        <p:nvSpPr>
          <p:cNvPr id="24" name="圆角矩形 23"/>
          <p:cNvSpPr/>
          <p:nvPr/>
        </p:nvSpPr>
        <p:spPr>
          <a:xfrm>
            <a:off x="1269206" y="4441039"/>
            <a:ext cx="1198881" cy="304800"/>
          </a:xfrm>
          <a:prstGeom prst="roundRect">
            <a:avLst>
              <a:gd name="adj" fmla="val 6363"/>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圆角矩形 24"/>
          <p:cNvSpPr/>
          <p:nvPr/>
        </p:nvSpPr>
        <p:spPr>
          <a:xfrm>
            <a:off x="5726232" y="3566716"/>
            <a:ext cx="958255" cy="335557"/>
          </a:xfrm>
          <a:prstGeom prst="roundRect">
            <a:avLst>
              <a:gd name="adj" fmla="val 6363"/>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文本框 25"/>
          <p:cNvSpPr txBox="1"/>
          <p:nvPr/>
        </p:nvSpPr>
        <p:spPr>
          <a:xfrm>
            <a:off x="499302" y="5373161"/>
            <a:ext cx="8389904" cy="1061829"/>
          </a:xfrm>
          <a:prstGeom prst="rect">
            <a:avLst/>
          </a:prstGeom>
          <a:solidFill>
            <a:schemeClr val="accent4">
              <a:lumMod val="20000"/>
              <a:lumOff val="80000"/>
            </a:schemeClr>
          </a:solidFill>
        </p:spPr>
        <p:txBody>
          <a:bodyPr wrap="square" rtlCol="0">
            <a:spAutoFit/>
          </a:bodyPr>
          <a:lstStyle/>
          <a:p>
            <a:pPr algn="just">
              <a:lnSpc>
                <a:spcPct val="150000"/>
              </a:lnSpc>
            </a:pPr>
            <a:r>
              <a:rPr lang="zh-CN" altLang="en-US" sz="1400" b="1" dirty="0">
                <a:solidFill>
                  <a:srgbClr val="C00000"/>
                </a:solidFill>
                <a:latin typeface="+mj-ea"/>
                <a:ea typeface="+mj-ea"/>
              </a:rPr>
              <a:t>提示</a:t>
            </a:r>
            <a:r>
              <a:rPr lang="zh-CN" altLang="en-US" sz="1400" b="1" dirty="0" smtClean="0">
                <a:solidFill>
                  <a:srgbClr val="C00000"/>
                </a:solidFill>
                <a:latin typeface="+mj-ea"/>
                <a:ea typeface="+mj-ea"/>
              </a:rPr>
              <a:t>：</a:t>
            </a:r>
            <a:r>
              <a:rPr lang="zh-CN" altLang="en-US" sz="1400" dirty="0" smtClean="0">
                <a:latin typeface="+mj-ea"/>
                <a:ea typeface="+mj-ea"/>
              </a:rPr>
              <a:t>如果程序里没有显式地定义析构函数，系统就会提供一个函数体为空的默认构造函数，一般情况下使用系统默认的构造函数就可以。</a:t>
            </a:r>
            <a:r>
              <a:rPr lang="zh-CN" altLang="en-US" sz="1400" b="1" dirty="0" smtClean="0">
                <a:latin typeface="+mj-ea"/>
                <a:ea typeface="+mj-ea"/>
              </a:rPr>
              <a:t>但是</a:t>
            </a:r>
            <a:r>
              <a:rPr lang="en-US" altLang="zh-CN" sz="1400" dirty="0" smtClean="0">
                <a:latin typeface="+mj-ea"/>
                <a:ea typeface="+mj-ea"/>
              </a:rPr>
              <a:t>, </a:t>
            </a:r>
            <a:r>
              <a:rPr lang="zh-CN" altLang="en-US" sz="1400" dirty="0" smtClean="0">
                <a:latin typeface="+mj-ea"/>
                <a:ea typeface="+mj-ea"/>
              </a:rPr>
              <a:t>如果在构造函数里有申请了动态存储空间，这一定要显式定义析构函数，并在对象生命周期结束时调用该析构函数，完成内存空间的释放，以免造成内存泄漏问题。</a:t>
            </a:r>
            <a:endParaRPr lang="zh-CN" altLang="en-US" sz="14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Left)">
                                      <p:cBhvr>
                                        <p:cTn id="7" dur="500"/>
                                        <p:tgtEl>
                                          <p:spTgt spid="2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strips(downLef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662941" y="4588266"/>
            <a:ext cx="8095298" cy="1152287"/>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圆角矩形 12"/>
          <p:cNvSpPr/>
          <p:nvPr/>
        </p:nvSpPr>
        <p:spPr>
          <a:xfrm>
            <a:off x="662941" y="3460849"/>
            <a:ext cx="8095298" cy="782955"/>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圆角矩形 11"/>
          <p:cNvSpPr/>
          <p:nvPr/>
        </p:nvSpPr>
        <p:spPr>
          <a:xfrm>
            <a:off x="662941" y="2700530"/>
            <a:ext cx="8095298" cy="389663"/>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圆角矩形 10"/>
          <p:cNvSpPr/>
          <p:nvPr/>
        </p:nvSpPr>
        <p:spPr>
          <a:xfrm>
            <a:off x="662941" y="2023672"/>
            <a:ext cx="8095298" cy="389663"/>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smtClean="0">
                <a:sym typeface="+mn-ea"/>
              </a:rPr>
              <a:t> </a:t>
            </a:r>
            <a:r>
              <a:rPr lang="zh-CN" altLang="en-US" dirty="0">
                <a:sym typeface="+mn-ea"/>
              </a:rPr>
              <a:t>析构</a:t>
            </a:r>
            <a:r>
              <a:rPr lang="zh-CN" altLang="en-US" dirty="0" smtClean="0">
                <a:sym typeface="+mn-ea"/>
              </a:rPr>
              <a:t>函数</a:t>
            </a:r>
            <a:r>
              <a:rPr lang="en-US" altLang="zh-CN" dirty="0">
                <a:solidFill>
                  <a:srgbClr val="FFFF00"/>
                </a:solidFill>
                <a:sym typeface="+mn-ea"/>
              </a:rPr>
              <a:t>~</a:t>
            </a:r>
            <a:endParaRPr lang="zh-CN" altLang="en-US" dirty="0" smtClean="0">
              <a:sym typeface="+mn-ea"/>
            </a:endParaRP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析</a:t>
            </a:r>
            <a:r>
              <a:rPr lang="zh-CN" altLang="en-US" sz="2000" b="1" dirty="0">
                <a:solidFill>
                  <a:srgbClr val="C00000"/>
                </a:solidFill>
                <a:latin typeface="Bodoni MT Black" panose="02070A03080606020203" pitchFamily="18" charset="0"/>
                <a:ea typeface="黑体" panose="02010609060101010101" pitchFamily="49" charset="-122"/>
              </a:rPr>
              <a:t>构</a:t>
            </a:r>
            <a:r>
              <a:rPr lang="zh-CN" altLang="en-US" sz="2000" b="1" dirty="0" smtClean="0">
                <a:solidFill>
                  <a:srgbClr val="C00000"/>
                </a:solidFill>
                <a:latin typeface="Bodoni MT Black" panose="02070A03080606020203" pitchFamily="18" charset="0"/>
                <a:ea typeface="黑体" panose="02010609060101010101" pitchFamily="49" charset="-122"/>
              </a:rPr>
              <a:t>函数（</a:t>
            </a:r>
            <a:r>
              <a:rPr lang="en-US" altLang="zh-CN" sz="2000" b="1" dirty="0" smtClean="0">
                <a:solidFill>
                  <a:srgbClr val="C00000"/>
                </a:solidFill>
                <a:latin typeface="Arial Rounded MT Bold" panose="020F0704030504030204" pitchFamily="34" charset="0"/>
                <a:ea typeface="黑体" panose="02010609060101010101" pitchFamily="49" charset="-122"/>
              </a:rPr>
              <a:t>Destructor</a:t>
            </a:r>
            <a:r>
              <a:rPr lang="zh-CN" altLang="en-US" sz="2000" b="1" dirty="0" smtClean="0">
                <a:solidFill>
                  <a:srgbClr val="C00000"/>
                </a:solidFill>
                <a:latin typeface="Bodoni MT Black" panose="02070A03080606020203" pitchFamily="18" charset="0"/>
                <a:ea typeface="黑体" panose="02010609060101010101" pitchFamily="49" charset="-122"/>
              </a:rPr>
              <a:t>）使用注意事项</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2" name="矩形 1"/>
          <p:cNvSpPr/>
          <p:nvPr/>
        </p:nvSpPr>
        <p:spPr>
          <a:xfrm>
            <a:off x="779286" y="1955868"/>
            <a:ext cx="8221840" cy="461665"/>
          </a:xfrm>
          <a:prstGeom prst="rect">
            <a:avLst/>
          </a:prstGeom>
        </p:spPr>
        <p:txBody>
          <a:bodyPr wrap="square">
            <a:spAutoFit/>
          </a:bodyPr>
          <a:lstStyle/>
          <a:p>
            <a:pPr algn="just">
              <a:lnSpc>
                <a:spcPct val="150000"/>
              </a:lnSpc>
            </a:pPr>
            <a:r>
              <a:rPr lang="en-US" altLang="zh-CN" sz="1600" b="1" dirty="0" smtClean="0">
                <a:latin typeface="+mj-ea"/>
                <a:ea typeface="+mj-ea"/>
              </a:rPr>
              <a:t>1. </a:t>
            </a:r>
            <a:r>
              <a:rPr lang="zh-CN" altLang="en-US" sz="1600" b="1" dirty="0" smtClean="0">
                <a:solidFill>
                  <a:srgbClr val="0000FF"/>
                </a:solidFill>
                <a:latin typeface="黑体" panose="02010609060101010101" pitchFamily="49" charset="-122"/>
                <a:ea typeface="黑体" panose="02010609060101010101" pitchFamily="49" charset="-122"/>
              </a:rPr>
              <a:t>特殊符号</a:t>
            </a:r>
            <a:r>
              <a:rPr lang="zh-CN" altLang="en-US" sz="1600" dirty="0" smtClean="0">
                <a:latin typeface="+mj-ea"/>
                <a:ea typeface="+mj-ea"/>
              </a:rPr>
              <a:t>：析构函数是类的特殊成员函数，函数名与类名相同，但类名前要加“</a:t>
            </a:r>
            <a:r>
              <a:rPr lang="zh-CN" altLang="en-US" sz="1600" b="1" dirty="0" smtClean="0">
                <a:solidFill>
                  <a:srgbClr val="0033CC"/>
                </a:solidFill>
                <a:latin typeface="+mj-ea"/>
                <a:ea typeface="+mj-ea"/>
              </a:rPr>
              <a:t>～</a:t>
            </a:r>
            <a:r>
              <a:rPr lang="zh-CN" altLang="en-US" sz="1600" dirty="0" smtClean="0">
                <a:latin typeface="+mj-ea"/>
                <a:ea typeface="+mj-ea"/>
              </a:rPr>
              <a:t>”号</a:t>
            </a:r>
            <a:endParaRPr lang="zh-CN" altLang="en-US" sz="1600" dirty="0">
              <a:latin typeface="+mj-ea"/>
              <a:ea typeface="+mj-ea"/>
            </a:endParaRPr>
          </a:p>
        </p:txBody>
      </p:sp>
      <p:sp>
        <p:nvSpPr>
          <p:cNvPr id="6" name="矩形 5"/>
          <p:cNvSpPr/>
          <p:nvPr/>
        </p:nvSpPr>
        <p:spPr>
          <a:xfrm>
            <a:off x="779287" y="2654722"/>
            <a:ext cx="7886084" cy="461665"/>
          </a:xfrm>
          <a:prstGeom prst="rect">
            <a:avLst/>
          </a:prstGeom>
        </p:spPr>
        <p:txBody>
          <a:bodyPr wrap="square">
            <a:spAutoFit/>
          </a:bodyPr>
          <a:lstStyle/>
          <a:p>
            <a:pPr algn="just">
              <a:lnSpc>
                <a:spcPct val="150000"/>
              </a:lnSpc>
            </a:pPr>
            <a:r>
              <a:rPr lang="en-US" altLang="zh-CN" sz="1600" dirty="0" smtClean="0">
                <a:latin typeface="+mj-ea"/>
                <a:ea typeface="+mj-ea"/>
              </a:rPr>
              <a:t>2. </a:t>
            </a:r>
            <a:r>
              <a:rPr lang="zh-CN" altLang="en-US" sz="1600" b="1" dirty="0">
                <a:solidFill>
                  <a:srgbClr val="0000FF"/>
                </a:solidFill>
                <a:latin typeface="黑体" panose="02010609060101010101" pitchFamily="49" charset="-122"/>
                <a:ea typeface="黑体" panose="02010609060101010101" pitchFamily="49" charset="-122"/>
              </a:rPr>
              <a:t>无返回值</a:t>
            </a:r>
            <a:r>
              <a:rPr lang="zh-CN" altLang="en-US" sz="1600" dirty="0" smtClean="0">
                <a:latin typeface="+mj-ea"/>
                <a:ea typeface="+mj-ea"/>
              </a:rPr>
              <a:t>：析</a:t>
            </a:r>
            <a:r>
              <a:rPr lang="zh-CN" altLang="en-US" sz="1600" dirty="0">
                <a:latin typeface="+mj-ea"/>
                <a:ea typeface="+mj-ea"/>
              </a:rPr>
              <a:t>构函数没有返回值类型，前面不能加“</a:t>
            </a:r>
            <a:r>
              <a:rPr lang="en-US" altLang="zh-CN" sz="1600" dirty="0">
                <a:latin typeface="+mj-ea"/>
                <a:ea typeface="+mj-ea"/>
              </a:rPr>
              <a:t>void”</a:t>
            </a:r>
            <a:r>
              <a:rPr lang="zh-CN" altLang="en-US" sz="1600" dirty="0">
                <a:latin typeface="+mj-ea"/>
                <a:ea typeface="+mj-ea"/>
              </a:rPr>
              <a:t>，必须定义为公有成员函数</a:t>
            </a:r>
          </a:p>
        </p:txBody>
      </p:sp>
      <p:sp>
        <p:nvSpPr>
          <p:cNvPr id="7" name="矩形 6"/>
          <p:cNvSpPr/>
          <p:nvPr/>
        </p:nvSpPr>
        <p:spPr>
          <a:xfrm>
            <a:off x="779285" y="3412807"/>
            <a:ext cx="7814647" cy="830997"/>
          </a:xfrm>
          <a:prstGeom prst="rect">
            <a:avLst/>
          </a:prstGeom>
        </p:spPr>
        <p:txBody>
          <a:bodyPr wrap="square">
            <a:spAutoFit/>
          </a:bodyPr>
          <a:lstStyle/>
          <a:p>
            <a:pPr algn="just">
              <a:lnSpc>
                <a:spcPct val="150000"/>
              </a:lnSpc>
            </a:pPr>
            <a:r>
              <a:rPr lang="en-US" altLang="zh-CN" sz="1600" dirty="0" smtClean="0">
                <a:latin typeface="+mj-ea"/>
                <a:ea typeface="+mj-ea"/>
              </a:rPr>
              <a:t>3. </a:t>
            </a:r>
            <a:r>
              <a:rPr lang="zh-CN" altLang="en-US" sz="1600" b="1" dirty="0">
                <a:solidFill>
                  <a:srgbClr val="0000FF"/>
                </a:solidFill>
                <a:latin typeface="黑体" panose="02010609060101010101" pitchFamily="49" charset="-122"/>
                <a:ea typeface="黑体" panose="02010609060101010101" pitchFamily="49" charset="-122"/>
              </a:rPr>
              <a:t>无形参</a:t>
            </a:r>
            <a:r>
              <a:rPr lang="zh-CN" altLang="en-US" sz="1600" dirty="0" smtClean="0">
                <a:latin typeface="+mj-ea"/>
                <a:ea typeface="+mj-ea"/>
              </a:rPr>
              <a:t>：析</a:t>
            </a:r>
            <a:r>
              <a:rPr lang="zh-CN" altLang="en-US" sz="1600" dirty="0">
                <a:latin typeface="+mj-ea"/>
                <a:ea typeface="+mj-ea"/>
              </a:rPr>
              <a:t>构函数没有形式参数，此时形式参数表内不能写成（</a:t>
            </a:r>
            <a:r>
              <a:rPr lang="en-US" altLang="zh-CN" sz="1600" dirty="0">
                <a:latin typeface="+mj-ea"/>
                <a:ea typeface="+mj-ea"/>
              </a:rPr>
              <a:t>void</a:t>
            </a:r>
            <a:r>
              <a:rPr lang="zh-CN" altLang="en-US" sz="1600" dirty="0">
                <a:latin typeface="+mj-ea"/>
                <a:ea typeface="+mj-ea"/>
              </a:rPr>
              <a:t>）形式，由于无形式参数，因此析构函数不能被重载，每个类只能拥有一个析构</a:t>
            </a:r>
            <a:r>
              <a:rPr lang="zh-CN" altLang="en-US" sz="1600" dirty="0" smtClean="0">
                <a:latin typeface="+mj-ea"/>
                <a:ea typeface="+mj-ea"/>
              </a:rPr>
              <a:t>函数。</a:t>
            </a:r>
            <a:endParaRPr lang="zh-CN" altLang="en-US" sz="1600" dirty="0">
              <a:latin typeface="+mj-ea"/>
              <a:ea typeface="+mj-ea"/>
            </a:endParaRPr>
          </a:p>
        </p:txBody>
      </p:sp>
      <p:sp>
        <p:nvSpPr>
          <p:cNvPr id="9" name="矩形 8"/>
          <p:cNvSpPr/>
          <p:nvPr/>
        </p:nvSpPr>
        <p:spPr>
          <a:xfrm>
            <a:off x="5883665" y="1055087"/>
            <a:ext cx="2348720" cy="369332"/>
          </a:xfrm>
          <a:prstGeom prst="rect">
            <a:avLst/>
          </a:prstGeom>
        </p:spPr>
        <p:txBody>
          <a:bodyPr wrap="none">
            <a:spAutoFit/>
          </a:bodyPr>
          <a:lstStyle/>
          <a:p>
            <a:pPr algn="just"/>
            <a:r>
              <a:rPr lang="zh-CN" altLang="en-US"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b="1" dirty="0">
                <a:solidFill>
                  <a:schemeClr val="accent2">
                    <a:lumMod val="75000"/>
                  </a:schemeClr>
                </a:solidFill>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a:t>
            </a:r>
            <a:r>
              <a:rPr lang="zh-CN" altLang="en-US"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b="1" dirty="0">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p:txBody>
      </p:sp>
      <p:sp>
        <p:nvSpPr>
          <p:cNvPr id="10" name="矩形 9"/>
          <p:cNvSpPr/>
          <p:nvPr/>
        </p:nvSpPr>
        <p:spPr>
          <a:xfrm>
            <a:off x="779285" y="4540224"/>
            <a:ext cx="7681322" cy="1200329"/>
          </a:xfrm>
          <a:prstGeom prst="rect">
            <a:avLst/>
          </a:prstGeom>
        </p:spPr>
        <p:txBody>
          <a:bodyPr wrap="square">
            <a:spAutoFit/>
          </a:bodyPr>
          <a:lstStyle/>
          <a:p>
            <a:pPr algn="just">
              <a:lnSpc>
                <a:spcPct val="150000"/>
              </a:lnSpc>
            </a:pPr>
            <a:r>
              <a:rPr lang="en-US" altLang="zh-CN" sz="1600" dirty="0">
                <a:latin typeface="+mj-ea"/>
                <a:ea typeface="+mj-ea"/>
              </a:rPr>
              <a:t>4. </a:t>
            </a:r>
            <a:r>
              <a:rPr lang="zh-CN" altLang="en-US" sz="1600" b="1" dirty="0">
                <a:solidFill>
                  <a:srgbClr val="0000FF"/>
                </a:solidFill>
                <a:latin typeface="黑体" panose="02010609060101010101" pitchFamily="49" charset="-122"/>
                <a:ea typeface="黑体" panose="02010609060101010101" pitchFamily="49" charset="-122"/>
              </a:rPr>
              <a:t>自动被调用</a:t>
            </a:r>
            <a:r>
              <a:rPr lang="zh-CN" altLang="en-US" sz="1600" dirty="0" smtClean="0">
                <a:latin typeface="+mj-ea"/>
                <a:ea typeface="+mj-ea"/>
              </a:rPr>
              <a:t>：析</a:t>
            </a:r>
            <a:r>
              <a:rPr lang="zh-CN" altLang="en-US" sz="1600" dirty="0">
                <a:latin typeface="+mj-ea"/>
                <a:ea typeface="+mj-ea"/>
              </a:rPr>
              <a:t>构函数的调用也是自动执行的，在两种情况下自动执行析构函数：一种是在对象生存期结束时系统会自动调用析构函数；第二种是对用</a:t>
            </a:r>
            <a:r>
              <a:rPr lang="en-US" altLang="zh-CN" sz="1600" dirty="0">
                <a:latin typeface="+mj-ea"/>
                <a:ea typeface="+mj-ea"/>
              </a:rPr>
              <a:t>new</a:t>
            </a:r>
            <a:r>
              <a:rPr lang="zh-CN" altLang="en-US" sz="1600" dirty="0">
                <a:latin typeface="+mj-ea"/>
                <a:ea typeface="+mj-ea"/>
              </a:rPr>
              <a:t>运算符动态创建的对象，在用</a:t>
            </a:r>
            <a:r>
              <a:rPr lang="en-US" altLang="zh-CN" sz="1600" dirty="0">
                <a:latin typeface="+mj-ea"/>
                <a:ea typeface="+mj-ea"/>
              </a:rPr>
              <a:t>delete</a:t>
            </a:r>
            <a:r>
              <a:rPr lang="zh-CN" altLang="en-US" sz="1600" dirty="0">
                <a:latin typeface="+mj-ea"/>
                <a:ea typeface="+mj-ea"/>
              </a:rPr>
              <a:t>运算符释放时，也自动调用析构</a:t>
            </a:r>
            <a:r>
              <a:rPr lang="zh-CN" altLang="en-US" sz="1600" dirty="0" smtClean="0">
                <a:latin typeface="+mj-ea"/>
                <a:ea typeface="+mj-ea"/>
              </a:rPr>
              <a:t>函数</a:t>
            </a:r>
            <a:r>
              <a:rPr lang="en-US" altLang="zh-CN" sz="1600" dirty="0" smtClean="0">
                <a:latin typeface="+mj-ea"/>
                <a:ea typeface="+mj-ea"/>
              </a:rPr>
              <a:t>.(</a:t>
            </a:r>
            <a:r>
              <a:rPr lang="zh-CN" altLang="en-US" sz="1100" b="1" dirty="0">
                <a:solidFill>
                  <a:srgbClr val="FF0000"/>
                </a:solidFill>
                <a:latin typeface="+mj-ea"/>
                <a:ea typeface="+mj-ea"/>
              </a:rPr>
              <a:t>一旦</a:t>
            </a:r>
            <a:r>
              <a:rPr lang="zh-CN" altLang="en-US" sz="1100" b="1" dirty="0" smtClean="0">
                <a:solidFill>
                  <a:srgbClr val="FF0000"/>
                </a:solidFill>
                <a:latin typeface="+mj-ea"/>
                <a:ea typeface="+mj-ea"/>
              </a:rPr>
              <a:t>对象销毁就会调用析构函数</a:t>
            </a:r>
            <a:r>
              <a:rPr lang="en-US" altLang="zh-CN" sz="1600" dirty="0" smtClean="0">
                <a:latin typeface="+mj-ea"/>
                <a:ea typeface="+mj-ea"/>
              </a:rPr>
              <a:t>)</a:t>
            </a:r>
            <a:endParaRPr lang="zh-CN" altLang="en-US" sz="1600" dirty="0">
              <a:latin typeface="+mj-ea"/>
              <a:ea typeface="+mj-ea"/>
            </a:endParaRPr>
          </a:p>
        </p:txBody>
      </p:sp>
      <p:cxnSp>
        <p:nvCxnSpPr>
          <p:cNvPr id="16" name="直接连接符 15"/>
          <p:cNvCxnSpPr/>
          <p:nvPr/>
        </p:nvCxnSpPr>
        <p:spPr>
          <a:xfrm>
            <a:off x="2490384" y="4177322"/>
            <a:ext cx="4739091"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smtClean="0">
                <a:sym typeface="+mn-ea"/>
              </a:rPr>
              <a:t> </a:t>
            </a:r>
            <a:r>
              <a:rPr lang="zh-CN" altLang="en-US" dirty="0">
                <a:sym typeface="+mn-ea"/>
              </a:rPr>
              <a:t>析构</a:t>
            </a:r>
            <a:r>
              <a:rPr lang="zh-CN" altLang="en-US" dirty="0" smtClean="0">
                <a:sym typeface="+mn-ea"/>
              </a:rPr>
              <a:t>函数</a:t>
            </a:r>
            <a:r>
              <a:rPr lang="en-US" altLang="zh-CN" dirty="0">
                <a:solidFill>
                  <a:srgbClr val="FFFF00"/>
                </a:solidFill>
                <a:sym typeface="+mn-ea"/>
              </a:rPr>
              <a:t>~</a:t>
            </a:r>
            <a:endParaRPr lang="zh-CN" altLang="en-US" dirty="0" smtClean="0">
              <a:sym typeface="+mn-ea"/>
            </a:endParaRP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析</a:t>
            </a:r>
            <a:r>
              <a:rPr lang="zh-CN" altLang="en-US" sz="2000" b="1" dirty="0">
                <a:solidFill>
                  <a:srgbClr val="C00000"/>
                </a:solidFill>
                <a:latin typeface="Bodoni MT Black" panose="02070A03080606020203" pitchFamily="18" charset="0"/>
                <a:ea typeface="黑体" panose="02010609060101010101" pitchFamily="49" charset="-122"/>
              </a:rPr>
              <a:t>构</a:t>
            </a:r>
            <a:r>
              <a:rPr lang="zh-CN" altLang="en-US" sz="2000" b="1" dirty="0" smtClean="0">
                <a:solidFill>
                  <a:srgbClr val="C00000"/>
                </a:solidFill>
                <a:latin typeface="Bodoni MT Black" panose="02070A03080606020203" pitchFamily="18" charset="0"/>
                <a:ea typeface="黑体" panose="02010609060101010101" pitchFamily="49" charset="-122"/>
              </a:rPr>
              <a:t>函数（</a:t>
            </a:r>
            <a:r>
              <a:rPr lang="en-US" altLang="zh-CN" sz="2000" b="1" dirty="0" smtClean="0">
                <a:solidFill>
                  <a:srgbClr val="C00000"/>
                </a:solidFill>
                <a:latin typeface="Arial Rounded MT Bold" panose="020F0704030504030204" pitchFamily="34" charset="0"/>
                <a:ea typeface="黑体" panose="02010609060101010101" pitchFamily="49" charset="-122"/>
              </a:rPr>
              <a:t>Destructor</a:t>
            </a:r>
            <a:r>
              <a:rPr lang="zh-CN" altLang="en-US" sz="2000" b="1" dirty="0" smtClean="0">
                <a:solidFill>
                  <a:srgbClr val="C00000"/>
                </a:solidFill>
                <a:latin typeface="Bodoni MT Black" panose="02070A03080606020203" pitchFamily="18" charset="0"/>
                <a:ea typeface="黑体" panose="02010609060101010101" pitchFamily="49" charset="-122"/>
              </a:rPr>
              <a:t>）</a:t>
            </a:r>
            <a:r>
              <a:rPr lang="en-US" altLang="zh-CN" sz="2000" b="1" dirty="0" smtClean="0">
                <a:solidFill>
                  <a:srgbClr val="00B050"/>
                </a:solidFill>
                <a:latin typeface="Bodoni MT Black" panose="02070A03080606020203" pitchFamily="18" charset="0"/>
                <a:ea typeface="黑体" panose="02010609060101010101" pitchFamily="49" charset="-122"/>
              </a:rPr>
              <a:t>--</a:t>
            </a:r>
            <a:r>
              <a:rPr lang="zh-CN" altLang="en-US" sz="2000" b="1" dirty="0" smtClean="0">
                <a:solidFill>
                  <a:srgbClr val="00B050"/>
                </a:solidFill>
                <a:latin typeface="Bodoni MT Black" panose="02070A03080606020203" pitchFamily="18" charset="0"/>
                <a:ea typeface="黑体" panose="02010609060101010101" pitchFamily="49" charset="-122"/>
              </a:rPr>
              <a:t>程序举例</a:t>
            </a:r>
            <a:endParaRPr lang="en-US" altLang="zh-CN" sz="2000" b="1" dirty="0" smtClean="0">
              <a:solidFill>
                <a:srgbClr val="00B050"/>
              </a:solidFill>
              <a:latin typeface="Lato Black" panose="020F0A02020204030203" charset="0"/>
              <a:ea typeface="黑体" panose="02010609060101010101" pitchFamily="49" charset="-122"/>
              <a:cs typeface="Lato Black" panose="020F0A02020204030203" charset="0"/>
            </a:endParaRPr>
          </a:p>
        </p:txBody>
      </p:sp>
      <p:pic>
        <p:nvPicPr>
          <p:cNvPr id="3" name="图片 2"/>
          <p:cNvPicPr>
            <a:picLocks noChangeAspect="1"/>
          </p:cNvPicPr>
          <p:nvPr/>
        </p:nvPicPr>
        <p:blipFill>
          <a:blip r:embed="rId3"/>
          <a:stretch>
            <a:fillRect/>
          </a:stretch>
        </p:blipFill>
        <p:spPr>
          <a:xfrm>
            <a:off x="338237" y="1453867"/>
            <a:ext cx="4452198" cy="4970082"/>
          </a:xfrm>
          <a:prstGeom prst="rect">
            <a:avLst/>
          </a:prstGeom>
          <a:ln>
            <a:solidFill>
              <a:srgbClr val="00B0F0"/>
            </a:solidFill>
          </a:ln>
        </p:spPr>
      </p:pic>
      <p:pic>
        <p:nvPicPr>
          <p:cNvPr id="6" name="图片 5"/>
          <p:cNvPicPr>
            <a:picLocks noChangeAspect="1"/>
          </p:cNvPicPr>
          <p:nvPr/>
        </p:nvPicPr>
        <p:blipFill>
          <a:blip r:embed="rId4"/>
          <a:stretch>
            <a:fillRect/>
          </a:stretch>
        </p:blipFill>
        <p:spPr>
          <a:xfrm>
            <a:off x="4872009" y="2303973"/>
            <a:ext cx="4161165" cy="2459691"/>
          </a:xfrm>
          <a:prstGeom prst="rect">
            <a:avLst/>
          </a:prstGeom>
          <a:ln>
            <a:solidFill>
              <a:srgbClr val="00B0F0"/>
            </a:solidFill>
          </a:ln>
        </p:spPr>
      </p:pic>
      <p:cxnSp>
        <p:nvCxnSpPr>
          <p:cNvPr id="7" name="直接箭头连接符 6"/>
          <p:cNvCxnSpPr/>
          <p:nvPr/>
        </p:nvCxnSpPr>
        <p:spPr>
          <a:xfrm flipH="1" flipV="1">
            <a:off x="2700338" y="2235994"/>
            <a:ext cx="3086101" cy="1335883"/>
          </a:xfrm>
          <a:prstGeom prst="straightConnector1">
            <a:avLst/>
          </a:prstGeom>
          <a:ln w="12700">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2664460" y="2303973"/>
            <a:ext cx="2857390" cy="1534604"/>
          </a:xfrm>
          <a:prstGeom prst="straightConnector1">
            <a:avLst/>
          </a:prstGeom>
          <a:ln w="12700">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872008" y="4945496"/>
            <a:ext cx="4161165" cy="1336548"/>
            <a:chOff x="5179219" y="4986338"/>
            <a:chExt cx="3821906" cy="1336548"/>
          </a:xfrm>
        </p:grpSpPr>
        <p:sp>
          <p:nvSpPr>
            <p:cNvPr id="20" name="矩形 19"/>
            <p:cNvSpPr/>
            <p:nvPr/>
          </p:nvSpPr>
          <p:spPr>
            <a:xfrm>
              <a:off x="5179219" y="4986338"/>
              <a:ext cx="3821906" cy="1336548"/>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8"/>
            <p:cNvGrpSpPr/>
            <p:nvPr/>
          </p:nvGrpSpPr>
          <p:grpSpPr>
            <a:xfrm>
              <a:off x="5257801" y="5024775"/>
              <a:ext cx="3743324" cy="1259674"/>
              <a:chOff x="5186363" y="4862185"/>
              <a:chExt cx="3786187" cy="1259674"/>
            </a:xfrm>
          </p:grpSpPr>
          <p:sp>
            <p:nvSpPr>
              <p:cNvPr id="14" name="文本框 13"/>
              <p:cNvSpPr txBox="1"/>
              <p:nvPr/>
            </p:nvSpPr>
            <p:spPr>
              <a:xfrm>
                <a:off x="5186363" y="4862185"/>
                <a:ext cx="3786187" cy="307777"/>
              </a:xfrm>
              <a:prstGeom prst="rect">
                <a:avLst/>
              </a:prstGeom>
              <a:noFill/>
            </p:spPr>
            <p:txBody>
              <a:bodyPr wrap="square" rtlCol="0">
                <a:spAutoFit/>
              </a:bodyPr>
              <a:lstStyle/>
              <a:p>
                <a:r>
                  <a:rPr lang="en-US" altLang="zh-CN" sz="1400" dirty="0" smtClean="0">
                    <a:solidFill>
                      <a:srgbClr val="92D050"/>
                    </a:solidFill>
                    <a:latin typeface="Arial Rounded MT Bold" panose="020F0704030504030204" pitchFamily="34" charset="0"/>
                  </a:rPr>
                  <a:t>Constructor called</a:t>
                </a:r>
                <a:r>
                  <a:rPr lang="en-US" altLang="zh-CN" sz="1400" dirty="0">
                    <a:solidFill>
                      <a:srgbClr val="92D050"/>
                    </a:solidFill>
                    <a:latin typeface="Arial Rounded MT Bold" panose="020F0704030504030204" pitchFamily="34" charset="0"/>
                  </a:rPr>
                  <a:t>.</a:t>
                </a:r>
                <a:endParaRPr lang="zh-CN" altLang="en-US" sz="1400" dirty="0">
                  <a:solidFill>
                    <a:srgbClr val="92D050"/>
                  </a:solidFill>
                  <a:latin typeface="Arial Rounded MT Bold" panose="020F0704030504030204" pitchFamily="34" charset="0"/>
                </a:endParaRPr>
              </a:p>
            </p:txBody>
          </p:sp>
          <p:sp>
            <p:nvSpPr>
              <p:cNvPr id="15" name="文本框 14"/>
              <p:cNvSpPr txBox="1"/>
              <p:nvPr/>
            </p:nvSpPr>
            <p:spPr>
              <a:xfrm>
                <a:off x="5186363" y="5091262"/>
                <a:ext cx="3786187" cy="307777"/>
              </a:xfrm>
              <a:prstGeom prst="rect">
                <a:avLst/>
              </a:prstGeom>
              <a:noFill/>
            </p:spPr>
            <p:txBody>
              <a:bodyPr wrap="square" rtlCol="0">
                <a:spAutoFit/>
              </a:bodyPr>
              <a:lstStyle/>
              <a:p>
                <a:r>
                  <a:rPr lang="en-US" altLang="zh-CN" sz="1400" dirty="0">
                    <a:solidFill>
                      <a:srgbClr val="92D050"/>
                    </a:solidFill>
                    <a:latin typeface="Arial Rounded MT Bold" panose="020F0704030504030204" pitchFamily="34" charset="0"/>
                  </a:rPr>
                  <a:t>Constructor called.</a:t>
                </a:r>
                <a:endParaRPr lang="zh-CN" altLang="en-US" sz="1400" dirty="0">
                  <a:solidFill>
                    <a:srgbClr val="92D050"/>
                  </a:solidFill>
                  <a:latin typeface="Arial Rounded MT Bold" panose="020F0704030504030204" pitchFamily="34" charset="0"/>
                </a:endParaRPr>
              </a:p>
            </p:txBody>
          </p:sp>
          <p:sp>
            <p:nvSpPr>
              <p:cNvPr id="16" name="文本框 15"/>
              <p:cNvSpPr txBox="1"/>
              <p:nvPr/>
            </p:nvSpPr>
            <p:spPr>
              <a:xfrm>
                <a:off x="5186363" y="5371503"/>
                <a:ext cx="3786187" cy="307777"/>
              </a:xfrm>
              <a:prstGeom prst="rect">
                <a:avLst/>
              </a:prstGeom>
              <a:noFill/>
            </p:spPr>
            <p:txBody>
              <a:bodyPr wrap="square" rtlCol="0">
                <a:spAutoFit/>
              </a:bodyPr>
              <a:lstStyle/>
              <a:p>
                <a:r>
                  <a:rPr lang="en-US" altLang="zh-CN" sz="1400" dirty="0" smtClean="0">
                    <a:solidFill>
                      <a:schemeClr val="bg1"/>
                    </a:solidFill>
                    <a:latin typeface="Arial Rounded MT Bold" panose="020F0704030504030204" pitchFamily="34" charset="0"/>
                  </a:rPr>
                  <a:t>2018-10-18</a:t>
                </a:r>
                <a:endParaRPr lang="zh-CN" altLang="en-US" sz="1400" dirty="0">
                  <a:solidFill>
                    <a:schemeClr val="bg1"/>
                  </a:solidFill>
                  <a:latin typeface="Arial Rounded MT Bold" panose="020F0704030504030204" pitchFamily="34" charset="0"/>
                </a:endParaRPr>
              </a:p>
            </p:txBody>
          </p:sp>
          <p:sp>
            <p:nvSpPr>
              <p:cNvPr id="17" name="文本框 16"/>
              <p:cNvSpPr txBox="1"/>
              <p:nvPr/>
            </p:nvSpPr>
            <p:spPr>
              <a:xfrm>
                <a:off x="5186363" y="5591408"/>
                <a:ext cx="3786187" cy="307777"/>
              </a:xfrm>
              <a:prstGeom prst="rect">
                <a:avLst/>
              </a:prstGeom>
              <a:noFill/>
            </p:spPr>
            <p:txBody>
              <a:bodyPr wrap="square" rtlCol="0">
                <a:spAutoFit/>
              </a:bodyPr>
              <a:lstStyle/>
              <a:p>
                <a:r>
                  <a:rPr lang="en-US" altLang="zh-CN" sz="1400" dirty="0" err="1" smtClean="0">
                    <a:solidFill>
                      <a:srgbClr val="FF0000"/>
                    </a:solidFill>
                    <a:latin typeface="Arial Rounded MT Bold" panose="020F0704030504030204" pitchFamily="34" charset="0"/>
                  </a:rPr>
                  <a:t>Deconstructor</a:t>
                </a:r>
                <a:r>
                  <a:rPr lang="en-US" altLang="zh-CN" sz="1400" dirty="0" smtClean="0">
                    <a:solidFill>
                      <a:srgbClr val="FF0000"/>
                    </a:solidFill>
                    <a:latin typeface="Arial Rounded MT Bold" panose="020F0704030504030204" pitchFamily="34" charset="0"/>
                  </a:rPr>
                  <a:t> called</a:t>
                </a:r>
                <a:r>
                  <a:rPr lang="en-US" altLang="zh-CN" sz="1400" dirty="0">
                    <a:solidFill>
                      <a:srgbClr val="FF0000"/>
                    </a:solidFill>
                    <a:latin typeface="Arial Rounded MT Bold" panose="020F0704030504030204" pitchFamily="34" charset="0"/>
                  </a:rPr>
                  <a:t>.</a:t>
                </a:r>
                <a:endParaRPr lang="zh-CN" altLang="en-US" sz="1400" dirty="0">
                  <a:solidFill>
                    <a:srgbClr val="FF0000"/>
                  </a:solidFill>
                  <a:latin typeface="Arial Rounded MT Bold" panose="020F0704030504030204" pitchFamily="34" charset="0"/>
                </a:endParaRPr>
              </a:p>
            </p:txBody>
          </p:sp>
          <p:sp>
            <p:nvSpPr>
              <p:cNvPr id="18" name="文本框 17"/>
              <p:cNvSpPr txBox="1"/>
              <p:nvPr/>
            </p:nvSpPr>
            <p:spPr>
              <a:xfrm>
                <a:off x="5186363" y="5814082"/>
                <a:ext cx="3786187" cy="307777"/>
              </a:xfrm>
              <a:prstGeom prst="rect">
                <a:avLst/>
              </a:prstGeom>
              <a:noFill/>
            </p:spPr>
            <p:txBody>
              <a:bodyPr wrap="square" rtlCol="0">
                <a:spAutoFit/>
              </a:bodyPr>
              <a:lstStyle/>
              <a:p>
                <a:r>
                  <a:rPr lang="en-US" altLang="zh-CN" sz="1400" dirty="0" err="1">
                    <a:solidFill>
                      <a:srgbClr val="FF0000"/>
                    </a:solidFill>
                    <a:latin typeface="Arial Rounded MT Bold" panose="020F0704030504030204" pitchFamily="34" charset="0"/>
                  </a:rPr>
                  <a:t>Deconstructor</a:t>
                </a:r>
                <a:r>
                  <a:rPr lang="en-US" altLang="zh-CN" sz="1400" dirty="0">
                    <a:solidFill>
                      <a:srgbClr val="FF0000"/>
                    </a:solidFill>
                    <a:latin typeface="Arial Rounded MT Bold" panose="020F0704030504030204" pitchFamily="34" charset="0"/>
                  </a:rPr>
                  <a:t> called.</a:t>
                </a:r>
                <a:endParaRPr lang="zh-CN" altLang="en-US" sz="1400" dirty="0">
                  <a:solidFill>
                    <a:srgbClr val="FF0000"/>
                  </a:solidFill>
                  <a:latin typeface="Arial Rounded MT Bold" panose="020F0704030504030204" pitchFamily="34" charset="0"/>
                </a:endParaRPr>
              </a:p>
            </p:txBody>
          </p:sp>
        </p:grpSp>
      </p:grpSp>
      <p:sp>
        <p:nvSpPr>
          <p:cNvPr id="22" name="文本框 21"/>
          <p:cNvSpPr txBox="1"/>
          <p:nvPr/>
        </p:nvSpPr>
        <p:spPr>
          <a:xfrm>
            <a:off x="8460606" y="5120665"/>
            <a:ext cx="492443" cy="1259674"/>
          </a:xfrm>
          <a:prstGeom prst="rect">
            <a:avLst/>
          </a:prstGeom>
          <a:noFill/>
        </p:spPr>
        <p:txBody>
          <a:bodyPr vert="eaVert"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执行结果</a:t>
            </a:r>
            <a:endParaRPr lang="zh-CN" altLang="en-US" sz="20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423139" y="5472537"/>
            <a:ext cx="8434882" cy="845614"/>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8236" y="1055087"/>
            <a:ext cx="880576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析</a:t>
            </a:r>
            <a:r>
              <a:rPr lang="zh-CN" altLang="en-US" sz="2000" b="1" dirty="0">
                <a:solidFill>
                  <a:srgbClr val="C00000"/>
                </a:solidFill>
                <a:latin typeface="Bodoni MT Black" panose="02070A03080606020203" pitchFamily="18" charset="0"/>
                <a:ea typeface="黑体" panose="02010609060101010101" pitchFamily="49" charset="-122"/>
              </a:rPr>
              <a:t>构</a:t>
            </a:r>
            <a:r>
              <a:rPr lang="zh-CN" altLang="en-US" sz="2000" b="1" dirty="0" smtClean="0">
                <a:solidFill>
                  <a:srgbClr val="C00000"/>
                </a:solidFill>
                <a:latin typeface="Bodoni MT Black" panose="02070A03080606020203" pitchFamily="18" charset="0"/>
                <a:ea typeface="黑体" panose="02010609060101010101" pitchFamily="49" charset="-122"/>
              </a:rPr>
              <a:t>函数调用次序：</a:t>
            </a:r>
            <a:r>
              <a:rPr lang="zh-CN" altLang="en-US" b="1" dirty="0">
                <a:solidFill>
                  <a:srgbClr val="0000FF"/>
                </a:solidFill>
                <a:latin typeface="楷体" panose="02010609060101010101" pitchFamily="49" charset="-122"/>
                <a:ea typeface="楷体" panose="02010609060101010101" pitchFamily="49" charset="-122"/>
              </a:rPr>
              <a:t>对象析构顺</a:t>
            </a:r>
            <a:r>
              <a:rPr lang="zh-CN" altLang="en-US" b="1" dirty="0" smtClean="0">
                <a:solidFill>
                  <a:srgbClr val="0000FF"/>
                </a:solidFill>
                <a:latin typeface="楷体" panose="02010609060101010101" pitchFamily="49" charset="-122"/>
                <a:ea typeface="楷体" panose="02010609060101010101" pitchFamily="49" charset="-122"/>
              </a:rPr>
              <a:t>序与该对象的创建顺序相反</a:t>
            </a:r>
            <a:endParaRPr lang="en-US" altLang="zh-CN" b="1" dirty="0" smtClean="0">
              <a:solidFill>
                <a:srgbClr val="0000FF"/>
              </a:solidFill>
              <a:latin typeface="楷体" panose="02010609060101010101" pitchFamily="49" charset="-122"/>
              <a:ea typeface="楷体" panose="02010609060101010101" pitchFamily="49" charset="-122"/>
              <a:cs typeface="Lato Black" panose="020F0A02020204030203" charset="0"/>
            </a:endParaRPr>
          </a:p>
        </p:txBody>
      </p:sp>
      <p:sp>
        <p:nvSpPr>
          <p:cNvPr id="6" name="矩形 5"/>
          <p:cNvSpPr/>
          <p:nvPr/>
        </p:nvSpPr>
        <p:spPr>
          <a:xfrm>
            <a:off x="1554480" y="2936240"/>
            <a:ext cx="223520" cy="47752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2418080" y="2936240"/>
            <a:ext cx="223520" cy="477520"/>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矩形 7"/>
          <p:cNvSpPr/>
          <p:nvPr/>
        </p:nvSpPr>
        <p:spPr>
          <a:xfrm>
            <a:off x="3281680" y="2936240"/>
            <a:ext cx="223520" cy="477520"/>
          </a:xfrm>
          <a:prstGeom prst="rect">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5646837" y="2936240"/>
            <a:ext cx="223520" cy="477520"/>
          </a:xfrm>
          <a:prstGeom prst="rect">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6510437" y="2936240"/>
            <a:ext cx="223520" cy="477520"/>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7374037" y="2936240"/>
            <a:ext cx="223520" cy="47752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5" name="直接连接符 4"/>
          <p:cNvCxnSpPr/>
          <p:nvPr/>
        </p:nvCxnSpPr>
        <p:spPr>
          <a:xfrm>
            <a:off x="868680" y="3413760"/>
            <a:ext cx="7780020" cy="0"/>
          </a:xfrm>
          <a:prstGeom prst="line">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0"/>
          </p:cNvCxnSpPr>
          <p:nvPr/>
        </p:nvCxnSpPr>
        <p:spPr>
          <a:xfrm flipV="1">
            <a:off x="1666240" y="2600960"/>
            <a:ext cx="0" cy="33528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659255" y="2600960"/>
            <a:ext cx="5834163"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7485797" y="2600960"/>
            <a:ext cx="0" cy="33528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524760" y="2753360"/>
            <a:ext cx="0" cy="182880"/>
          </a:xfrm>
          <a:prstGeom prst="line">
            <a:avLst/>
          </a:prstGeom>
          <a:ln w="190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605905" y="2753360"/>
            <a:ext cx="0" cy="182880"/>
          </a:xfrm>
          <a:prstGeom prst="line">
            <a:avLst/>
          </a:prstGeom>
          <a:ln w="190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517140" y="2753360"/>
            <a:ext cx="4102100" cy="0"/>
          </a:xfrm>
          <a:prstGeom prst="line">
            <a:avLst/>
          </a:prstGeom>
          <a:ln w="190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408680" y="2860040"/>
            <a:ext cx="0" cy="76200"/>
          </a:xfrm>
          <a:prstGeom prst="line">
            <a:avLst/>
          </a:prstGeom>
          <a:ln w="1905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771515" y="2860040"/>
            <a:ext cx="0" cy="76200"/>
          </a:xfrm>
          <a:prstGeom prst="line">
            <a:avLst/>
          </a:prstGeom>
          <a:ln w="1905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3399155" y="2860040"/>
            <a:ext cx="2384425" cy="0"/>
          </a:xfrm>
          <a:prstGeom prst="line">
            <a:avLst/>
          </a:prstGeom>
          <a:ln w="1905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868680" y="3489959"/>
            <a:ext cx="1148080" cy="307777"/>
          </a:xfrm>
          <a:prstGeom prst="rect">
            <a:avLst/>
          </a:prstGeom>
          <a:noFill/>
        </p:spPr>
        <p:txBody>
          <a:bodyPr wrap="square" rtlCol="0">
            <a:spAutoFit/>
          </a:bodyPr>
          <a:lstStyle/>
          <a:p>
            <a:r>
              <a:rPr lang="zh-CN" altLang="en-US" sz="1400" dirty="0" smtClean="0">
                <a:solidFill>
                  <a:srgbClr val="C00000"/>
                </a:solidFill>
                <a:latin typeface="黑体" panose="02010609060101010101" pitchFamily="49" charset="-122"/>
                <a:ea typeface="黑体" panose="02010609060101010101" pitchFamily="49" charset="-122"/>
              </a:rPr>
              <a:t>创建对象</a:t>
            </a:r>
            <a:r>
              <a:rPr lang="en-US" altLang="zh-CN" sz="1400" dirty="0" smtClean="0">
                <a:solidFill>
                  <a:srgbClr val="C00000"/>
                </a:solidFill>
                <a:latin typeface="黑体" panose="02010609060101010101" pitchFamily="49" charset="-122"/>
                <a:ea typeface="黑体" panose="02010609060101010101" pitchFamily="49" charset="-122"/>
              </a:rPr>
              <a:t>1</a:t>
            </a:r>
            <a:endParaRPr lang="zh-CN" altLang="en-US" sz="1400" dirty="0">
              <a:solidFill>
                <a:srgbClr val="C00000"/>
              </a:solidFill>
              <a:latin typeface="黑体" panose="02010609060101010101" pitchFamily="49" charset="-122"/>
              <a:ea typeface="黑体" panose="02010609060101010101" pitchFamily="49" charset="-122"/>
            </a:endParaRPr>
          </a:p>
        </p:txBody>
      </p:sp>
      <p:sp>
        <p:nvSpPr>
          <p:cNvPr id="46" name="文本框 45"/>
          <p:cNvSpPr txBox="1"/>
          <p:nvPr/>
        </p:nvSpPr>
        <p:spPr>
          <a:xfrm>
            <a:off x="2016760" y="3489959"/>
            <a:ext cx="998220" cy="307777"/>
          </a:xfrm>
          <a:prstGeom prst="rect">
            <a:avLst/>
          </a:prstGeom>
          <a:noFill/>
        </p:spPr>
        <p:txBody>
          <a:bodyPr wrap="square" rtlCol="0">
            <a:spAutoFit/>
          </a:bodyPr>
          <a:lstStyle/>
          <a:p>
            <a:r>
              <a:rPr lang="zh-CN" altLang="en-US" sz="1400" dirty="0" smtClean="0">
                <a:solidFill>
                  <a:srgbClr val="00B0F0"/>
                </a:solidFill>
                <a:latin typeface="黑体" panose="02010609060101010101" pitchFamily="49" charset="-122"/>
                <a:ea typeface="黑体" panose="02010609060101010101" pitchFamily="49" charset="-122"/>
              </a:rPr>
              <a:t>创建对象</a:t>
            </a:r>
            <a:r>
              <a:rPr lang="en-US" altLang="zh-CN" sz="1400" dirty="0">
                <a:solidFill>
                  <a:srgbClr val="00B0F0"/>
                </a:solidFill>
                <a:latin typeface="黑体" panose="02010609060101010101" pitchFamily="49" charset="-122"/>
                <a:ea typeface="黑体" panose="02010609060101010101" pitchFamily="49" charset="-122"/>
              </a:rPr>
              <a:t>2</a:t>
            </a:r>
            <a:endParaRPr lang="zh-CN" altLang="en-US" sz="1400" dirty="0">
              <a:solidFill>
                <a:srgbClr val="00B0F0"/>
              </a:solidFill>
              <a:latin typeface="黑体" panose="02010609060101010101" pitchFamily="49" charset="-122"/>
              <a:ea typeface="黑体" panose="02010609060101010101" pitchFamily="49" charset="-122"/>
            </a:endParaRPr>
          </a:p>
        </p:txBody>
      </p:sp>
      <p:sp>
        <p:nvSpPr>
          <p:cNvPr id="47" name="文本框 46"/>
          <p:cNvSpPr txBox="1"/>
          <p:nvPr/>
        </p:nvSpPr>
        <p:spPr>
          <a:xfrm>
            <a:off x="3116580" y="3489959"/>
            <a:ext cx="1165860" cy="307777"/>
          </a:xfrm>
          <a:prstGeom prst="rect">
            <a:avLst/>
          </a:prstGeom>
          <a:noFill/>
        </p:spPr>
        <p:txBody>
          <a:bodyPr wrap="square" rtlCol="0">
            <a:spAutoFit/>
          </a:bodyPr>
          <a:lstStyle/>
          <a:p>
            <a:r>
              <a:rPr lang="zh-CN" altLang="en-US" sz="1400" dirty="0" smtClean="0">
                <a:solidFill>
                  <a:srgbClr val="FFC000"/>
                </a:solidFill>
                <a:latin typeface="黑体" panose="02010609060101010101" pitchFamily="49" charset="-122"/>
                <a:ea typeface="黑体" panose="02010609060101010101" pitchFamily="49" charset="-122"/>
              </a:rPr>
              <a:t>创建对象</a:t>
            </a:r>
            <a:r>
              <a:rPr lang="en-US" altLang="zh-CN" sz="1400" dirty="0" smtClean="0">
                <a:solidFill>
                  <a:srgbClr val="FFC000"/>
                </a:solidFill>
                <a:latin typeface="黑体" panose="02010609060101010101" pitchFamily="49" charset="-122"/>
                <a:ea typeface="黑体" panose="02010609060101010101" pitchFamily="49" charset="-122"/>
              </a:rPr>
              <a:t>3</a:t>
            </a:r>
            <a:endParaRPr lang="zh-CN" altLang="en-US" sz="1400" dirty="0">
              <a:solidFill>
                <a:srgbClr val="FFC000"/>
              </a:solidFill>
              <a:latin typeface="黑体" panose="02010609060101010101" pitchFamily="49" charset="-122"/>
              <a:ea typeface="黑体" panose="02010609060101010101" pitchFamily="49" charset="-122"/>
            </a:endParaRPr>
          </a:p>
        </p:txBody>
      </p:sp>
      <p:sp>
        <p:nvSpPr>
          <p:cNvPr id="48" name="文本框 47"/>
          <p:cNvSpPr txBox="1"/>
          <p:nvPr/>
        </p:nvSpPr>
        <p:spPr>
          <a:xfrm>
            <a:off x="5240545" y="3489959"/>
            <a:ext cx="1086069" cy="307777"/>
          </a:xfrm>
          <a:prstGeom prst="rect">
            <a:avLst/>
          </a:prstGeom>
          <a:noFill/>
        </p:spPr>
        <p:txBody>
          <a:bodyPr wrap="square" rtlCol="0">
            <a:spAutoFit/>
          </a:bodyPr>
          <a:lstStyle/>
          <a:p>
            <a:r>
              <a:rPr lang="zh-CN" altLang="en-US" sz="1400" dirty="0" smtClean="0">
                <a:solidFill>
                  <a:srgbClr val="FFC000"/>
                </a:solidFill>
                <a:latin typeface="黑体" panose="02010609060101010101" pitchFamily="49" charset="-122"/>
                <a:ea typeface="黑体" panose="02010609060101010101" pitchFamily="49" charset="-122"/>
              </a:rPr>
              <a:t>析构对象</a:t>
            </a:r>
            <a:r>
              <a:rPr lang="en-US" altLang="zh-CN" sz="1400" dirty="0" smtClean="0">
                <a:solidFill>
                  <a:srgbClr val="FFC000"/>
                </a:solidFill>
                <a:latin typeface="黑体" panose="02010609060101010101" pitchFamily="49" charset="-122"/>
                <a:ea typeface="黑体" panose="02010609060101010101" pitchFamily="49" charset="-122"/>
              </a:rPr>
              <a:t>3</a:t>
            </a:r>
            <a:endParaRPr lang="zh-CN" altLang="en-US" sz="1400" dirty="0">
              <a:solidFill>
                <a:srgbClr val="FFC000"/>
              </a:solidFill>
              <a:latin typeface="黑体" panose="02010609060101010101" pitchFamily="49" charset="-122"/>
              <a:ea typeface="黑体" panose="02010609060101010101" pitchFamily="49" charset="-122"/>
            </a:endParaRPr>
          </a:p>
        </p:txBody>
      </p:sp>
      <p:sp>
        <p:nvSpPr>
          <p:cNvPr id="49" name="文本框 48"/>
          <p:cNvSpPr txBox="1"/>
          <p:nvPr/>
        </p:nvSpPr>
        <p:spPr>
          <a:xfrm>
            <a:off x="6242149" y="3489959"/>
            <a:ext cx="983615" cy="307777"/>
          </a:xfrm>
          <a:prstGeom prst="rect">
            <a:avLst/>
          </a:prstGeom>
          <a:noFill/>
        </p:spPr>
        <p:txBody>
          <a:bodyPr wrap="square" rtlCol="0">
            <a:spAutoFit/>
          </a:bodyPr>
          <a:lstStyle/>
          <a:p>
            <a:r>
              <a:rPr lang="zh-CN" altLang="en-US" sz="1400" dirty="0" smtClean="0">
                <a:solidFill>
                  <a:srgbClr val="00B0F0"/>
                </a:solidFill>
                <a:latin typeface="黑体" panose="02010609060101010101" pitchFamily="49" charset="-122"/>
                <a:ea typeface="黑体" panose="02010609060101010101" pitchFamily="49" charset="-122"/>
              </a:rPr>
              <a:t>析构对象</a:t>
            </a:r>
            <a:r>
              <a:rPr lang="en-US" altLang="zh-CN" sz="1400" dirty="0">
                <a:solidFill>
                  <a:srgbClr val="00B0F0"/>
                </a:solidFill>
                <a:latin typeface="黑体" panose="02010609060101010101" pitchFamily="49" charset="-122"/>
                <a:ea typeface="黑体" panose="02010609060101010101" pitchFamily="49" charset="-122"/>
              </a:rPr>
              <a:t>2</a:t>
            </a:r>
            <a:endParaRPr lang="zh-CN" altLang="en-US" sz="1400" dirty="0">
              <a:solidFill>
                <a:srgbClr val="00B0F0"/>
              </a:solidFill>
              <a:latin typeface="黑体" panose="02010609060101010101" pitchFamily="49" charset="-122"/>
              <a:ea typeface="黑体" panose="02010609060101010101" pitchFamily="49" charset="-122"/>
            </a:endParaRPr>
          </a:p>
        </p:txBody>
      </p:sp>
      <p:sp>
        <p:nvSpPr>
          <p:cNvPr id="50" name="文本框 49"/>
          <p:cNvSpPr txBox="1"/>
          <p:nvPr/>
        </p:nvSpPr>
        <p:spPr>
          <a:xfrm>
            <a:off x="7247036" y="3489959"/>
            <a:ext cx="1333083" cy="307777"/>
          </a:xfrm>
          <a:prstGeom prst="rect">
            <a:avLst/>
          </a:prstGeom>
          <a:noFill/>
        </p:spPr>
        <p:txBody>
          <a:bodyPr wrap="square" rtlCol="0">
            <a:spAutoFit/>
          </a:bodyPr>
          <a:lstStyle/>
          <a:p>
            <a:r>
              <a:rPr lang="zh-CN" altLang="en-US" sz="1400" dirty="0">
                <a:solidFill>
                  <a:srgbClr val="C00000"/>
                </a:solidFill>
                <a:latin typeface="黑体" panose="02010609060101010101" pitchFamily="49" charset="-122"/>
                <a:ea typeface="黑体" panose="02010609060101010101" pitchFamily="49" charset="-122"/>
              </a:rPr>
              <a:t>析构</a:t>
            </a:r>
            <a:r>
              <a:rPr lang="zh-CN" altLang="en-US" sz="1400" dirty="0" smtClean="0">
                <a:solidFill>
                  <a:srgbClr val="C00000"/>
                </a:solidFill>
                <a:latin typeface="黑体" panose="02010609060101010101" pitchFamily="49" charset="-122"/>
                <a:ea typeface="黑体" panose="02010609060101010101" pitchFamily="49" charset="-122"/>
              </a:rPr>
              <a:t>对象</a:t>
            </a:r>
            <a:r>
              <a:rPr lang="en-US" altLang="zh-CN" sz="1400" dirty="0" smtClean="0">
                <a:solidFill>
                  <a:srgbClr val="C00000"/>
                </a:solidFill>
                <a:latin typeface="黑体" panose="02010609060101010101" pitchFamily="49" charset="-122"/>
                <a:ea typeface="黑体" panose="02010609060101010101" pitchFamily="49" charset="-122"/>
              </a:rPr>
              <a:t>1</a:t>
            </a:r>
            <a:endParaRPr lang="zh-CN" altLang="en-US" sz="1400" dirty="0">
              <a:solidFill>
                <a:srgbClr val="C00000"/>
              </a:solidFill>
              <a:latin typeface="黑体" panose="02010609060101010101" pitchFamily="49" charset="-122"/>
              <a:ea typeface="黑体" panose="02010609060101010101" pitchFamily="49" charset="-122"/>
            </a:endParaRPr>
          </a:p>
        </p:txBody>
      </p:sp>
      <p:cxnSp>
        <p:nvCxnSpPr>
          <p:cNvPr id="52" name="直接连接符 51"/>
          <p:cNvCxnSpPr/>
          <p:nvPr/>
        </p:nvCxnSpPr>
        <p:spPr>
          <a:xfrm>
            <a:off x="4640580" y="2230337"/>
            <a:ext cx="0" cy="2519244"/>
          </a:xfrm>
          <a:prstGeom prst="line">
            <a:avLst/>
          </a:prstGeom>
          <a:ln w="762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左大括号 53"/>
          <p:cNvSpPr/>
          <p:nvPr/>
        </p:nvSpPr>
        <p:spPr>
          <a:xfrm rot="16200000">
            <a:off x="2553127" y="2485816"/>
            <a:ext cx="138429" cy="3320196"/>
          </a:xfrm>
          <a:prstGeom prst="leftBrac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文本框 54"/>
          <p:cNvSpPr txBox="1"/>
          <p:nvPr/>
        </p:nvSpPr>
        <p:spPr>
          <a:xfrm>
            <a:off x="2081530" y="4391660"/>
            <a:ext cx="1327150" cy="307777"/>
          </a:xfrm>
          <a:prstGeom prst="rect">
            <a:avLst/>
          </a:prstGeom>
          <a:noFill/>
        </p:spPr>
        <p:txBody>
          <a:bodyPr wrap="square" rtlCol="0">
            <a:spAutoFit/>
          </a:bodyPr>
          <a:lstStyle/>
          <a:p>
            <a:r>
              <a:rPr lang="zh-CN" altLang="en-US" sz="1400" dirty="0" smtClean="0">
                <a:latin typeface="黑体" panose="02010609060101010101" pitchFamily="49" charset="-122"/>
                <a:ea typeface="黑体" panose="02010609060101010101" pitchFamily="49" charset="-122"/>
              </a:rPr>
              <a:t>创建对象</a:t>
            </a:r>
            <a:r>
              <a:rPr lang="zh-CN" altLang="en-US" sz="1400" dirty="0">
                <a:latin typeface="黑体" panose="02010609060101010101" pitchFamily="49" charset="-122"/>
                <a:ea typeface="黑体" panose="02010609060101010101" pitchFamily="49" charset="-122"/>
              </a:rPr>
              <a:t>顺序</a:t>
            </a:r>
          </a:p>
        </p:txBody>
      </p:sp>
      <p:sp>
        <p:nvSpPr>
          <p:cNvPr id="56" name="左大括号 55"/>
          <p:cNvSpPr/>
          <p:nvPr/>
        </p:nvSpPr>
        <p:spPr>
          <a:xfrm rot="16200000">
            <a:off x="6850807" y="2485817"/>
            <a:ext cx="138429" cy="3320196"/>
          </a:xfrm>
          <a:prstGeom prst="leftBrac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文本框 56"/>
          <p:cNvSpPr txBox="1"/>
          <p:nvPr/>
        </p:nvSpPr>
        <p:spPr>
          <a:xfrm>
            <a:off x="6379210" y="4391661"/>
            <a:ext cx="1327150"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析构</a:t>
            </a:r>
            <a:r>
              <a:rPr lang="zh-CN" altLang="en-US" sz="1400" dirty="0" smtClean="0">
                <a:latin typeface="黑体" panose="02010609060101010101" pitchFamily="49" charset="-122"/>
                <a:ea typeface="黑体" panose="02010609060101010101" pitchFamily="49" charset="-122"/>
              </a:rPr>
              <a:t>对象</a:t>
            </a:r>
            <a:r>
              <a:rPr lang="zh-CN" altLang="en-US" sz="1400" dirty="0">
                <a:latin typeface="黑体" panose="02010609060101010101" pitchFamily="49" charset="-122"/>
                <a:ea typeface="黑体" panose="02010609060101010101" pitchFamily="49" charset="-122"/>
              </a:rPr>
              <a:t>顺序</a:t>
            </a:r>
          </a:p>
        </p:txBody>
      </p:sp>
      <p:sp>
        <p:nvSpPr>
          <p:cNvPr id="58" name="矩形 57"/>
          <p:cNvSpPr/>
          <p:nvPr/>
        </p:nvSpPr>
        <p:spPr>
          <a:xfrm>
            <a:off x="7945080" y="3075952"/>
            <a:ext cx="1031051" cy="261610"/>
          </a:xfrm>
          <a:prstGeom prst="rect">
            <a:avLst/>
          </a:prstGeom>
        </p:spPr>
        <p:txBody>
          <a:bodyPr wrap="none">
            <a:spAutoFit/>
          </a:bodyPr>
          <a:lstStyle/>
          <a:p>
            <a:r>
              <a:rPr lang="zh-CN" altLang="en-US" sz="1100" dirty="0" smtClean="0">
                <a:solidFill>
                  <a:srgbClr val="0000FF"/>
                </a:solidFill>
                <a:latin typeface="黑体" panose="02010609060101010101" pitchFamily="49" charset="-122"/>
                <a:ea typeface="黑体" panose="02010609060101010101" pitchFamily="49" charset="-122"/>
              </a:rPr>
              <a:t>程序执行时间</a:t>
            </a:r>
            <a:endParaRPr lang="zh-CN" altLang="en-US" sz="1100" dirty="0">
              <a:solidFill>
                <a:srgbClr val="0000FF"/>
              </a:solidFill>
            </a:endParaRPr>
          </a:p>
        </p:txBody>
      </p:sp>
      <p:sp>
        <p:nvSpPr>
          <p:cNvPr id="59" name="矩形 58"/>
          <p:cNvSpPr/>
          <p:nvPr/>
        </p:nvSpPr>
        <p:spPr>
          <a:xfrm>
            <a:off x="529660" y="5472537"/>
            <a:ext cx="8221840" cy="773289"/>
          </a:xfrm>
          <a:prstGeom prst="rect">
            <a:avLst/>
          </a:prstGeom>
        </p:spPr>
        <p:txBody>
          <a:bodyPr wrap="square">
            <a:spAutoFit/>
          </a:bodyPr>
          <a:lstStyle/>
          <a:p>
            <a:pPr algn="just">
              <a:lnSpc>
                <a:spcPct val="150000"/>
              </a:lnSpc>
            </a:pPr>
            <a:r>
              <a:rPr lang="zh-CN" altLang="en-US" sz="1600" b="1" dirty="0" smtClean="0">
                <a:solidFill>
                  <a:srgbClr val="C00000"/>
                </a:solidFill>
                <a:latin typeface="楷体" panose="02010609060101010101" pitchFamily="49" charset="-122"/>
                <a:ea typeface="楷体" panose="02010609060101010101" pitchFamily="49" charset="-122"/>
              </a:rPr>
              <a:t>对象析构顺序本质解析</a:t>
            </a:r>
            <a:r>
              <a:rPr lang="zh-CN" altLang="en-US" sz="1600" b="1" dirty="0" smtClean="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析构函数的调用顺序永远与构造函数的调用顺序相反</a:t>
            </a:r>
            <a:r>
              <a:rPr lang="zh-CN" altLang="en-US" sz="1600" dirty="0" smtClean="0">
                <a:latin typeface="楷体" panose="02010609060101010101" pitchFamily="49" charset="-122"/>
                <a:ea typeface="楷体" panose="02010609060101010101" pitchFamily="49" charset="-122"/>
              </a:rPr>
              <a:t>，因此，</a:t>
            </a:r>
            <a:endParaRPr lang="en-US" altLang="zh-CN" sz="1600" dirty="0" smtClean="0">
              <a:latin typeface="楷体" panose="02010609060101010101" pitchFamily="49" charset="-122"/>
              <a:ea typeface="楷体" panose="02010609060101010101" pitchFamily="49" charset="-122"/>
            </a:endParaRPr>
          </a:p>
          <a:p>
            <a:pPr algn="just">
              <a:lnSpc>
                <a:spcPct val="150000"/>
              </a:lnSpc>
            </a:pPr>
            <a:r>
              <a:rPr lang="zh-CN" altLang="en-US" sz="1600" dirty="0" smtClean="0">
                <a:latin typeface="楷体" panose="02010609060101010101" pitchFamily="49" charset="-122"/>
                <a:ea typeface="楷体" panose="02010609060101010101" pitchFamily="49" charset="-122"/>
              </a:rPr>
              <a:t>重点</a:t>
            </a:r>
            <a:r>
              <a:rPr lang="zh-CN" altLang="en-US" sz="1600" dirty="0">
                <a:latin typeface="楷体" panose="02010609060101010101" pitchFamily="49" charset="-122"/>
                <a:ea typeface="楷体" panose="02010609060101010101" pitchFamily="49" charset="-122"/>
              </a:rPr>
              <a:t>关注构造函数的调用顺序</a:t>
            </a:r>
            <a:r>
              <a:rPr lang="zh-CN" altLang="en-US" sz="1600" dirty="0" smtClean="0">
                <a:latin typeface="楷体" panose="02010609060101010101" pitchFamily="49" charset="-122"/>
                <a:ea typeface="楷体" panose="02010609060101010101" pitchFamily="49" charset="-122"/>
              </a:rPr>
              <a:t>就</a:t>
            </a:r>
            <a:r>
              <a:rPr lang="zh-CN" altLang="en-US" sz="1600" dirty="0">
                <a:latin typeface="楷体" panose="02010609060101010101" pitchFamily="49" charset="-122"/>
                <a:ea typeface="楷体" panose="02010609060101010101" pitchFamily="49" charset="-122"/>
              </a:rPr>
              <a:t>可以</a:t>
            </a:r>
            <a:r>
              <a:rPr lang="zh-CN" altLang="en-US" sz="1600" dirty="0" smtClean="0">
                <a:latin typeface="楷体" panose="02010609060101010101" pitchFamily="49" charset="-122"/>
                <a:ea typeface="楷体" panose="02010609060101010101" pitchFamily="49" charset="-122"/>
              </a:rPr>
              <a:t>了，无须过多关注析构的顺序</a:t>
            </a:r>
            <a:r>
              <a:rPr lang="zh-CN" altLang="en-US" sz="1600" b="1" dirty="0" smtClean="0">
                <a:latin typeface="楷体" panose="02010609060101010101" pitchFamily="49" charset="-122"/>
                <a:ea typeface="楷体" panose="02010609060101010101" pitchFamily="49" charset="-122"/>
              </a:rPr>
              <a:t>。</a:t>
            </a:r>
            <a:endParaRPr lang="zh-CN" altLang="en-US" sz="1600" b="1" dirty="0">
              <a:latin typeface="楷体" panose="02010609060101010101" pitchFamily="49" charset="-122"/>
              <a:ea typeface="楷体" panose="02010609060101010101" pitchFamily="49" charset="-122"/>
            </a:endParaRPr>
          </a:p>
        </p:txBody>
      </p:sp>
      <p:sp>
        <p:nvSpPr>
          <p:cNvPr id="61"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smtClean="0">
                <a:sym typeface="+mn-ea"/>
              </a:rPr>
              <a:t> </a:t>
            </a:r>
            <a:r>
              <a:rPr lang="zh-CN" altLang="en-US" dirty="0">
                <a:sym typeface="+mn-ea"/>
              </a:rPr>
              <a:t>析构</a:t>
            </a:r>
            <a:r>
              <a:rPr lang="zh-CN" altLang="en-US" dirty="0" smtClean="0">
                <a:sym typeface="+mn-ea"/>
              </a:rPr>
              <a:t>函数</a:t>
            </a:r>
            <a:r>
              <a:rPr lang="en-US" altLang="zh-CN" dirty="0">
                <a:solidFill>
                  <a:srgbClr val="FFFF00"/>
                </a:solidFill>
                <a:sym typeface="+mn-ea"/>
              </a:rPr>
              <a:t>~</a:t>
            </a:r>
            <a:endParaRPr lang="zh-CN" altLang="en-US" dirty="0" smtClean="0">
              <a:sym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smtClean="0"/>
              <a:t> 第</a:t>
            </a:r>
            <a:r>
              <a:rPr lang="en-US" altLang="zh-CN" dirty="0"/>
              <a:t>3</a:t>
            </a:r>
            <a:r>
              <a:rPr lang="zh-CN" altLang="en-US" dirty="0" smtClean="0"/>
              <a:t>章  内 容 提 纲 </a:t>
            </a:r>
            <a:endParaRPr lang="zh-CN" altLang="en-US" dirty="0"/>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smtClean="0">
                <a:solidFill>
                  <a:schemeClr val="tx1"/>
                </a:solidFill>
                <a:latin typeface="等线" panose="02010600030101010101" pitchFamily="2" charset="-122"/>
              </a:rPr>
              <a:t> </a:t>
            </a:r>
            <a:r>
              <a:rPr lang="zh-CN" altLang="en-US" sz="2000" dirty="0" smtClean="0">
                <a:solidFill>
                  <a:schemeClr val="tx1"/>
                </a:solidFill>
                <a:latin typeface="等线" panose="02010600030101010101" pitchFamily="2" charset="-122"/>
              </a:rPr>
              <a:t>类与对象的定义</a:t>
            </a:r>
            <a:endParaRPr lang="zh-CN" altLang="en-US" sz="2000" dirty="0">
              <a:solidFill>
                <a:schemeClr val="tx1"/>
              </a:solidFill>
              <a:latin typeface="等线" panose="02010600030101010101" pitchFamily="2" charset="-122"/>
            </a:endParaRP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构造函数与析构函数</a:t>
            </a:r>
            <a:endParaRPr lang="zh-CN" altLang="en-US" sz="2000" dirty="0">
              <a:solidFill>
                <a:schemeClr val="tx1"/>
              </a:solidFill>
              <a:latin typeface="等线" panose="02010600030101010101" pitchFamily="2" charset="-122"/>
            </a:endParaRP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深拷贝与浅拷贝</a:t>
            </a:r>
            <a:endParaRPr lang="zh-CN" altLang="en-US" sz="2000" dirty="0">
              <a:solidFill>
                <a:schemeClr val="tx1"/>
              </a:solidFill>
              <a:latin typeface="等线" panose="02010600030101010101" pitchFamily="2" charset="-122"/>
            </a:endParaRP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对象的使用</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友元</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1200" y="3291583"/>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smtClean="0">
                <a:solidFill>
                  <a:srgbClr val="FFFF00"/>
                </a:solidFill>
                <a:latin typeface="等线" panose="02010600030101010101" pitchFamily="2" charset="-122"/>
              </a:rPr>
              <a:t> </a:t>
            </a:r>
            <a:r>
              <a:rPr lang="zh-CN" altLang="en-US" sz="2000" dirty="0" smtClean="0">
                <a:solidFill>
                  <a:srgbClr val="FFFF00"/>
                </a:solidFill>
                <a:latin typeface="等线" panose="02010600030101010101" pitchFamily="2" charset="-122"/>
              </a:rPr>
              <a:t>深拷贝与浅拷贝</a:t>
            </a:r>
            <a:endParaRPr lang="zh-CN" altLang="en-US" sz="2000" dirty="0">
              <a:solidFill>
                <a:srgbClr val="FFFF00"/>
              </a:solidFill>
              <a:latin typeface="等线" panose="02010600030101010101" pitchFamily="2" charset="-122"/>
            </a:endParaRPr>
          </a:p>
        </p:txBody>
      </p:sp>
      <p:sp>
        <p:nvSpPr>
          <p:cNvPr id="16" name="矩形: 圆角 2"/>
          <p:cNvSpPr/>
          <p:nvPr/>
        </p:nvSpPr>
        <p:spPr>
          <a:xfrm>
            <a:off x="1339784" y="3291583"/>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3</a:t>
            </a:r>
            <a:endParaRPr lang="zh-CN" altLang="en-US" sz="2000" dirty="0">
              <a:solidFill>
                <a:srgbClr val="FFFF00"/>
              </a:solidFill>
              <a:latin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回顾</a:t>
            </a:r>
            <a:r>
              <a:rPr lang="zh-CN" altLang="en-US" sz="2000" b="1" dirty="0">
                <a:solidFill>
                  <a:srgbClr val="C00000"/>
                </a:solidFill>
                <a:latin typeface="Bodoni MT Black" panose="02070A03080606020203" pitchFamily="18" charset="0"/>
                <a:ea typeface="黑体" panose="02010609060101010101" pitchFamily="49" charset="-122"/>
              </a:rPr>
              <a:t>：</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拷贝构造函数（</a:t>
            </a:r>
            <a:r>
              <a:rPr lang="en-US" altLang="zh-CN" sz="2000" b="1" dirty="0" smtClean="0">
                <a:solidFill>
                  <a:srgbClr val="C00000"/>
                </a:solidFill>
                <a:latin typeface="Arial Rounded MT Bold" panose="020F0704030504030204" pitchFamily="34" charset="0"/>
                <a:ea typeface="黑体" panose="02010609060101010101" pitchFamily="49" charset="-122"/>
              </a:rPr>
              <a:t>copy constructor</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3.3</a:t>
            </a:r>
            <a:r>
              <a:rPr lang="en-US" altLang="zh-CN" dirty="0" smtClean="0">
                <a:sym typeface="+mn-ea"/>
              </a:rPr>
              <a:t> </a:t>
            </a:r>
            <a:r>
              <a:rPr lang="zh-CN" altLang="en-US" dirty="0" smtClean="0">
                <a:sym typeface="+mn-ea"/>
              </a:rPr>
              <a:t>深度拷贝与浅拷贝</a:t>
            </a:r>
            <a:r>
              <a:rPr lang="en-US" altLang="zh-CN" sz="2000" dirty="0" smtClean="0">
                <a:solidFill>
                  <a:srgbClr val="FFFF00"/>
                </a:solidFill>
                <a:sym typeface="+mn-ea"/>
              </a:rPr>
              <a:t>(</a:t>
            </a:r>
            <a:r>
              <a:rPr lang="zh-CN" altLang="en-US" sz="2000" dirty="0" smtClean="0">
                <a:solidFill>
                  <a:srgbClr val="FFFF00"/>
                </a:solidFill>
                <a:sym typeface="+mn-ea"/>
              </a:rPr>
              <a:t>拷贝构造函数后话）</a:t>
            </a:r>
          </a:p>
        </p:txBody>
      </p:sp>
      <p:sp>
        <p:nvSpPr>
          <p:cNvPr id="2" name="矩形 1"/>
          <p:cNvSpPr/>
          <p:nvPr/>
        </p:nvSpPr>
        <p:spPr>
          <a:xfrm>
            <a:off x="515153" y="1563337"/>
            <a:ext cx="8255360" cy="923330"/>
          </a:xfrm>
          <a:prstGeom prst="rect">
            <a:avLst/>
          </a:prstGeom>
        </p:spPr>
        <p:txBody>
          <a:bodyPr wrap="square">
            <a:spAutoFit/>
          </a:bodyPr>
          <a:lstStyle/>
          <a:p>
            <a:pPr algn="just">
              <a:lnSpc>
                <a:spcPct val="150000"/>
              </a:lnSpc>
            </a:pPr>
            <a:r>
              <a:rPr lang="en-US" altLang="zh-CN" dirty="0"/>
              <a:t>C++</a:t>
            </a:r>
            <a:r>
              <a:rPr lang="zh-CN" altLang="en-US" dirty="0"/>
              <a:t>为每一个类定义了一个默认的</a:t>
            </a:r>
            <a:r>
              <a:rPr lang="zh-CN" altLang="en-US" dirty="0">
                <a:solidFill>
                  <a:srgbClr val="0070C0"/>
                </a:solidFill>
              </a:rPr>
              <a:t>拷贝构造函数</a:t>
            </a:r>
            <a:r>
              <a:rPr lang="zh-CN" altLang="en-US" dirty="0" smtClean="0"/>
              <a:t>，该函数是类构造函数的重载函数。当用类的一个对象初始化另一个新</a:t>
            </a:r>
            <a:r>
              <a:rPr lang="zh-CN" altLang="en-US" dirty="0" smtClean="0">
                <a:solidFill>
                  <a:srgbClr val="C00000"/>
                </a:solidFill>
              </a:rPr>
              <a:t>创建对象</a:t>
            </a:r>
            <a:r>
              <a:rPr lang="zh-CN" altLang="en-US" dirty="0" smtClean="0"/>
              <a:t>时系统会</a:t>
            </a:r>
            <a:r>
              <a:rPr lang="zh-CN" altLang="en-US" dirty="0" smtClean="0">
                <a:solidFill>
                  <a:srgbClr val="00B050"/>
                </a:solidFill>
              </a:rPr>
              <a:t>自动调用</a:t>
            </a:r>
            <a:r>
              <a:rPr lang="zh-CN" altLang="en-US" dirty="0" smtClean="0"/>
              <a:t>拷贝构造函数。</a:t>
            </a:r>
            <a:endParaRPr lang="zh-CN" altLang="en-US" dirty="0"/>
          </a:p>
        </p:txBody>
      </p:sp>
      <p:cxnSp>
        <p:nvCxnSpPr>
          <p:cNvPr id="21" name="直接连接符 20"/>
          <p:cNvCxnSpPr/>
          <p:nvPr/>
        </p:nvCxnSpPr>
        <p:spPr>
          <a:xfrm>
            <a:off x="1306046" y="2463249"/>
            <a:ext cx="746446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990883" y="3190861"/>
            <a:ext cx="1606465" cy="276999"/>
          </a:xfrm>
          <a:prstGeom prst="rect">
            <a:avLst/>
          </a:prstGeom>
        </p:spPr>
        <p:txBody>
          <a:bodyPr wrap="none">
            <a:spAutoFit/>
          </a:bodyPr>
          <a:lstStyle/>
          <a:p>
            <a:r>
              <a:rPr lang="en-US" altLang="zh-CN" sz="1200" b="1" dirty="0" smtClean="0">
                <a:solidFill>
                  <a:srgbClr val="00B050"/>
                </a:solidFill>
              </a:rPr>
              <a:t>//</a:t>
            </a:r>
            <a:r>
              <a:rPr lang="zh-CN" altLang="en-US" sz="1200" b="1" dirty="0" smtClean="0">
                <a:solidFill>
                  <a:srgbClr val="00B050"/>
                </a:solidFill>
              </a:rPr>
              <a:t>等价于</a:t>
            </a:r>
            <a:r>
              <a:rPr lang="en-US" altLang="zh-CN" sz="1200" b="1" dirty="0">
                <a:solidFill>
                  <a:schemeClr val="accent2">
                    <a:lumMod val="75000"/>
                  </a:schemeClr>
                </a:solidFill>
              </a:rPr>
              <a:t>Date</a:t>
            </a:r>
            <a:r>
              <a:rPr lang="en-US" altLang="zh-CN" sz="1200" dirty="0"/>
              <a:t> </a:t>
            </a:r>
            <a:r>
              <a:rPr lang="en-US" altLang="zh-CN" sz="1200" b="1" dirty="0"/>
              <a:t>b</a:t>
            </a:r>
            <a:r>
              <a:rPr lang="en-US" altLang="zh-CN" sz="1200" dirty="0"/>
              <a:t> = a </a:t>
            </a:r>
            <a:r>
              <a:rPr lang="zh-CN" altLang="en-US" sz="1200" b="1" dirty="0" smtClean="0">
                <a:solidFill>
                  <a:srgbClr val="00B050"/>
                </a:solidFill>
              </a:rPr>
              <a:t>；</a:t>
            </a:r>
            <a:endParaRPr lang="zh-CN" altLang="en-US" sz="1200" b="1" dirty="0">
              <a:solidFill>
                <a:srgbClr val="00B050"/>
              </a:solidFill>
            </a:endParaRPr>
          </a:p>
        </p:txBody>
      </p:sp>
      <p:grpSp>
        <p:nvGrpSpPr>
          <p:cNvPr id="17" name="组合 16"/>
          <p:cNvGrpSpPr/>
          <p:nvPr/>
        </p:nvGrpSpPr>
        <p:grpSpPr>
          <a:xfrm>
            <a:off x="2641365" y="4150840"/>
            <a:ext cx="1571222" cy="1107584"/>
            <a:chOff x="3042284" y="3335628"/>
            <a:chExt cx="1571222" cy="1107584"/>
          </a:xfrm>
        </p:grpSpPr>
        <p:sp>
          <p:nvSpPr>
            <p:cNvPr id="5" name="立方体 4"/>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x</a:t>
              </a:r>
              <a:r>
                <a:rPr lang="en-US" altLang="zh-CN" sz="1000" dirty="0" smtClean="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74643" y="4204826"/>
              <a:ext cx="62053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00" dirty="0">
                <a:latin typeface="Courier New" panose="02070309020205020404" pitchFamily="49" charset="0"/>
                <a:cs typeface="Courier New" panose="02070309020205020404" pitchFamily="49" charset="0"/>
              </a:endParaRPr>
            </a:p>
          </p:txBody>
        </p:sp>
      </p:grpSp>
      <p:grpSp>
        <p:nvGrpSpPr>
          <p:cNvPr id="18" name="组合 17"/>
          <p:cNvGrpSpPr/>
          <p:nvPr/>
        </p:nvGrpSpPr>
        <p:grpSpPr>
          <a:xfrm>
            <a:off x="5719948" y="4183691"/>
            <a:ext cx="1571222" cy="1107584"/>
            <a:chOff x="5370489" y="3335628"/>
            <a:chExt cx="1571222" cy="1107584"/>
          </a:xfrm>
        </p:grpSpPr>
        <p:sp>
          <p:nvSpPr>
            <p:cNvPr id="6" name="立方体 5"/>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848" y="4204826"/>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924868">
            <a:off x="3260953" y="3600499"/>
            <a:ext cx="3474490" cy="3990135"/>
          </a:xfrm>
          <a:prstGeom prst="arc">
            <a:avLst>
              <a:gd name="adj1" fmla="val 16261295"/>
              <a:gd name="adj2" fmla="val 21057111"/>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154084" y="3854848"/>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a:t>
            </a:r>
            <a:r>
              <a:rPr lang="zh-CN" altLang="en-US" sz="1400" b="1" dirty="0" smtClean="0">
                <a:solidFill>
                  <a:srgbClr val="C00000"/>
                </a:solidFill>
                <a:latin typeface="楷体" panose="02010609060101010101" pitchFamily="49" charset="-122"/>
                <a:ea typeface="楷体" panose="02010609060101010101" pitchFamily="49" charset="-122"/>
              </a:rPr>
              <a:t>构造函数</a:t>
            </a:r>
            <a:endParaRPr lang="en-US" altLang="zh-CN" sz="1400" b="1" dirty="0" smtClean="0">
              <a:solidFill>
                <a:srgbClr val="C00000"/>
              </a:solidFill>
              <a:latin typeface="楷体" panose="02010609060101010101" pitchFamily="49" charset="-122"/>
              <a:ea typeface="楷体" panose="02010609060101010101" pitchFamily="49" charset="-122"/>
            </a:endParaRPr>
          </a:p>
          <a:p>
            <a:pPr algn="ctr"/>
            <a:r>
              <a:rPr lang="en-US" altLang="zh-CN" sz="1400" b="1" dirty="0" smtClean="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9" name="矩形 18"/>
          <p:cNvSpPr/>
          <p:nvPr/>
        </p:nvSpPr>
        <p:spPr>
          <a:xfrm>
            <a:off x="2780645" y="5327188"/>
            <a:ext cx="756938" cy="369332"/>
          </a:xfrm>
          <a:prstGeom prst="rect">
            <a:avLst/>
          </a:prstGeom>
        </p:spPr>
        <p:txBody>
          <a:bodyPr wrap="none">
            <a:spAutoFit/>
          </a:bodyPr>
          <a:lstStyle/>
          <a:p>
            <a:r>
              <a:rPr lang="zh-CN" altLang="en-US" dirty="0" smtClean="0"/>
              <a:t>对象</a:t>
            </a:r>
            <a:r>
              <a:rPr lang="en-US" altLang="zh-CN" dirty="0"/>
              <a:t>a</a:t>
            </a:r>
            <a:endParaRPr lang="zh-CN" altLang="en-US" dirty="0"/>
          </a:p>
        </p:txBody>
      </p:sp>
      <p:sp>
        <p:nvSpPr>
          <p:cNvPr id="20" name="矩形 19"/>
          <p:cNvSpPr/>
          <p:nvPr/>
        </p:nvSpPr>
        <p:spPr>
          <a:xfrm>
            <a:off x="5852307" y="5327188"/>
            <a:ext cx="768159" cy="369332"/>
          </a:xfrm>
          <a:prstGeom prst="rect">
            <a:avLst/>
          </a:prstGeom>
        </p:spPr>
        <p:txBody>
          <a:bodyPr wrap="none">
            <a:spAutoFit/>
          </a:bodyPr>
          <a:lstStyle/>
          <a:p>
            <a:r>
              <a:rPr lang="zh-CN" altLang="en-US" dirty="0" smtClean="0"/>
              <a:t>对象</a:t>
            </a:r>
            <a:r>
              <a:rPr lang="en-US" altLang="zh-CN" b="1" dirty="0" smtClean="0"/>
              <a:t>b</a:t>
            </a:r>
            <a:endParaRPr lang="zh-CN" altLang="en-US" b="1" dirty="0"/>
          </a:p>
        </p:txBody>
      </p:sp>
      <p:sp>
        <p:nvSpPr>
          <p:cNvPr id="23" name="矩形 22"/>
          <p:cNvSpPr/>
          <p:nvPr/>
        </p:nvSpPr>
        <p:spPr>
          <a:xfrm>
            <a:off x="5783677" y="5063920"/>
            <a:ext cx="729687" cy="200055"/>
          </a:xfrm>
          <a:prstGeom prst="rect">
            <a:avLst/>
          </a:prstGeom>
        </p:spPr>
        <p:txBody>
          <a:bodyPr wrap="none">
            <a:spAutoFit/>
          </a:bodyPr>
          <a:lstStyle/>
          <a:p>
            <a:pPr algn="ctr"/>
            <a:r>
              <a:rPr lang="en-US" altLang="zh-CN" sz="700" dirty="0">
                <a:latin typeface="Courier New" panose="02070309020205020404" pitchFamily="49" charset="0"/>
                <a:cs typeface="Courier New" panose="02070309020205020404" pitchFamily="49" charset="0"/>
              </a:rPr>
              <a:t>Functions;</a:t>
            </a:r>
            <a:endParaRPr lang="zh-CN" altLang="en-US" sz="700" dirty="0">
              <a:latin typeface="Courier New" panose="02070309020205020404" pitchFamily="49" charset="0"/>
              <a:cs typeface="Courier New" panose="02070309020205020404" pitchFamily="49" charset="0"/>
            </a:endParaRPr>
          </a:p>
        </p:txBody>
      </p:sp>
      <p:sp>
        <p:nvSpPr>
          <p:cNvPr id="24" name="矩形 23"/>
          <p:cNvSpPr/>
          <p:nvPr/>
        </p:nvSpPr>
        <p:spPr>
          <a:xfrm>
            <a:off x="2751715" y="5033440"/>
            <a:ext cx="729687" cy="200055"/>
          </a:xfrm>
          <a:prstGeom prst="rect">
            <a:avLst/>
          </a:prstGeom>
        </p:spPr>
        <p:txBody>
          <a:bodyPr wrap="none">
            <a:spAutoFit/>
          </a:bodyPr>
          <a:lstStyle/>
          <a:p>
            <a:pPr algn="ctr"/>
            <a:r>
              <a:rPr lang="en-US" altLang="zh-CN" sz="700" dirty="0">
                <a:latin typeface="Courier New" panose="02070309020205020404" pitchFamily="49" charset="0"/>
                <a:cs typeface="Courier New" panose="02070309020205020404" pitchFamily="49" charset="0"/>
              </a:rPr>
              <a:t>Functions;</a:t>
            </a:r>
            <a:endParaRPr lang="zh-CN" altLang="en-US" sz="700" dirty="0">
              <a:latin typeface="Courier New" panose="02070309020205020404" pitchFamily="49" charset="0"/>
              <a:cs typeface="Courier New" panose="02070309020205020404" pitchFamily="49" charset="0"/>
            </a:endParaRPr>
          </a:p>
        </p:txBody>
      </p:sp>
      <p:sp>
        <p:nvSpPr>
          <p:cNvPr id="25" name="矩形 24"/>
          <p:cNvSpPr/>
          <p:nvPr/>
        </p:nvSpPr>
        <p:spPr>
          <a:xfrm>
            <a:off x="5920232" y="4635457"/>
            <a:ext cx="524503" cy="261610"/>
          </a:xfrm>
          <a:prstGeom prst="rect">
            <a:avLst/>
          </a:prstGeom>
        </p:spPr>
        <p:txBody>
          <a:bodyPr wrap="none">
            <a:spAutoFit/>
          </a:bodyPr>
          <a:lstStyle/>
          <a:p>
            <a:pPr algn="ctr"/>
            <a:r>
              <a:rPr lang="en-US" altLang="zh-CN" sz="1100" dirty="0">
                <a:solidFill>
                  <a:schemeClr val="bg1"/>
                </a:solidFill>
                <a:latin typeface="Courier New" panose="02070309020205020404" pitchFamily="49" charset="0"/>
                <a:cs typeface="Courier New" panose="02070309020205020404" pitchFamily="49" charset="0"/>
              </a:rPr>
              <a:t>x,*s</a:t>
            </a:r>
            <a:endParaRPr lang="zh-CN" altLang="en-US" sz="1100" dirty="0">
              <a:solidFill>
                <a:schemeClr val="bg1"/>
              </a:solidFill>
              <a:latin typeface="Courier New" panose="02070309020205020404" pitchFamily="49" charset="0"/>
              <a:cs typeface="Courier New" panose="02070309020205020404" pitchFamily="49" charset="0"/>
            </a:endParaRPr>
          </a:p>
        </p:txBody>
      </p:sp>
      <p:sp>
        <p:nvSpPr>
          <p:cNvPr id="28" name="弧形 27"/>
          <p:cNvSpPr/>
          <p:nvPr/>
        </p:nvSpPr>
        <p:spPr>
          <a:xfrm rot="18924868">
            <a:off x="3260953" y="3600499"/>
            <a:ext cx="3474490" cy="3990135"/>
          </a:xfrm>
          <a:prstGeom prst="arc">
            <a:avLst>
              <a:gd name="adj1" fmla="val 16261295"/>
              <a:gd name="adj2" fmla="val 2105711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p:cNvSpPr/>
          <p:nvPr/>
        </p:nvSpPr>
        <p:spPr>
          <a:xfrm>
            <a:off x="3919874" y="3132550"/>
            <a:ext cx="1131913" cy="369332"/>
          </a:xfrm>
          <a:prstGeom prst="rect">
            <a:avLst/>
          </a:prstGeom>
        </p:spPr>
        <p:txBody>
          <a:bodyPr wrap="none">
            <a:spAutoFit/>
          </a:bodyPr>
          <a:lstStyle/>
          <a:p>
            <a:r>
              <a:rPr lang="en-US" altLang="zh-CN" b="1" dirty="0" smtClean="0">
                <a:solidFill>
                  <a:schemeClr val="accent2">
                    <a:lumMod val="75000"/>
                  </a:schemeClr>
                </a:solidFill>
              </a:rPr>
              <a:t>Date</a:t>
            </a:r>
            <a:r>
              <a:rPr lang="en-US" altLang="zh-CN" b="1" dirty="0" smtClean="0">
                <a:solidFill>
                  <a:srgbClr val="00B050"/>
                </a:solidFill>
              </a:rPr>
              <a:t> </a:t>
            </a:r>
            <a:r>
              <a:rPr lang="en-US" altLang="zh-CN" b="1" dirty="0"/>
              <a:t>b(a</a:t>
            </a:r>
            <a:r>
              <a:rPr lang="en-US" altLang="zh-CN" b="1" dirty="0" smtClean="0"/>
              <a:t>)</a:t>
            </a:r>
            <a:r>
              <a:rPr lang="en-US" altLang="zh-CN" dirty="0" smtClean="0"/>
              <a:t>;</a:t>
            </a:r>
            <a:endParaRPr lang="zh-CN" altLang="en-US" sz="1400" b="1" dirty="0"/>
          </a:p>
        </p:txBody>
      </p:sp>
      <p:sp>
        <p:nvSpPr>
          <p:cNvPr id="31" name="矩形 30"/>
          <p:cNvSpPr/>
          <p:nvPr/>
        </p:nvSpPr>
        <p:spPr>
          <a:xfrm>
            <a:off x="2841197" y="5866134"/>
            <a:ext cx="4314001" cy="307777"/>
          </a:xfrm>
          <a:prstGeom prst="rect">
            <a:avLst/>
          </a:prstGeom>
        </p:spPr>
        <p:txBody>
          <a:bodyPr wrap="none">
            <a:spAutoFit/>
          </a:bodyPr>
          <a:lstStyle/>
          <a:p>
            <a:r>
              <a:rPr lang="zh-CN" altLang="en-US" sz="1400" dirty="0">
                <a:latin typeface="楷体" panose="02010609060101010101" pitchFamily="49" charset="-122"/>
                <a:ea typeface="楷体" panose="02010609060101010101" pitchFamily="49" charset="-122"/>
              </a:rPr>
              <a:t>基于</a:t>
            </a:r>
            <a:r>
              <a:rPr lang="zh-CN" altLang="en-US" sz="1400" dirty="0" smtClean="0">
                <a:latin typeface="楷体" panose="02010609060101010101" pitchFamily="49" charset="-122"/>
                <a:ea typeface="楷体" panose="02010609060101010101" pitchFamily="49" charset="-122"/>
              </a:rPr>
              <a:t>对象来创建</a:t>
            </a:r>
            <a:r>
              <a:rPr lang="zh-CN" altLang="en-US" sz="1400" dirty="0">
                <a:latin typeface="楷体" panose="02010609060101010101" pitchFamily="49" charset="-122"/>
                <a:ea typeface="楷体" panose="02010609060101010101" pitchFamily="49" charset="-122"/>
              </a:rPr>
              <a:t>对象时系统会自动调用拷贝构造函数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732986" y="4649274"/>
            <a:ext cx="1294327" cy="1636910"/>
          </a:xfrm>
          <a:prstGeom prst="rect">
            <a:avLst/>
          </a:prstGeom>
          <a:solidFill>
            <a:schemeClr val="tx1">
              <a:lumMod val="50000"/>
              <a:lumOff val="50000"/>
              <a:alpha val="3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3" name="图片 2"/>
          <p:cNvPicPr>
            <a:picLocks noChangeAspect="1"/>
          </p:cNvPicPr>
          <p:nvPr/>
        </p:nvPicPr>
        <p:blipFill>
          <a:blip r:embed="rId3"/>
          <a:stretch>
            <a:fillRect/>
          </a:stretch>
        </p:blipFill>
        <p:spPr>
          <a:xfrm>
            <a:off x="0" y="1381278"/>
            <a:ext cx="4390264" cy="4804812"/>
          </a:xfrm>
          <a:prstGeom prst="rect">
            <a:avLst/>
          </a:prstGeom>
          <a:ln>
            <a:solidFill>
              <a:srgbClr val="00B0F0"/>
            </a:solidFill>
          </a:ln>
        </p:spPr>
      </p:pic>
      <p:pic>
        <p:nvPicPr>
          <p:cNvPr id="4" name="图片 3"/>
          <p:cNvPicPr>
            <a:picLocks noChangeAspect="1"/>
          </p:cNvPicPr>
          <p:nvPr/>
        </p:nvPicPr>
        <p:blipFill>
          <a:blip r:embed="rId4"/>
          <a:stretch>
            <a:fillRect/>
          </a:stretch>
        </p:blipFill>
        <p:spPr>
          <a:xfrm>
            <a:off x="4457632" y="1381278"/>
            <a:ext cx="4686368" cy="3177862"/>
          </a:xfrm>
          <a:prstGeom prst="rect">
            <a:avLst/>
          </a:prstGeom>
          <a:ln>
            <a:solidFill>
              <a:srgbClr val="C00000"/>
            </a:solidFill>
          </a:ln>
        </p:spPr>
      </p:pic>
      <p:sp>
        <p:nvSpPr>
          <p:cNvPr id="5" name="文本框 4"/>
          <p:cNvSpPr txBox="1"/>
          <p:nvPr/>
        </p:nvSpPr>
        <p:spPr>
          <a:xfrm>
            <a:off x="4732986" y="4649274"/>
            <a:ext cx="2743200" cy="276999"/>
          </a:xfrm>
          <a:prstGeom prst="rect">
            <a:avLst/>
          </a:prstGeom>
          <a:noFill/>
        </p:spPr>
        <p:txBody>
          <a:bodyPr wrap="square" rtlCol="0">
            <a:spAutoFit/>
          </a:bodyPr>
          <a:lstStyle/>
          <a:p>
            <a:r>
              <a:rPr lang="en-US" altLang="zh-CN" sz="1200" dirty="0" smtClean="0">
                <a:solidFill>
                  <a:srgbClr val="00B050"/>
                </a:solidFill>
              </a:rPr>
              <a:t>Constructor called</a:t>
            </a:r>
            <a:endParaRPr lang="zh-CN" altLang="en-US" sz="1200" dirty="0">
              <a:solidFill>
                <a:srgbClr val="00B050"/>
              </a:solidFill>
            </a:endParaRPr>
          </a:p>
        </p:txBody>
      </p:sp>
      <p:sp>
        <p:nvSpPr>
          <p:cNvPr id="6" name="文本框 5"/>
          <p:cNvSpPr txBox="1"/>
          <p:nvPr/>
        </p:nvSpPr>
        <p:spPr>
          <a:xfrm>
            <a:off x="4732986" y="4787773"/>
            <a:ext cx="2743200" cy="276999"/>
          </a:xfrm>
          <a:prstGeom prst="rect">
            <a:avLst/>
          </a:prstGeom>
          <a:noFill/>
        </p:spPr>
        <p:txBody>
          <a:bodyPr wrap="square" rtlCol="0">
            <a:spAutoFit/>
          </a:bodyPr>
          <a:lstStyle/>
          <a:p>
            <a:r>
              <a:rPr lang="en-US" altLang="zh-CN" sz="1200" dirty="0" smtClean="0">
                <a:solidFill>
                  <a:srgbClr val="00B050"/>
                </a:solidFill>
              </a:rPr>
              <a:t>Constructor called</a:t>
            </a:r>
            <a:endParaRPr lang="zh-CN" altLang="en-US" sz="1200" dirty="0">
              <a:solidFill>
                <a:srgbClr val="00B050"/>
              </a:solidFill>
            </a:endParaRPr>
          </a:p>
        </p:txBody>
      </p:sp>
      <p:sp>
        <p:nvSpPr>
          <p:cNvPr id="9" name="文本框 8"/>
          <p:cNvSpPr txBox="1"/>
          <p:nvPr/>
        </p:nvSpPr>
        <p:spPr>
          <a:xfrm>
            <a:off x="4732986" y="4939666"/>
            <a:ext cx="2743200" cy="276999"/>
          </a:xfrm>
          <a:prstGeom prst="rect">
            <a:avLst/>
          </a:prstGeom>
          <a:noFill/>
        </p:spPr>
        <p:txBody>
          <a:bodyPr wrap="square" rtlCol="0">
            <a:spAutoFit/>
          </a:bodyPr>
          <a:lstStyle/>
          <a:p>
            <a:r>
              <a:rPr lang="en-US" altLang="zh-CN" sz="1200" dirty="0" smtClean="0">
                <a:solidFill>
                  <a:srgbClr val="C00000"/>
                </a:solidFill>
              </a:rPr>
              <a:t>Destructor called</a:t>
            </a:r>
            <a:endParaRPr lang="zh-CN" altLang="en-US" sz="1200" dirty="0">
              <a:solidFill>
                <a:srgbClr val="C00000"/>
              </a:solidFill>
            </a:endParaRPr>
          </a:p>
        </p:txBody>
      </p:sp>
      <p:sp>
        <p:nvSpPr>
          <p:cNvPr id="10" name="文本框 9"/>
          <p:cNvSpPr txBox="1"/>
          <p:nvPr/>
        </p:nvSpPr>
        <p:spPr>
          <a:xfrm>
            <a:off x="4732986" y="5091558"/>
            <a:ext cx="2743200" cy="276999"/>
          </a:xfrm>
          <a:prstGeom prst="rect">
            <a:avLst/>
          </a:prstGeom>
          <a:noFill/>
        </p:spPr>
        <p:txBody>
          <a:bodyPr wrap="square" rtlCol="0">
            <a:spAutoFit/>
          </a:bodyPr>
          <a:lstStyle/>
          <a:p>
            <a:r>
              <a:rPr lang="en-US" altLang="zh-CN" sz="1200" dirty="0" smtClean="0">
                <a:solidFill>
                  <a:srgbClr val="C00000"/>
                </a:solidFill>
              </a:rPr>
              <a:t>Destructor called</a:t>
            </a:r>
            <a:endParaRPr lang="zh-CN" altLang="en-US" sz="1200" dirty="0">
              <a:solidFill>
                <a:srgbClr val="C00000"/>
              </a:solidFill>
            </a:endParaRPr>
          </a:p>
        </p:txBody>
      </p:sp>
      <p:sp>
        <p:nvSpPr>
          <p:cNvPr id="11" name="文本框 10"/>
          <p:cNvSpPr txBox="1"/>
          <p:nvPr/>
        </p:nvSpPr>
        <p:spPr>
          <a:xfrm>
            <a:off x="4732986" y="5256843"/>
            <a:ext cx="2743200" cy="276999"/>
          </a:xfrm>
          <a:prstGeom prst="rect">
            <a:avLst/>
          </a:prstGeom>
          <a:noFill/>
        </p:spPr>
        <p:txBody>
          <a:bodyPr wrap="square" rtlCol="0">
            <a:spAutoFit/>
          </a:bodyPr>
          <a:lstStyle/>
          <a:p>
            <a:r>
              <a:rPr lang="en-US" altLang="zh-CN" sz="1200" dirty="0" smtClean="0">
                <a:solidFill>
                  <a:srgbClr val="C00000"/>
                </a:solidFill>
              </a:rPr>
              <a:t>Destructor called</a:t>
            </a:r>
            <a:endParaRPr lang="zh-CN" altLang="en-US" sz="1200" dirty="0">
              <a:solidFill>
                <a:srgbClr val="C00000"/>
              </a:solidFill>
            </a:endParaRPr>
          </a:p>
        </p:txBody>
      </p:sp>
      <p:sp>
        <p:nvSpPr>
          <p:cNvPr id="12" name="文本框 11"/>
          <p:cNvSpPr txBox="1"/>
          <p:nvPr/>
        </p:nvSpPr>
        <p:spPr>
          <a:xfrm>
            <a:off x="4732986" y="5408735"/>
            <a:ext cx="2743200" cy="276999"/>
          </a:xfrm>
          <a:prstGeom prst="rect">
            <a:avLst/>
          </a:prstGeom>
          <a:noFill/>
        </p:spPr>
        <p:txBody>
          <a:bodyPr wrap="square" rtlCol="0">
            <a:spAutoFit/>
          </a:bodyPr>
          <a:lstStyle/>
          <a:p>
            <a:r>
              <a:rPr lang="en-US" altLang="zh-CN" sz="1200" dirty="0" smtClean="0">
                <a:solidFill>
                  <a:srgbClr val="0066FF"/>
                </a:solidFill>
              </a:rPr>
              <a:t>2011-5-26</a:t>
            </a:r>
            <a:endParaRPr lang="zh-CN" altLang="en-US" sz="1200" dirty="0">
              <a:solidFill>
                <a:srgbClr val="0066FF"/>
              </a:solidFill>
            </a:endParaRPr>
          </a:p>
        </p:txBody>
      </p:sp>
      <p:sp>
        <p:nvSpPr>
          <p:cNvPr id="13" name="文本框 12"/>
          <p:cNvSpPr txBox="1"/>
          <p:nvPr/>
        </p:nvSpPr>
        <p:spPr>
          <a:xfrm>
            <a:off x="4732986" y="5557068"/>
            <a:ext cx="2743200" cy="276999"/>
          </a:xfrm>
          <a:prstGeom prst="rect">
            <a:avLst/>
          </a:prstGeom>
          <a:noFill/>
        </p:spPr>
        <p:txBody>
          <a:bodyPr wrap="square" rtlCol="0">
            <a:spAutoFit/>
          </a:bodyPr>
          <a:lstStyle/>
          <a:p>
            <a:r>
              <a:rPr lang="en-US" altLang="zh-CN" sz="1200" dirty="0" smtClean="0">
                <a:solidFill>
                  <a:srgbClr val="C00000"/>
                </a:solidFill>
              </a:rPr>
              <a:t>Destructor called</a:t>
            </a:r>
            <a:endParaRPr lang="zh-CN" altLang="en-US" sz="1200" dirty="0">
              <a:solidFill>
                <a:srgbClr val="C00000"/>
              </a:solidFill>
            </a:endParaRPr>
          </a:p>
        </p:txBody>
      </p:sp>
      <p:sp>
        <p:nvSpPr>
          <p:cNvPr id="14" name="文本框 13"/>
          <p:cNvSpPr txBox="1"/>
          <p:nvPr/>
        </p:nvSpPr>
        <p:spPr>
          <a:xfrm>
            <a:off x="4732986" y="5708960"/>
            <a:ext cx="2743200" cy="276999"/>
          </a:xfrm>
          <a:prstGeom prst="rect">
            <a:avLst/>
          </a:prstGeom>
          <a:noFill/>
        </p:spPr>
        <p:txBody>
          <a:bodyPr wrap="square" rtlCol="0">
            <a:spAutoFit/>
          </a:bodyPr>
          <a:lstStyle/>
          <a:p>
            <a:r>
              <a:rPr lang="en-US" altLang="zh-CN" sz="1200" dirty="0" smtClean="0">
                <a:solidFill>
                  <a:srgbClr val="C00000"/>
                </a:solidFill>
              </a:rPr>
              <a:t>Destructor called</a:t>
            </a:r>
            <a:endParaRPr lang="zh-CN" altLang="en-US" sz="1200" dirty="0">
              <a:solidFill>
                <a:srgbClr val="C00000"/>
              </a:solidFill>
            </a:endParaRPr>
          </a:p>
        </p:txBody>
      </p:sp>
      <p:sp>
        <p:nvSpPr>
          <p:cNvPr id="15" name="文本框 14"/>
          <p:cNvSpPr txBox="1"/>
          <p:nvPr/>
        </p:nvSpPr>
        <p:spPr>
          <a:xfrm>
            <a:off x="4732986" y="5857293"/>
            <a:ext cx="2743200" cy="276999"/>
          </a:xfrm>
          <a:prstGeom prst="rect">
            <a:avLst/>
          </a:prstGeom>
          <a:noFill/>
        </p:spPr>
        <p:txBody>
          <a:bodyPr wrap="square" rtlCol="0">
            <a:spAutoFit/>
          </a:bodyPr>
          <a:lstStyle/>
          <a:p>
            <a:r>
              <a:rPr lang="en-US" altLang="zh-CN" sz="1200" dirty="0" smtClean="0">
                <a:solidFill>
                  <a:srgbClr val="C00000"/>
                </a:solidFill>
              </a:rPr>
              <a:t>Destructor called</a:t>
            </a:r>
            <a:endParaRPr lang="zh-CN" altLang="en-US" sz="1200" dirty="0">
              <a:solidFill>
                <a:srgbClr val="C00000"/>
              </a:solidFill>
            </a:endParaRPr>
          </a:p>
        </p:txBody>
      </p:sp>
      <p:sp>
        <p:nvSpPr>
          <p:cNvPr id="16" name="文本框 15"/>
          <p:cNvSpPr txBox="1"/>
          <p:nvPr/>
        </p:nvSpPr>
        <p:spPr>
          <a:xfrm>
            <a:off x="4732986" y="6009185"/>
            <a:ext cx="2743200" cy="276999"/>
          </a:xfrm>
          <a:prstGeom prst="rect">
            <a:avLst/>
          </a:prstGeom>
          <a:noFill/>
        </p:spPr>
        <p:txBody>
          <a:bodyPr wrap="square" rtlCol="0">
            <a:spAutoFit/>
          </a:bodyPr>
          <a:lstStyle/>
          <a:p>
            <a:r>
              <a:rPr lang="en-US" altLang="zh-CN" sz="1200" dirty="0" smtClean="0">
                <a:solidFill>
                  <a:srgbClr val="C00000"/>
                </a:solidFill>
              </a:rPr>
              <a:t>Destructor called</a:t>
            </a:r>
            <a:endParaRPr lang="zh-CN" altLang="en-US" sz="1200" dirty="0">
              <a:solidFill>
                <a:srgbClr val="C00000"/>
              </a:solidFill>
            </a:endParaRPr>
          </a:p>
        </p:txBody>
      </p:sp>
      <p:grpSp>
        <p:nvGrpSpPr>
          <p:cNvPr id="30" name="组合 29"/>
          <p:cNvGrpSpPr/>
          <p:nvPr/>
        </p:nvGrpSpPr>
        <p:grpSpPr>
          <a:xfrm>
            <a:off x="276178" y="2228044"/>
            <a:ext cx="2177246" cy="2176531"/>
            <a:chOff x="276178" y="2228044"/>
            <a:chExt cx="2177246" cy="2176531"/>
          </a:xfrm>
        </p:grpSpPr>
        <p:sp>
          <p:nvSpPr>
            <p:cNvPr id="18" name="矩形 17"/>
            <p:cNvSpPr/>
            <p:nvPr/>
          </p:nvSpPr>
          <p:spPr>
            <a:xfrm>
              <a:off x="276178" y="2228044"/>
              <a:ext cx="2177245" cy="122349"/>
            </a:xfrm>
            <a:prstGeom prst="rect">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dirty="0">
                  <a:latin typeface="楷体" panose="02010609060101010101" pitchFamily="49" charset="-122"/>
                  <a:ea typeface="楷体" panose="02010609060101010101" pitchFamily="49" charset="-122"/>
                </a:rPr>
                <a:t>删除拷贝构</a:t>
              </a:r>
              <a:r>
                <a:rPr lang="zh-CN" altLang="en-US" sz="1000" dirty="0" smtClean="0">
                  <a:latin typeface="楷体" panose="02010609060101010101" pitchFamily="49" charset="-122"/>
                  <a:ea typeface="楷体" panose="02010609060101010101" pitchFamily="49" charset="-122"/>
                </a:rPr>
                <a:t>函</a:t>
              </a:r>
              <a:r>
                <a:rPr lang="zh-CN" altLang="en-US" sz="1000" dirty="0">
                  <a:latin typeface="楷体" panose="02010609060101010101" pitchFamily="49" charset="-122"/>
                  <a:ea typeface="楷体" panose="02010609060101010101" pitchFamily="49" charset="-122"/>
                </a:rPr>
                <a:t>声明</a:t>
              </a:r>
            </a:p>
          </p:txBody>
        </p:sp>
        <p:sp>
          <p:nvSpPr>
            <p:cNvPr id="19" name="矩形 18"/>
            <p:cNvSpPr/>
            <p:nvPr/>
          </p:nvSpPr>
          <p:spPr>
            <a:xfrm>
              <a:off x="276179" y="3725729"/>
              <a:ext cx="2177245" cy="678846"/>
            </a:xfrm>
            <a:prstGeom prst="rect">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smtClean="0">
                  <a:latin typeface="楷体" panose="02010609060101010101" pitchFamily="49" charset="-122"/>
                  <a:ea typeface="楷体" panose="02010609060101010101" pitchFamily="49" charset="-122"/>
                </a:rPr>
                <a:t>删除拷贝构函定义</a:t>
              </a:r>
              <a:endParaRPr lang="zh-CN" altLang="en-US" sz="1200" dirty="0">
                <a:latin typeface="楷体" panose="02010609060101010101" pitchFamily="49" charset="-122"/>
                <a:ea typeface="楷体" panose="02010609060101010101" pitchFamily="49" charset="-122"/>
              </a:endParaRPr>
            </a:p>
          </p:txBody>
        </p:sp>
      </p:grpSp>
      <p:sp>
        <p:nvSpPr>
          <p:cNvPr id="20" name="矩形 19"/>
          <p:cNvSpPr/>
          <p:nvPr/>
        </p:nvSpPr>
        <p:spPr>
          <a:xfrm>
            <a:off x="3354946" y="1381278"/>
            <a:ext cx="1035318" cy="261808"/>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dirty="0" smtClean="0">
                <a:solidFill>
                  <a:srgbClr val="FFFF00"/>
                </a:solidFill>
              </a:rPr>
              <a:t>教材</a:t>
            </a:r>
            <a:r>
              <a:rPr lang="en-US" altLang="zh-CN" sz="800" dirty="0" smtClean="0">
                <a:solidFill>
                  <a:srgbClr val="FFFF00"/>
                </a:solidFill>
              </a:rPr>
              <a:t>P72-</a:t>
            </a:r>
            <a:r>
              <a:rPr lang="zh-CN" altLang="en-US" sz="800" dirty="0" smtClean="0">
                <a:solidFill>
                  <a:srgbClr val="FFFF00"/>
                </a:solidFill>
              </a:rPr>
              <a:t>顶部案例</a:t>
            </a:r>
            <a:endParaRPr lang="zh-CN" altLang="en-US" sz="800" dirty="0">
              <a:solidFill>
                <a:srgbClr val="FFFF00"/>
              </a:solidFill>
            </a:endParaRPr>
          </a:p>
        </p:txBody>
      </p:sp>
      <p:sp>
        <p:nvSpPr>
          <p:cNvPr id="21" name="文本框 20"/>
          <p:cNvSpPr txBox="1"/>
          <p:nvPr/>
        </p:nvSpPr>
        <p:spPr>
          <a:xfrm>
            <a:off x="6177738" y="4729065"/>
            <a:ext cx="2813862" cy="1477328"/>
          </a:xfrm>
          <a:prstGeom prst="rect">
            <a:avLst/>
          </a:prstGeom>
          <a:solidFill>
            <a:srgbClr val="FFFF00"/>
          </a:solidFill>
        </p:spPr>
        <p:txBody>
          <a:bodyPr wrap="square" rtlCol="0">
            <a:spAutoFit/>
          </a:bodyPr>
          <a:lstStyle/>
          <a:p>
            <a:pPr>
              <a:lnSpc>
                <a:spcPct val="150000"/>
              </a:lnSpc>
            </a:pPr>
            <a:r>
              <a:rPr lang="zh-CN" altLang="en-US" sz="1200" dirty="0" smtClean="0">
                <a:latin typeface="+mn-ea"/>
              </a:rPr>
              <a:t>程序解读：程序执行结果显示共调用了</a:t>
            </a:r>
            <a:r>
              <a:rPr lang="en-US" altLang="zh-CN" sz="1200" dirty="0" smtClean="0">
                <a:latin typeface="+mn-ea"/>
              </a:rPr>
              <a:t>2</a:t>
            </a:r>
            <a:r>
              <a:rPr lang="zh-CN" altLang="en-US" sz="1200" dirty="0" smtClean="0">
                <a:latin typeface="+mn-ea"/>
              </a:rPr>
              <a:t>次构造函数，和</a:t>
            </a:r>
            <a:r>
              <a:rPr lang="en-US" altLang="zh-CN" sz="1200" dirty="0">
                <a:latin typeface="+mn-ea"/>
              </a:rPr>
              <a:t>7</a:t>
            </a:r>
            <a:r>
              <a:rPr lang="zh-CN" altLang="en-US" sz="1200" dirty="0" smtClean="0">
                <a:latin typeface="+mn-ea"/>
              </a:rPr>
              <a:t>次析构函数。其实另外的</a:t>
            </a:r>
            <a:r>
              <a:rPr lang="en-US" altLang="zh-CN" sz="1200" dirty="0" smtClean="0">
                <a:latin typeface="+mn-ea"/>
              </a:rPr>
              <a:t>5</a:t>
            </a:r>
            <a:r>
              <a:rPr lang="zh-CN" altLang="en-US" sz="1200" dirty="0" smtClean="0">
                <a:latin typeface="+mn-ea"/>
              </a:rPr>
              <a:t>次是在用对象生成对象过程中调用了系统默认的拷贝构造函数，只是没有输出可显示的内容而已。</a:t>
            </a:r>
            <a:endParaRPr lang="zh-CN" altLang="en-US" sz="1200" dirty="0">
              <a:latin typeface="+mn-ea"/>
            </a:endParaRPr>
          </a:p>
        </p:txBody>
      </p:sp>
      <p:cxnSp>
        <p:nvCxnSpPr>
          <p:cNvPr id="23" name="直接连接符 22"/>
          <p:cNvCxnSpPr/>
          <p:nvPr/>
        </p:nvCxnSpPr>
        <p:spPr>
          <a:xfrm>
            <a:off x="6876288" y="2298192"/>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76288" y="2426208"/>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76288" y="3236976"/>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76288" y="3371088"/>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876288" y="3840480"/>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76178" y="937431"/>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回顾</a:t>
            </a:r>
            <a:r>
              <a:rPr lang="zh-CN" altLang="en-US" sz="2000" b="1" dirty="0">
                <a:solidFill>
                  <a:srgbClr val="C00000"/>
                </a:solidFill>
                <a:latin typeface="Bodoni MT Black" panose="02070A03080606020203" pitchFamily="18" charset="0"/>
                <a:ea typeface="黑体" panose="02010609060101010101" pitchFamily="49" charset="-122"/>
              </a:rPr>
              <a:t>：</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拷贝构造函数（</a:t>
            </a:r>
            <a:r>
              <a:rPr lang="en-US" altLang="zh-CN" sz="2000" b="1" dirty="0" smtClean="0">
                <a:solidFill>
                  <a:srgbClr val="C00000"/>
                </a:solidFill>
                <a:latin typeface="Arial Rounded MT Bold" panose="020F0704030504030204" pitchFamily="34" charset="0"/>
                <a:ea typeface="黑体" panose="02010609060101010101" pitchFamily="49" charset="-122"/>
              </a:rPr>
              <a:t>copy constructor</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29" name="标题 1"/>
          <p:cNvSpPr>
            <a:spLocks noGrp="1"/>
          </p:cNvSpPr>
          <p:nvPr>
            <p:ph type="title"/>
          </p:nvPr>
        </p:nvSpPr>
        <p:spPr/>
        <p:txBody>
          <a:bodyPr/>
          <a:lstStyle/>
          <a:p>
            <a:r>
              <a:rPr lang="en-US" altLang="zh-CN" dirty="0" smtClean="0">
                <a:latin typeface="Britannic Bold" panose="020B0903060703020204" pitchFamily="34" charset="0"/>
                <a:sym typeface="+mn-ea"/>
              </a:rPr>
              <a:t>3.3</a:t>
            </a:r>
            <a:r>
              <a:rPr lang="en-US" altLang="zh-CN" dirty="0" smtClean="0">
                <a:sym typeface="+mn-ea"/>
              </a:rPr>
              <a:t> </a:t>
            </a:r>
            <a:r>
              <a:rPr lang="zh-CN" altLang="en-US" dirty="0" smtClean="0">
                <a:sym typeface="+mn-ea"/>
              </a:rPr>
              <a:t>深度拷贝与浅拷贝</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601777" y="1055087"/>
            <a:ext cx="2185138" cy="398780"/>
          </a:xfrm>
          <a:prstGeom prst="roundRect">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浅</a:t>
            </a:r>
            <a:r>
              <a:rPr lang="zh-CN" altLang="en-US" sz="2000" b="1" dirty="0" smtClean="0">
                <a:solidFill>
                  <a:srgbClr val="C00000"/>
                </a:solidFill>
                <a:latin typeface="Bodoni MT Black" panose="02070A03080606020203" pitchFamily="18" charset="0"/>
                <a:ea typeface="黑体" panose="02010609060101010101" pitchFamily="49" charset="-122"/>
              </a:rPr>
              <a:t>拷贝（</a:t>
            </a:r>
            <a:r>
              <a:rPr lang="en-US" altLang="zh-CN" sz="2000" b="1" dirty="0" smtClean="0">
                <a:solidFill>
                  <a:srgbClr val="C00000"/>
                </a:solidFill>
                <a:latin typeface="Arial Rounded MT Bold" panose="020F0704030504030204" pitchFamily="34" charset="0"/>
                <a:ea typeface="黑体" panose="02010609060101010101" pitchFamily="49" charset="-122"/>
              </a:rPr>
              <a:t>shallow Clone</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3.3</a:t>
            </a:r>
            <a:r>
              <a:rPr lang="en-US" altLang="zh-CN" dirty="0" smtClean="0">
                <a:sym typeface="+mn-ea"/>
              </a:rPr>
              <a:t> </a:t>
            </a:r>
            <a:r>
              <a:rPr lang="zh-CN" altLang="en-US" dirty="0" smtClean="0">
                <a:sym typeface="+mn-ea"/>
              </a:rPr>
              <a:t>深度拷贝与浅拷贝</a:t>
            </a:r>
          </a:p>
        </p:txBody>
      </p:sp>
      <p:grpSp>
        <p:nvGrpSpPr>
          <p:cNvPr id="5" name="组合 4"/>
          <p:cNvGrpSpPr/>
          <p:nvPr/>
        </p:nvGrpSpPr>
        <p:grpSpPr>
          <a:xfrm>
            <a:off x="2481090" y="3464961"/>
            <a:ext cx="1571222" cy="1107584"/>
            <a:chOff x="3042284" y="3335628"/>
            <a:chExt cx="1571222" cy="1107584"/>
          </a:xfrm>
        </p:grpSpPr>
        <p:sp>
          <p:nvSpPr>
            <p:cNvPr id="6" name="立方体 5"/>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a:t>
              </a:r>
              <a:r>
                <a:rPr lang="en-US" altLang="zh-CN" sz="1000" dirty="0" smtClean="0">
                  <a:latin typeface="Courier New" panose="02070309020205020404" pitchFamily="49" charset="0"/>
                  <a:cs typeface="Courier New" panose="02070309020205020404" pitchFamily="49" charset="0"/>
                </a:rPr>
                <a:t>har </a:t>
              </a:r>
              <a:r>
                <a:rPr lang="zh-CN" altLang="en-US" sz="1000" dirty="0" smtClean="0">
                  <a:latin typeface="Courier New" panose="02070309020205020404" pitchFamily="49" charset="0"/>
                  <a:cs typeface="Courier New" panose="02070309020205020404" pitchFamily="49" charset="0"/>
                </a:rPr>
                <a:t>*</a:t>
              </a:r>
              <a:r>
                <a:rPr lang="en-US" altLang="zh-CN" sz="1000" dirty="0" smtClean="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sp>
        <p:nvSpPr>
          <p:cNvPr id="11" name="文本框 10"/>
          <p:cNvSpPr txBox="1"/>
          <p:nvPr/>
        </p:nvSpPr>
        <p:spPr>
          <a:xfrm>
            <a:off x="3016739" y="3080940"/>
            <a:ext cx="3206412" cy="523220"/>
          </a:xfrm>
          <a:prstGeom prst="rect">
            <a:avLst/>
          </a:prstGeom>
          <a:noFill/>
        </p:spPr>
        <p:txBody>
          <a:bodyPr wrap="square" rtlCol="0">
            <a:spAutoFit/>
          </a:bodyPr>
          <a:lstStyle/>
          <a:p>
            <a:pPr algn="ctr"/>
            <a:r>
              <a:rPr lang="zh-CN" altLang="en-US" sz="1400" b="1" dirty="0" smtClean="0">
                <a:solidFill>
                  <a:srgbClr val="0000FF"/>
                </a:solidFill>
                <a:latin typeface="楷体" panose="02010609060101010101" pitchFamily="49" charset="-122"/>
                <a:ea typeface="楷体" panose="02010609060101010101" pitchFamily="49" charset="-122"/>
              </a:rPr>
              <a:t>浅拷贝</a:t>
            </a:r>
            <a:endParaRPr lang="en-US" altLang="zh-CN" sz="1400" b="1" dirty="0" smtClean="0">
              <a:solidFill>
                <a:srgbClr val="0000FF"/>
              </a:solidFill>
              <a:latin typeface="楷体" panose="02010609060101010101" pitchFamily="49" charset="-122"/>
              <a:ea typeface="楷体" panose="02010609060101010101" pitchFamily="49" charset="-122"/>
            </a:endParaRPr>
          </a:p>
          <a:p>
            <a:pPr algn="ctr"/>
            <a:r>
              <a:rPr lang="en-US" altLang="zh-CN" sz="1400" b="1" dirty="0" smtClean="0">
                <a:solidFill>
                  <a:srgbClr val="0000FF"/>
                </a:solidFill>
                <a:latin typeface="Comic Sans MS" panose="030F0702030302020204" pitchFamily="66" charset="0"/>
                <a:ea typeface="楷体" panose="02010609060101010101" pitchFamily="49" charset="-122"/>
              </a:rPr>
              <a:t>Shadow Clone</a:t>
            </a:r>
            <a:endParaRPr lang="en-US" altLang="zh-CN" sz="1400" b="1" dirty="0">
              <a:solidFill>
                <a:srgbClr val="0000FF"/>
              </a:solidFill>
              <a:latin typeface="Comic Sans MS" panose="030F0702030302020204" pitchFamily="66" charset="0"/>
              <a:ea typeface="楷体" panose="02010609060101010101" pitchFamily="49" charset="-122"/>
            </a:endParaRPr>
          </a:p>
        </p:txBody>
      </p:sp>
      <p:sp>
        <p:nvSpPr>
          <p:cNvPr id="12" name="矩形 11"/>
          <p:cNvSpPr/>
          <p:nvPr/>
        </p:nvSpPr>
        <p:spPr>
          <a:xfrm>
            <a:off x="2695437" y="3430446"/>
            <a:ext cx="700833" cy="338554"/>
          </a:xfrm>
          <a:prstGeom prst="rect">
            <a:avLst/>
          </a:prstGeom>
        </p:spPr>
        <p:txBody>
          <a:bodyPr wrap="none">
            <a:spAutoFit/>
          </a:bodyPr>
          <a:lstStyle/>
          <a:p>
            <a:r>
              <a:rPr lang="zh-CN" altLang="en-US" sz="1600" i="1" dirty="0" smtClean="0"/>
              <a:t>对象</a:t>
            </a:r>
            <a:r>
              <a:rPr lang="en-US" altLang="zh-CN" sz="1600" i="1" dirty="0"/>
              <a:t>a</a:t>
            </a:r>
            <a:endParaRPr lang="zh-CN" altLang="en-US" sz="1600" i="1" dirty="0"/>
          </a:p>
        </p:txBody>
      </p:sp>
      <p:grpSp>
        <p:nvGrpSpPr>
          <p:cNvPr id="13" name="组合 12"/>
          <p:cNvGrpSpPr/>
          <p:nvPr/>
        </p:nvGrpSpPr>
        <p:grpSpPr>
          <a:xfrm>
            <a:off x="5423493" y="3464961"/>
            <a:ext cx="1571222" cy="1107584"/>
            <a:chOff x="3042284" y="3335628"/>
            <a:chExt cx="1571222" cy="1107584"/>
          </a:xfrm>
        </p:grpSpPr>
        <p:sp>
          <p:nvSpPr>
            <p:cNvPr id="14" name="立方体 13"/>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a:t>
              </a:r>
              <a:r>
                <a:rPr lang="en-US" altLang="zh-CN" sz="1000" dirty="0" smtClean="0">
                  <a:latin typeface="Courier New" panose="02070309020205020404" pitchFamily="49" charset="0"/>
                  <a:cs typeface="Courier New" panose="02070309020205020404" pitchFamily="49" charset="0"/>
                </a:rPr>
                <a:t>har </a:t>
              </a:r>
              <a:r>
                <a:rPr lang="zh-CN" altLang="en-US" sz="1000" dirty="0" smtClean="0">
                  <a:latin typeface="Courier New" panose="02070309020205020404" pitchFamily="49" charset="0"/>
                  <a:cs typeface="Courier New" panose="02070309020205020404" pitchFamily="49" charset="0"/>
                </a:rPr>
                <a:t>*</a:t>
              </a:r>
              <a:r>
                <a:rPr lang="en-US" altLang="zh-CN" sz="1000" dirty="0" smtClean="0">
                  <a:latin typeface="Courier New" panose="02070309020205020404" pitchFamily="49" charset="0"/>
                  <a:cs typeface="Courier New" panose="02070309020205020404" pitchFamily="49" charset="0"/>
                </a:rPr>
                <a:t>s</a:t>
              </a:r>
              <a:r>
                <a:rPr lang="en-US" altLang="zh-CN" sz="1000" dirty="0">
                  <a:latin typeface="Courier New" panose="02070309020205020404" pitchFamily="49" charset="0"/>
                  <a:cs typeface="Courier New" panose="02070309020205020404" pitchFamily="49" charset="0"/>
                </a:rPr>
                <a:t>;</a:t>
              </a:r>
              <a:endParaRPr lang="zh-CN" altLang="en-US" sz="1000" dirty="0">
                <a:latin typeface="Courier New" panose="02070309020205020404" pitchFamily="49" charset="0"/>
                <a:cs typeface="Courier New" panose="02070309020205020404" pitchFamily="49" charset="0"/>
              </a:endParaRPr>
            </a:p>
          </p:txBody>
        </p:sp>
        <p:sp>
          <p:nvSpPr>
            <p:cNvPr id="18" name="矩形 17"/>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9" name="直接箭头连接符 18"/>
          <p:cNvCxnSpPr/>
          <p:nvPr/>
        </p:nvCxnSpPr>
        <p:spPr>
          <a:xfrm>
            <a:off x="3786916" y="4040344"/>
            <a:ext cx="0" cy="338048"/>
          </a:xfrm>
          <a:prstGeom prst="straightConnector1">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743178" y="3732279"/>
            <a:ext cx="1622495" cy="461665"/>
          </a:xfrm>
          <a:prstGeom prst="rect">
            <a:avLst/>
          </a:prstGeom>
          <a:noFill/>
        </p:spPr>
        <p:txBody>
          <a:bodyPr wrap="square" rtlCol="0">
            <a:spAutoFit/>
          </a:bodyPr>
          <a:lstStyle/>
          <a:p>
            <a:pPr algn="ctr"/>
            <a:r>
              <a:rPr lang="zh-CN" altLang="en-US" sz="1200" b="1" dirty="0" smtClean="0">
                <a:latin typeface="楷体" panose="02010609060101010101" pitchFamily="49" charset="-122"/>
                <a:ea typeface="楷体" panose="02010609060101010101" pitchFamily="49" charset="-122"/>
              </a:rPr>
              <a:t>默认拷贝构造函数</a:t>
            </a:r>
            <a:endParaRPr lang="en-US" altLang="zh-CN" sz="1200" b="1" dirty="0" smtClean="0">
              <a:latin typeface="楷体" panose="02010609060101010101" pitchFamily="49" charset="-122"/>
              <a:ea typeface="楷体" panose="02010609060101010101" pitchFamily="49" charset="-122"/>
            </a:endParaRPr>
          </a:p>
          <a:p>
            <a:pPr algn="ctr"/>
            <a:r>
              <a:rPr lang="zh-CN" altLang="en-US" sz="1200" b="1" dirty="0" smtClean="0">
                <a:latin typeface="楷体" panose="02010609060101010101" pitchFamily="49" charset="-122"/>
                <a:ea typeface="楷体" panose="02010609060101010101" pitchFamily="49" charset="-122"/>
              </a:rPr>
              <a:t>实现对象数据浅拷贝</a:t>
            </a:r>
            <a:endParaRPr lang="zh-CN" altLang="en-US" sz="1200" b="1" dirty="0">
              <a:latin typeface="楷体" panose="02010609060101010101" pitchFamily="49" charset="-122"/>
              <a:ea typeface="楷体" panose="02010609060101010101" pitchFamily="49" charset="-122"/>
            </a:endParaRPr>
          </a:p>
        </p:txBody>
      </p:sp>
      <p:grpSp>
        <p:nvGrpSpPr>
          <p:cNvPr id="21" name="组合 20"/>
          <p:cNvGrpSpPr/>
          <p:nvPr/>
        </p:nvGrpSpPr>
        <p:grpSpPr>
          <a:xfrm>
            <a:off x="4355254" y="4328989"/>
            <a:ext cx="185837" cy="567464"/>
            <a:chOff x="3680245" y="5482555"/>
            <a:chExt cx="185837" cy="567464"/>
          </a:xfrm>
        </p:grpSpPr>
        <p:sp>
          <p:nvSpPr>
            <p:cNvPr id="22" name="矩形 21"/>
            <p:cNvSpPr/>
            <p:nvPr/>
          </p:nvSpPr>
          <p:spPr>
            <a:xfrm>
              <a:off x="3680245" y="548255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I</a:t>
              </a:r>
              <a:endParaRPr lang="zh-CN" altLang="en-US" sz="600" dirty="0">
                <a:solidFill>
                  <a:schemeClr val="tx1"/>
                </a:solidFill>
              </a:endParaRPr>
            </a:p>
          </p:txBody>
        </p:sp>
        <p:sp>
          <p:nvSpPr>
            <p:cNvPr id="23" name="矩形 22"/>
            <p:cNvSpPr/>
            <p:nvPr/>
          </p:nvSpPr>
          <p:spPr>
            <a:xfrm>
              <a:off x="3680245" y="5577029"/>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L</a:t>
              </a:r>
              <a:endParaRPr lang="zh-CN" altLang="en-US" sz="600" dirty="0">
                <a:solidFill>
                  <a:schemeClr val="tx1"/>
                </a:solidFill>
              </a:endParaRPr>
            </a:p>
          </p:txBody>
        </p:sp>
        <p:sp>
          <p:nvSpPr>
            <p:cNvPr id="24" name="矩形 23"/>
            <p:cNvSpPr/>
            <p:nvPr/>
          </p:nvSpPr>
          <p:spPr>
            <a:xfrm>
              <a:off x="3680245" y="5672123"/>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O</a:t>
              </a:r>
              <a:endParaRPr lang="zh-CN" altLang="en-US" sz="600" dirty="0">
                <a:solidFill>
                  <a:schemeClr val="tx1"/>
                </a:solidFill>
              </a:endParaRPr>
            </a:p>
          </p:txBody>
        </p:sp>
        <p:sp>
          <p:nvSpPr>
            <p:cNvPr id="25" name="矩形 24"/>
            <p:cNvSpPr/>
            <p:nvPr/>
          </p:nvSpPr>
          <p:spPr>
            <a:xfrm>
              <a:off x="3680245" y="5766597"/>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V</a:t>
              </a:r>
              <a:endParaRPr lang="zh-CN" altLang="en-US" sz="600" dirty="0">
                <a:solidFill>
                  <a:schemeClr val="tx1"/>
                </a:solidFill>
              </a:endParaRPr>
            </a:p>
          </p:txBody>
        </p:sp>
        <p:sp>
          <p:nvSpPr>
            <p:cNvPr id="26" name="矩形 25"/>
            <p:cNvSpPr/>
            <p:nvPr/>
          </p:nvSpPr>
          <p:spPr>
            <a:xfrm>
              <a:off x="3680245" y="5861071"/>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E</a:t>
              </a:r>
              <a:endParaRPr lang="zh-CN" altLang="en-US" sz="600" dirty="0">
                <a:solidFill>
                  <a:schemeClr val="tx1"/>
                </a:solidFill>
              </a:endParaRPr>
            </a:p>
          </p:txBody>
        </p:sp>
        <p:sp>
          <p:nvSpPr>
            <p:cNvPr id="27" name="矩形 26"/>
            <p:cNvSpPr/>
            <p:nvPr/>
          </p:nvSpPr>
          <p:spPr>
            <a:xfrm>
              <a:off x="3680245" y="595554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U</a:t>
              </a:r>
              <a:endParaRPr lang="zh-CN" altLang="en-US" sz="600" dirty="0">
                <a:solidFill>
                  <a:schemeClr val="tx1"/>
                </a:solidFill>
              </a:endParaRPr>
            </a:p>
          </p:txBody>
        </p:sp>
      </p:grpSp>
      <p:cxnSp>
        <p:nvCxnSpPr>
          <p:cNvPr id="28" name="直接连接符 27"/>
          <p:cNvCxnSpPr/>
          <p:nvPr/>
        </p:nvCxnSpPr>
        <p:spPr>
          <a:xfrm>
            <a:off x="3285439" y="4038792"/>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277118" y="4038792"/>
            <a:ext cx="285879"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2" idx="3"/>
          </p:cNvCxnSpPr>
          <p:nvPr/>
        </p:nvCxnSpPr>
        <p:spPr>
          <a:xfrm flipH="1">
            <a:off x="4541091" y="4365929"/>
            <a:ext cx="730995" cy="10297"/>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277118" y="4038792"/>
            <a:ext cx="0" cy="332285"/>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786915" y="4378392"/>
            <a:ext cx="560563" cy="0"/>
          </a:xfrm>
          <a:prstGeom prst="line">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643146" y="3436563"/>
            <a:ext cx="700833" cy="338554"/>
          </a:xfrm>
          <a:prstGeom prst="rect">
            <a:avLst/>
          </a:prstGeom>
        </p:spPr>
        <p:txBody>
          <a:bodyPr wrap="none">
            <a:spAutoFit/>
          </a:bodyPr>
          <a:lstStyle/>
          <a:p>
            <a:r>
              <a:rPr lang="zh-CN" altLang="en-US" sz="1600" i="1" dirty="0" smtClean="0"/>
              <a:t>对象</a:t>
            </a:r>
            <a:r>
              <a:rPr lang="en-US" altLang="zh-CN" sz="1600" i="1" dirty="0" smtClean="0"/>
              <a:t>b</a:t>
            </a:r>
            <a:endParaRPr lang="zh-CN" altLang="en-US" sz="1600" i="1" dirty="0"/>
          </a:p>
        </p:txBody>
      </p:sp>
      <p:sp>
        <p:nvSpPr>
          <p:cNvPr id="34" name="矩形 33"/>
          <p:cNvSpPr/>
          <p:nvPr/>
        </p:nvSpPr>
        <p:spPr>
          <a:xfrm>
            <a:off x="4017921" y="2588352"/>
            <a:ext cx="1131913" cy="369332"/>
          </a:xfrm>
          <a:prstGeom prst="rect">
            <a:avLst/>
          </a:prstGeom>
        </p:spPr>
        <p:txBody>
          <a:bodyPr wrap="none">
            <a:spAutoFit/>
          </a:bodyPr>
          <a:lstStyle/>
          <a:p>
            <a:r>
              <a:rPr lang="en-US" altLang="zh-CN" b="1" dirty="0" smtClean="0">
                <a:solidFill>
                  <a:schemeClr val="accent2">
                    <a:lumMod val="75000"/>
                  </a:schemeClr>
                </a:solidFill>
              </a:rPr>
              <a:t>Date</a:t>
            </a:r>
            <a:r>
              <a:rPr lang="en-US" altLang="zh-CN" b="1" dirty="0" smtClean="0">
                <a:solidFill>
                  <a:srgbClr val="00B050"/>
                </a:solidFill>
              </a:rPr>
              <a:t> </a:t>
            </a:r>
            <a:r>
              <a:rPr lang="en-US" altLang="zh-CN" b="1" dirty="0"/>
              <a:t>b(a</a:t>
            </a:r>
            <a:r>
              <a:rPr lang="en-US" altLang="zh-CN" b="1" dirty="0" smtClean="0"/>
              <a:t>)</a:t>
            </a:r>
            <a:r>
              <a:rPr lang="en-US" altLang="zh-CN" dirty="0" smtClean="0"/>
              <a:t>;</a:t>
            </a:r>
            <a:endParaRPr lang="zh-CN" altLang="en-US" sz="1400" b="1" dirty="0"/>
          </a:p>
        </p:txBody>
      </p:sp>
      <p:sp>
        <p:nvSpPr>
          <p:cNvPr id="36" name="矩形 35"/>
          <p:cNvSpPr/>
          <p:nvPr/>
        </p:nvSpPr>
        <p:spPr>
          <a:xfrm>
            <a:off x="603494" y="1463464"/>
            <a:ext cx="7516635" cy="877163"/>
          </a:xfrm>
          <a:prstGeom prst="rect">
            <a:avLst/>
          </a:prstGeom>
        </p:spPr>
        <p:txBody>
          <a:bodyPr wrap="square">
            <a:spAutoFit/>
          </a:bodyPr>
          <a:lstStyle/>
          <a:p>
            <a:pPr>
              <a:lnSpc>
                <a:spcPct val="150000"/>
              </a:lnSpc>
            </a:pPr>
            <a:r>
              <a:rPr lang="zh-CN" altLang="en-US" sz="1600" dirty="0" smtClean="0">
                <a:latin typeface="+mn-ea"/>
              </a:rPr>
              <a:t>如果</a:t>
            </a:r>
            <a:r>
              <a:rPr lang="zh-CN" altLang="en-US" sz="1600" dirty="0">
                <a:latin typeface="+mn-ea"/>
              </a:rPr>
              <a:t>一个</a:t>
            </a:r>
            <a:r>
              <a:rPr lang="zh-CN" altLang="en-US" sz="1600" dirty="0" smtClean="0">
                <a:latin typeface="+mn-ea"/>
              </a:rPr>
              <a:t>类的对象拥有</a:t>
            </a:r>
            <a:r>
              <a:rPr lang="zh-CN" altLang="en-US" sz="1600" dirty="0">
                <a:latin typeface="+mn-ea"/>
              </a:rPr>
              <a:t>资源</a:t>
            </a:r>
            <a:r>
              <a:rPr lang="en-US" altLang="zh-CN" sz="1600" dirty="0">
                <a:latin typeface="+mn-ea"/>
              </a:rPr>
              <a:t>(</a:t>
            </a:r>
            <a:r>
              <a:rPr lang="zh-CN" altLang="en-US" sz="1600" dirty="0">
                <a:latin typeface="+mn-ea"/>
              </a:rPr>
              <a:t>堆，或者是其它系统资源</a:t>
            </a:r>
            <a:r>
              <a:rPr lang="en-US" altLang="zh-CN" sz="1600" dirty="0">
                <a:latin typeface="+mn-ea"/>
              </a:rPr>
              <a:t>)</a:t>
            </a:r>
            <a:r>
              <a:rPr lang="zh-CN" altLang="en-US" sz="1600" dirty="0">
                <a:latin typeface="+mn-ea"/>
              </a:rPr>
              <a:t>，当这个类的对象发生</a:t>
            </a:r>
            <a:r>
              <a:rPr lang="zh-CN" altLang="en-US" sz="1600" dirty="0" smtClean="0">
                <a:latin typeface="+mn-ea"/>
              </a:rPr>
              <a:t>复制时，并未复制其内的动态资源</a:t>
            </a:r>
            <a:r>
              <a:rPr lang="zh-CN" altLang="en-US" sz="1600" dirty="0">
                <a:latin typeface="+mn-ea"/>
              </a:rPr>
              <a:t>的情况视为</a:t>
            </a:r>
            <a:r>
              <a:rPr lang="zh-CN" altLang="en-US" sz="1600" b="1" dirty="0">
                <a:solidFill>
                  <a:srgbClr val="0000FF"/>
                </a:solidFill>
                <a:latin typeface="+mn-ea"/>
              </a:rPr>
              <a:t>浅拷贝</a:t>
            </a:r>
            <a:r>
              <a:rPr lang="zh-CN" altLang="en-US" dirty="0">
                <a:solidFill>
                  <a:srgbClr val="4B4B4B"/>
                </a:solidFill>
                <a:latin typeface="Verdana" panose="020B0604030504040204" pitchFamily="34" charset="0"/>
              </a:rPr>
              <a:t>。</a:t>
            </a:r>
            <a:endParaRPr lang="zh-CN" altLang="en-US" dirty="0"/>
          </a:p>
        </p:txBody>
      </p:sp>
      <p:cxnSp>
        <p:nvCxnSpPr>
          <p:cNvPr id="38" name="直接连接符 37"/>
          <p:cNvCxnSpPr/>
          <p:nvPr/>
        </p:nvCxnSpPr>
        <p:spPr>
          <a:xfrm>
            <a:off x="1126902" y="2274229"/>
            <a:ext cx="383790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弧形 39"/>
          <p:cNvSpPr/>
          <p:nvPr/>
        </p:nvSpPr>
        <p:spPr>
          <a:xfrm rot="18768112">
            <a:off x="3104358" y="2909371"/>
            <a:ext cx="3474490" cy="3990135"/>
          </a:xfrm>
          <a:prstGeom prst="arc">
            <a:avLst>
              <a:gd name="adj1" fmla="val 16532865"/>
              <a:gd name="adj2" fmla="val 21028835"/>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矩形 41"/>
          <p:cNvSpPr/>
          <p:nvPr/>
        </p:nvSpPr>
        <p:spPr>
          <a:xfrm>
            <a:off x="173570" y="5684264"/>
            <a:ext cx="8970430" cy="738664"/>
          </a:xfrm>
          <a:prstGeom prst="rect">
            <a:avLst/>
          </a:prstGeom>
        </p:spPr>
        <p:txBody>
          <a:bodyPr wrap="square">
            <a:spAutoFit/>
          </a:bodyPr>
          <a:lstStyle/>
          <a:p>
            <a:pPr>
              <a:lnSpc>
                <a:spcPct val="150000"/>
              </a:lnSpc>
            </a:pPr>
            <a:r>
              <a:rPr lang="zh-CN" altLang="en-US" sz="1400" b="1" dirty="0" smtClean="0">
                <a:solidFill>
                  <a:srgbClr val="C00000"/>
                </a:solidFill>
                <a:latin typeface="+mn-ea"/>
              </a:rPr>
              <a:t>注</a:t>
            </a:r>
            <a:r>
              <a:rPr lang="zh-CN" altLang="en-US" sz="1400" dirty="0" smtClean="0">
                <a:latin typeface="+mn-ea"/>
              </a:rPr>
              <a:t>：系统默认的拷贝构造函数采用的就是</a:t>
            </a:r>
            <a:r>
              <a:rPr lang="zh-CN" altLang="en-US" sz="1400" dirty="0" smtClean="0">
                <a:solidFill>
                  <a:srgbClr val="0000FF"/>
                </a:solidFill>
                <a:latin typeface="+mn-ea"/>
              </a:rPr>
              <a:t>浅拷贝</a:t>
            </a:r>
            <a:r>
              <a:rPr lang="zh-CN" altLang="en-US" sz="1400" dirty="0" smtClean="0">
                <a:latin typeface="+mn-ea"/>
              </a:rPr>
              <a:t>形式，复制对象时不会拷贝对象成员申请的动态内存资源，</a:t>
            </a:r>
            <a:endParaRPr lang="en-US" altLang="zh-CN" sz="1400" dirty="0" smtClean="0">
              <a:latin typeface="+mn-ea"/>
            </a:endParaRPr>
          </a:p>
          <a:p>
            <a:pPr>
              <a:lnSpc>
                <a:spcPct val="150000"/>
              </a:lnSpc>
            </a:pPr>
            <a:r>
              <a:rPr lang="en-US" altLang="zh-CN" sz="1400" dirty="0">
                <a:latin typeface="+mn-ea"/>
              </a:rPr>
              <a:t> </a:t>
            </a:r>
            <a:r>
              <a:rPr lang="en-US" altLang="zh-CN" sz="1400" dirty="0" smtClean="0">
                <a:latin typeface="+mn-ea"/>
              </a:rPr>
              <a:t>       </a:t>
            </a:r>
            <a:r>
              <a:rPr lang="zh-CN" altLang="en-US" sz="1400" dirty="0" smtClean="0">
                <a:latin typeface="+mn-ea"/>
              </a:rPr>
              <a:t>因此在</a:t>
            </a:r>
            <a:r>
              <a:rPr lang="zh-CN" altLang="en-US" sz="1400" dirty="0">
                <a:latin typeface="+mn-ea"/>
              </a:rPr>
              <a:t>析构对象时容易出现意外</a:t>
            </a:r>
            <a:r>
              <a:rPr lang="zh-CN" altLang="en-US" sz="1400" dirty="0" smtClean="0">
                <a:latin typeface="+mn-ea"/>
              </a:rPr>
              <a:t>错误（</a:t>
            </a:r>
            <a:r>
              <a:rPr lang="zh-CN" altLang="en-US" sz="1200" dirty="0" smtClean="0">
                <a:latin typeface="楷体" panose="02010609060101010101" pitchFamily="49" charset="-122"/>
                <a:ea typeface="楷体" panose="02010609060101010101" pitchFamily="49" charset="-122"/>
              </a:rPr>
              <a:t>例如：出现悬挂指针问题</a:t>
            </a:r>
            <a:r>
              <a:rPr lang="zh-CN" altLang="en-US" sz="1400" dirty="0" smtClean="0">
                <a:latin typeface="+mn-ea"/>
              </a:rPr>
              <a:t>）。</a:t>
            </a:r>
            <a:endParaRPr lang="zh-CN" altLang="en-US" sz="1400" dirty="0">
              <a:latin typeface="+mn-ea"/>
            </a:endParaRPr>
          </a:p>
        </p:txBody>
      </p:sp>
      <p:sp>
        <p:nvSpPr>
          <p:cNvPr id="43" name="圆角矩形 42"/>
          <p:cNvSpPr/>
          <p:nvPr/>
        </p:nvSpPr>
        <p:spPr>
          <a:xfrm>
            <a:off x="4180247" y="4212443"/>
            <a:ext cx="547066" cy="801175"/>
          </a:xfrm>
          <a:prstGeom prst="roundRect">
            <a:avLst>
              <a:gd name="adj" fmla="val 6290"/>
            </a:avLst>
          </a:prstGeom>
          <a:solidFill>
            <a:schemeClr val="tx1">
              <a:lumMod val="50000"/>
              <a:lumOff val="50000"/>
              <a:alpha val="2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弧形 44"/>
          <p:cNvSpPr/>
          <p:nvPr/>
        </p:nvSpPr>
        <p:spPr>
          <a:xfrm rot="18768112">
            <a:off x="3104359" y="2909370"/>
            <a:ext cx="3474490" cy="3990135"/>
          </a:xfrm>
          <a:prstGeom prst="arc">
            <a:avLst>
              <a:gd name="adj1" fmla="val 16532865"/>
              <a:gd name="adj2" fmla="val 21028835"/>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 calcmode="lin" valueType="num">
                                      <p:cBhvr>
                                        <p:cTn id="19" dur="500" fill="hold"/>
                                        <p:tgtEl>
                                          <p:spTgt spid="43"/>
                                        </p:tgtEl>
                                        <p:attrNameLst>
                                          <p:attrName>style.rotation</p:attrName>
                                        </p:attrNameLst>
                                      </p:cBhvr>
                                      <p:tavLst>
                                        <p:tav tm="0">
                                          <p:val>
                                            <p:fltVal val="360"/>
                                          </p:val>
                                        </p:tav>
                                        <p:tav tm="100000">
                                          <p:val>
                                            <p:fltVal val="0"/>
                                          </p:val>
                                        </p:tav>
                                      </p:tavLst>
                                    </p:anim>
                                    <p:animEffect transition="in" filter="fade">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深拷贝（</a:t>
            </a:r>
            <a:r>
              <a:rPr lang="en-US" altLang="zh-CN" sz="2000" b="1" dirty="0" smtClean="0">
                <a:solidFill>
                  <a:srgbClr val="C00000"/>
                </a:solidFill>
                <a:latin typeface="Arial Rounded MT Bold" panose="020F0704030504030204" pitchFamily="34" charset="0"/>
                <a:ea typeface="黑体" panose="02010609060101010101" pitchFamily="49" charset="-122"/>
              </a:rPr>
              <a:t>Deep Clone</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en-US" altLang="zh-CN" sz="2000" b="1" dirty="0" smtClean="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3.3</a:t>
            </a:r>
            <a:r>
              <a:rPr lang="en-US" altLang="zh-CN" dirty="0" smtClean="0">
                <a:sym typeface="+mn-ea"/>
              </a:rPr>
              <a:t> </a:t>
            </a:r>
            <a:r>
              <a:rPr lang="zh-CN" altLang="en-US" dirty="0" smtClean="0">
                <a:sym typeface="+mn-ea"/>
              </a:rPr>
              <a:t>深度拷贝与浅拷贝</a:t>
            </a:r>
          </a:p>
        </p:txBody>
      </p:sp>
      <p:sp>
        <p:nvSpPr>
          <p:cNvPr id="36" name="矩形 35"/>
          <p:cNvSpPr/>
          <p:nvPr/>
        </p:nvSpPr>
        <p:spPr>
          <a:xfrm>
            <a:off x="603494" y="1463464"/>
            <a:ext cx="7516635" cy="877163"/>
          </a:xfrm>
          <a:prstGeom prst="rect">
            <a:avLst/>
          </a:prstGeom>
        </p:spPr>
        <p:txBody>
          <a:bodyPr wrap="square">
            <a:spAutoFit/>
          </a:bodyPr>
          <a:lstStyle/>
          <a:p>
            <a:pPr>
              <a:lnSpc>
                <a:spcPct val="150000"/>
              </a:lnSpc>
            </a:pPr>
            <a:r>
              <a:rPr lang="zh-CN" altLang="en-US" sz="1600" dirty="0" smtClean="0">
                <a:latin typeface="+mn-ea"/>
              </a:rPr>
              <a:t>如果</a:t>
            </a:r>
            <a:r>
              <a:rPr lang="zh-CN" altLang="en-US" sz="1600" dirty="0">
                <a:latin typeface="+mn-ea"/>
              </a:rPr>
              <a:t>一个</a:t>
            </a:r>
            <a:r>
              <a:rPr lang="zh-CN" altLang="en-US" sz="1600" dirty="0" smtClean="0">
                <a:latin typeface="+mn-ea"/>
              </a:rPr>
              <a:t>类的对象拥有</a:t>
            </a:r>
            <a:r>
              <a:rPr lang="zh-CN" altLang="en-US" sz="1600" dirty="0">
                <a:latin typeface="+mn-ea"/>
              </a:rPr>
              <a:t>资源</a:t>
            </a:r>
            <a:r>
              <a:rPr lang="en-US" altLang="zh-CN" sz="1600" dirty="0">
                <a:latin typeface="+mn-ea"/>
              </a:rPr>
              <a:t>(</a:t>
            </a:r>
            <a:r>
              <a:rPr lang="zh-CN" altLang="en-US" sz="1600" dirty="0">
                <a:latin typeface="+mn-ea"/>
              </a:rPr>
              <a:t>堆，或者是其它系统资源</a:t>
            </a:r>
            <a:r>
              <a:rPr lang="en-US" altLang="zh-CN" sz="1600" dirty="0">
                <a:latin typeface="+mn-ea"/>
              </a:rPr>
              <a:t>)</a:t>
            </a:r>
            <a:r>
              <a:rPr lang="zh-CN" altLang="en-US" sz="1600" dirty="0">
                <a:latin typeface="+mn-ea"/>
              </a:rPr>
              <a:t>，当这个类的对象发生</a:t>
            </a:r>
            <a:r>
              <a:rPr lang="zh-CN" altLang="en-US" sz="1600" dirty="0" smtClean="0">
                <a:latin typeface="+mn-ea"/>
              </a:rPr>
              <a:t>复制时，其包含的动态存储资源也随之被复制的</a:t>
            </a:r>
            <a:r>
              <a:rPr lang="zh-CN" altLang="en-US" sz="1600" dirty="0">
                <a:latin typeface="+mn-ea"/>
              </a:rPr>
              <a:t>情况</a:t>
            </a:r>
            <a:r>
              <a:rPr lang="zh-CN" altLang="en-US" sz="1600" dirty="0" smtClean="0">
                <a:latin typeface="+mn-ea"/>
              </a:rPr>
              <a:t>视为</a:t>
            </a:r>
            <a:r>
              <a:rPr lang="zh-CN" altLang="en-US" sz="1600" b="1" dirty="0" smtClean="0">
                <a:solidFill>
                  <a:srgbClr val="0000FF"/>
                </a:solidFill>
                <a:latin typeface="+mn-ea"/>
              </a:rPr>
              <a:t>深拷贝</a:t>
            </a:r>
            <a:r>
              <a:rPr lang="zh-CN" altLang="en-US" dirty="0">
                <a:solidFill>
                  <a:srgbClr val="4B4B4B"/>
                </a:solidFill>
                <a:latin typeface="Verdana" panose="020B0604030504040204" pitchFamily="34" charset="0"/>
              </a:rPr>
              <a:t>。</a:t>
            </a:r>
            <a:endParaRPr lang="zh-CN" altLang="en-US" dirty="0"/>
          </a:p>
        </p:txBody>
      </p:sp>
      <p:grpSp>
        <p:nvGrpSpPr>
          <p:cNvPr id="37" name="组合 36"/>
          <p:cNvGrpSpPr/>
          <p:nvPr/>
        </p:nvGrpSpPr>
        <p:grpSpPr>
          <a:xfrm>
            <a:off x="2358076" y="3631907"/>
            <a:ext cx="1571222" cy="1107584"/>
            <a:chOff x="3042284" y="3335628"/>
            <a:chExt cx="1571222" cy="1107584"/>
          </a:xfrm>
        </p:grpSpPr>
        <p:sp>
          <p:nvSpPr>
            <p:cNvPr id="39" name="立方体 38"/>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文本框 39"/>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2" name="矩形 4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a:t>
              </a:r>
              <a:r>
                <a:rPr lang="en-US" altLang="zh-CN" sz="1000" dirty="0" smtClean="0">
                  <a:latin typeface="Courier New" panose="02070309020205020404" pitchFamily="49" charset="0"/>
                  <a:cs typeface="Courier New" panose="02070309020205020404" pitchFamily="49" charset="0"/>
                </a:rPr>
                <a:t>har </a:t>
              </a:r>
              <a:r>
                <a:rPr lang="zh-CN" altLang="en-US" sz="1000" dirty="0" smtClean="0">
                  <a:latin typeface="Courier New" panose="02070309020205020404" pitchFamily="49" charset="0"/>
                  <a:cs typeface="Courier New" panose="02070309020205020404" pitchFamily="49" charset="0"/>
                </a:rPr>
                <a:t>*</a:t>
              </a:r>
              <a:r>
                <a:rPr lang="en-US" altLang="zh-CN" sz="1000" dirty="0" smtClean="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43" name="矩形 4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44" name="组合 43"/>
          <p:cNvGrpSpPr/>
          <p:nvPr/>
        </p:nvGrpSpPr>
        <p:grpSpPr>
          <a:xfrm>
            <a:off x="5300479" y="3631907"/>
            <a:ext cx="1571222" cy="1107584"/>
            <a:chOff x="3042284" y="3335628"/>
            <a:chExt cx="1571222" cy="1107584"/>
          </a:xfrm>
        </p:grpSpPr>
        <p:sp>
          <p:nvSpPr>
            <p:cNvPr id="45" name="立方体 44"/>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文本框 45"/>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8" name="矩形 47"/>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a:t>
              </a:r>
              <a:r>
                <a:rPr lang="en-US" altLang="zh-CN" sz="1000" dirty="0" smtClean="0">
                  <a:latin typeface="Courier New" panose="02070309020205020404" pitchFamily="49" charset="0"/>
                  <a:cs typeface="Courier New" panose="02070309020205020404" pitchFamily="49" charset="0"/>
                </a:rPr>
                <a:t>har </a:t>
              </a:r>
              <a:r>
                <a:rPr lang="zh-CN" altLang="en-US" sz="1000" dirty="0" smtClean="0">
                  <a:latin typeface="Courier New" panose="02070309020205020404" pitchFamily="49" charset="0"/>
                  <a:cs typeface="Courier New" panose="02070309020205020404" pitchFamily="49" charset="0"/>
                </a:rPr>
                <a:t>*</a:t>
              </a:r>
              <a:r>
                <a:rPr lang="en-US" altLang="zh-CN" sz="1000" dirty="0" smtClean="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49" name="矩形 48"/>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50" name="直接连接符 49"/>
          <p:cNvCxnSpPr/>
          <p:nvPr/>
        </p:nvCxnSpPr>
        <p:spPr>
          <a:xfrm>
            <a:off x="3158929" y="4205738"/>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3573053" y="4645017"/>
            <a:ext cx="185837" cy="567464"/>
            <a:chOff x="3680245" y="5482555"/>
            <a:chExt cx="185837" cy="567464"/>
          </a:xfrm>
        </p:grpSpPr>
        <p:sp>
          <p:nvSpPr>
            <p:cNvPr id="52" name="矩形 51"/>
            <p:cNvSpPr/>
            <p:nvPr/>
          </p:nvSpPr>
          <p:spPr>
            <a:xfrm>
              <a:off x="3680245" y="548255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I</a:t>
              </a:r>
              <a:endParaRPr lang="zh-CN" altLang="en-US" sz="600" dirty="0">
                <a:solidFill>
                  <a:schemeClr val="tx1"/>
                </a:solidFill>
              </a:endParaRPr>
            </a:p>
          </p:txBody>
        </p:sp>
        <p:sp>
          <p:nvSpPr>
            <p:cNvPr id="53" name="矩形 52"/>
            <p:cNvSpPr/>
            <p:nvPr/>
          </p:nvSpPr>
          <p:spPr>
            <a:xfrm>
              <a:off x="3680245" y="5577029"/>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L</a:t>
              </a:r>
              <a:endParaRPr lang="zh-CN" altLang="en-US" sz="600" dirty="0">
                <a:solidFill>
                  <a:schemeClr val="tx1"/>
                </a:solidFill>
              </a:endParaRPr>
            </a:p>
          </p:txBody>
        </p:sp>
        <p:sp>
          <p:nvSpPr>
            <p:cNvPr id="54" name="矩形 53"/>
            <p:cNvSpPr/>
            <p:nvPr/>
          </p:nvSpPr>
          <p:spPr>
            <a:xfrm>
              <a:off x="3680245" y="5672123"/>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O</a:t>
              </a:r>
              <a:endParaRPr lang="zh-CN" altLang="en-US" sz="600" dirty="0">
                <a:solidFill>
                  <a:schemeClr val="tx1"/>
                </a:solidFill>
              </a:endParaRPr>
            </a:p>
          </p:txBody>
        </p:sp>
        <p:sp>
          <p:nvSpPr>
            <p:cNvPr id="55" name="矩形 54"/>
            <p:cNvSpPr/>
            <p:nvPr/>
          </p:nvSpPr>
          <p:spPr>
            <a:xfrm>
              <a:off x="3680245" y="5766597"/>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V</a:t>
              </a:r>
              <a:endParaRPr lang="zh-CN" altLang="en-US" sz="600" dirty="0">
                <a:solidFill>
                  <a:schemeClr val="tx1"/>
                </a:solidFill>
              </a:endParaRPr>
            </a:p>
          </p:txBody>
        </p:sp>
        <p:sp>
          <p:nvSpPr>
            <p:cNvPr id="56" name="矩形 55"/>
            <p:cNvSpPr/>
            <p:nvPr/>
          </p:nvSpPr>
          <p:spPr>
            <a:xfrm>
              <a:off x="3680245" y="5861071"/>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E</a:t>
              </a:r>
              <a:endParaRPr lang="zh-CN" altLang="en-US" sz="600" dirty="0">
                <a:solidFill>
                  <a:schemeClr val="tx1"/>
                </a:solidFill>
              </a:endParaRPr>
            </a:p>
          </p:txBody>
        </p:sp>
        <p:sp>
          <p:nvSpPr>
            <p:cNvPr id="57" name="矩形 56"/>
            <p:cNvSpPr/>
            <p:nvPr/>
          </p:nvSpPr>
          <p:spPr>
            <a:xfrm>
              <a:off x="3680245" y="595554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U</a:t>
              </a:r>
              <a:endParaRPr lang="zh-CN" altLang="en-US" sz="600" dirty="0">
                <a:solidFill>
                  <a:schemeClr val="tx1"/>
                </a:solidFill>
              </a:endParaRPr>
            </a:p>
          </p:txBody>
        </p:sp>
      </p:grpSp>
      <p:cxnSp>
        <p:nvCxnSpPr>
          <p:cNvPr id="58" name="直接箭头连接符 57"/>
          <p:cNvCxnSpPr/>
          <p:nvPr/>
        </p:nvCxnSpPr>
        <p:spPr>
          <a:xfrm>
            <a:off x="6584071" y="4205737"/>
            <a:ext cx="0" cy="41759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082594" y="4205738"/>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2824710" y="3300120"/>
            <a:ext cx="3206412" cy="523220"/>
          </a:xfrm>
          <a:prstGeom prst="rect">
            <a:avLst/>
          </a:prstGeom>
          <a:noFill/>
        </p:spPr>
        <p:txBody>
          <a:bodyPr wrap="square" rtlCol="0">
            <a:spAutoFit/>
          </a:bodyPr>
          <a:lstStyle/>
          <a:p>
            <a:pPr algn="ctr"/>
            <a:r>
              <a:rPr lang="zh-CN" altLang="en-US" sz="1400" b="1" dirty="0">
                <a:solidFill>
                  <a:srgbClr val="0000FF"/>
                </a:solidFill>
                <a:latin typeface="楷体" panose="02010609060101010101" pitchFamily="49" charset="-122"/>
                <a:ea typeface="楷体" panose="02010609060101010101" pitchFamily="49" charset="-122"/>
              </a:rPr>
              <a:t>深拷贝</a:t>
            </a:r>
            <a:endParaRPr lang="en-US" altLang="zh-CN" sz="1400" b="1" dirty="0">
              <a:solidFill>
                <a:srgbClr val="0000FF"/>
              </a:solidFill>
              <a:latin typeface="楷体" panose="02010609060101010101" pitchFamily="49" charset="-122"/>
              <a:ea typeface="楷体" panose="02010609060101010101" pitchFamily="49" charset="-122"/>
            </a:endParaRPr>
          </a:p>
          <a:p>
            <a:pPr algn="ctr"/>
            <a:r>
              <a:rPr lang="en-US" altLang="zh-CN" sz="1400" b="1" dirty="0">
                <a:solidFill>
                  <a:srgbClr val="0000FF"/>
                </a:solidFill>
                <a:latin typeface="Comic Sans MS" panose="030F0702030302020204" pitchFamily="66" charset="0"/>
                <a:ea typeface="楷体" panose="02010609060101010101" pitchFamily="49" charset="-122"/>
              </a:rPr>
              <a:t>Deep Clone</a:t>
            </a:r>
          </a:p>
        </p:txBody>
      </p:sp>
      <p:sp>
        <p:nvSpPr>
          <p:cNvPr id="61" name="文本框 60"/>
          <p:cNvSpPr txBox="1"/>
          <p:nvPr/>
        </p:nvSpPr>
        <p:spPr>
          <a:xfrm>
            <a:off x="3606658" y="3842161"/>
            <a:ext cx="1750033" cy="461665"/>
          </a:xfrm>
          <a:prstGeom prst="rect">
            <a:avLst/>
          </a:prstGeom>
          <a:noFill/>
        </p:spPr>
        <p:txBody>
          <a:bodyPr wrap="square" rtlCol="0">
            <a:spAutoFit/>
          </a:bodyPr>
          <a:lstStyle/>
          <a:p>
            <a:pPr algn="ctr"/>
            <a:r>
              <a:rPr lang="zh-CN" altLang="en-US" sz="1200" b="1" dirty="0">
                <a:latin typeface="楷体" panose="02010609060101010101" pitchFamily="49" charset="-122"/>
                <a:ea typeface="楷体" panose="02010609060101010101" pitchFamily="49" charset="-122"/>
              </a:rPr>
              <a:t>自定义</a:t>
            </a:r>
            <a:r>
              <a:rPr lang="zh-CN" altLang="en-US" sz="1200" b="1" dirty="0" smtClean="0">
                <a:latin typeface="楷体" panose="02010609060101010101" pitchFamily="49" charset="-122"/>
                <a:ea typeface="楷体" panose="02010609060101010101" pitchFamily="49" charset="-122"/>
              </a:rPr>
              <a:t>拷贝构造函数</a:t>
            </a:r>
            <a:endParaRPr lang="en-US" altLang="zh-CN" sz="1200" b="1" dirty="0" smtClean="0">
              <a:latin typeface="楷体" panose="02010609060101010101" pitchFamily="49" charset="-122"/>
              <a:ea typeface="楷体" panose="02010609060101010101" pitchFamily="49" charset="-122"/>
            </a:endParaRPr>
          </a:p>
          <a:p>
            <a:pPr algn="ctr"/>
            <a:r>
              <a:rPr lang="zh-CN" altLang="en-US" sz="1200" b="1" dirty="0" smtClean="0">
                <a:latin typeface="楷体" panose="02010609060101010101" pitchFamily="49" charset="-122"/>
                <a:ea typeface="楷体" panose="02010609060101010101" pitchFamily="49" charset="-122"/>
              </a:rPr>
              <a:t>实现对象数据深度拷贝</a:t>
            </a:r>
            <a:endParaRPr lang="zh-CN" altLang="en-US" sz="1200" b="1" dirty="0">
              <a:latin typeface="楷体" panose="02010609060101010101" pitchFamily="49" charset="-122"/>
              <a:ea typeface="楷体" panose="02010609060101010101" pitchFamily="49" charset="-122"/>
            </a:endParaRPr>
          </a:p>
        </p:txBody>
      </p:sp>
      <p:grpSp>
        <p:nvGrpSpPr>
          <p:cNvPr id="62" name="组合 61"/>
          <p:cNvGrpSpPr/>
          <p:nvPr/>
        </p:nvGrpSpPr>
        <p:grpSpPr>
          <a:xfrm>
            <a:off x="6491152" y="4645017"/>
            <a:ext cx="185837" cy="567464"/>
            <a:chOff x="3680245" y="5482555"/>
            <a:chExt cx="185837" cy="567464"/>
          </a:xfrm>
          <a:solidFill>
            <a:srgbClr val="00B0F0"/>
          </a:solidFill>
        </p:grpSpPr>
        <p:sp>
          <p:nvSpPr>
            <p:cNvPr id="63" name="矩形 62"/>
            <p:cNvSpPr/>
            <p:nvPr/>
          </p:nvSpPr>
          <p:spPr>
            <a:xfrm>
              <a:off x="3680245" y="5482555"/>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I</a:t>
              </a:r>
              <a:endParaRPr lang="zh-CN" altLang="en-US" sz="600" dirty="0">
                <a:solidFill>
                  <a:schemeClr val="tx1"/>
                </a:solidFill>
              </a:endParaRPr>
            </a:p>
          </p:txBody>
        </p:sp>
        <p:sp>
          <p:nvSpPr>
            <p:cNvPr id="64" name="矩形 63"/>
            <p:cNvSpPr/>
            <p:nvPr/>
          </p:nvSpPr>
          <p:spPr>
            <a:xfrm>
              <a:off x="3680245" y="5577029"/>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L</a:t>
              </a:r>
              <a:endParaRPr lang="zh-CN" altLang="en-US" sz="600" dirty="0">
                <a:solidFill>
                  <a:schemeClr val="tx1"/>
                </a:solidFill>
              </a:endParaRPr>
            </a:p>
          </p:txBody>
        </p:sp>
        <p:sp>
          <p:nvSpPr>
            <p:cNvPr id="65" name="矩形 64"/>
            <p:cNvSpPr/>
            <p:nvPr/>
          </p:nvSpPr>
          <p:spPr>
            <a:xfrm>
              <a:off x="3680245" y="5672123"/>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O</a:t>
              </a:r>
              <a:endParaRPr lang="zh-CN" altLang="en-US" sz="600" dirty="0">
                <a:solidFill>
                  <a:schemeClr val="tx1"/>
                </a:solidFill>
              </a:endParaRPr>
            </a:p>
          </p:txBody>
        </p:sp>
        <p:sp>
          <p:nvSpPr>
            <p:cNvPr id="66" name="矩形 65"/>
            <p:cNvSpPr/>
            <p:nvPr/>
          </p:nvSpPr>
          <p:spPr>
            <a:xfrm>
              <a:off x="3680245" y="5766597"/>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V</a:t>
              </a:r>
              <a:endParaRPr lang="zh-CN" altLang="en-US" sz="600" dirty="0">
                <a:solidFill>
                  <a:schemeClr val="tx1"/>
                </a:solidFill>
              </a:endParaRPr>
            </a:p>
          </p:txBody>
        </p:sp>
        <p:sp>
          <p:nvSpPr>
            <p:cNvPr id="67" name="矩形 66"/>
            <p:cNvSpPr/>
            <p:nvPr/>
          </p:nvSpPr>
          <p:spPr>
            <a:xfrm>
              <a:off x="3680245" y="5861071"/>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E</a:t>
              </a:r>
              <a:endParaRPr lang="zh-CN" altLang="en-US" sz="600" dirty="0">
                <a:solidFill>
                  <a:schemeClr val="tx1"/>
                </a:solidFill>
              </a:endParaRPr>
            </a:p>
          </p:txBody>
        </p:sp>
        <p:sp>
          <p:nvSpPr>
            <p:cNvPr id="68" name="矩形 67"/>
            <p:cNvSpPr/>
            <p:nvPr/>
          </p:nvSpPr>
          <p:spPr>
            <a:xfrm>
              <a:off x="3680245" y="5955545"/>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U</a:t>
              </a:r>
              <a:endParaRPr lang="zh-CN" altLang="en-US" sz="600" dirty="0">
                <a:solidFill>
                  <a:schemeClr val="tx1"/>
                </a:solidFill>
              </a:endParaRPr>
            </a:p>
          </p:txBody>
        </p:sp>
      </p:grpSp>
      <p:cxnSp>
        <p:nvCxnSpPr>
          <p:cNvPr id="69" name="直接连接符 68"/>
          <p:cNvCxnSpPr>
            <a:endCxn id="52" idx="0"/>
          </p:cNvCxnSpPr>
          <p:nvPr/>
        </p:nvCxnSpPr>
        <p:spPr>
          <a:xfrm>
            <a:off x="3660405" y="4205737"/>
            <a:ext cx="5567" cy="439280"/>
          </a:xfrm>
          <a:prstGeom prst="line">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2541951" y="3590298"/>
            <a:ext cx="700833" cy="338554"/>
          </a:xfrm>
          <a:prstGeom prst="rect">
            <a:avLst/>
          </a:prstGeom>
        </p:spPr>
        <p:txBody>
          <a:bodyPr wrap="none">
            <a:spAutoFit/>
          </a:bodyPr>
          <a:lstStyle/>
          <a:p>
            <a:r>
              <a:rPr lang="zh-CN" altLang="en-US" sz="1600" i="1" dirty="0" smtClean="0"/>
              <a:t>对象</a:t>
            </a:r>
            <a:r>
              <a:rPr lang="en-US" altLang="zh-CN" sz="1600" i="1" dirty="0"/>
              <a:t>a</a:t>
            </a:r>
            <a:endParaRPr lang="zh-CN" altLang="en-US" sz="1600" i="1" dirty="0"/>
          </a:p>
        </p:txBody>
      </p:sp>
      <p:sp>
        <p:nvSpPr>
          <p:cNvPr id="71" name="矩形 70"/>
          <p:cNvSpPr/>
          <p:nvPr/>
        </p:nvSpPr>
        <p:spPr>
          <a:xfrm>
            <a:off x="5477926" y="3597182"/>
            <a:ext cx="700833" cy="338554"/>
          </a:xfrm>
          <a:prstGeom prst="rect">
            <a:avLst/>
          </a:prstGeom>
        </p:spPr>
        <p:txBody>
          <a:bodyPr wrap="none">
            <a:spAutoFit/>
          </a:bodyPr>
          <a:lstStyle/>
          <a:p>
            <a:r>
              <a:rPr lang="zh-CN" altLang="en-US" sz="1600" i="1" dirty="0" smtClean="0"/>
              <a:t>对象</a:t>
            </a:r>
            <a:r>
              <a:rPr lang="en-US" altLang="zh-CN" sz="1600" i="1" dirty="0" smtClean="0"/>
              <a:t>b</a:t>
            </a:r>
            <a:endParaRPr lang="zh-CN" altLang="en-US" sz="1600" i="1" dirty="0"/>
          </a:p>
        </p:txBody>
      </p:sp>
      <p:sp>
        <p:nvSpPr>
          <p:cNvPr id="72" name="弧形 71"/>
          <p:cNvSpPr/>
          <p:nvPr/>
        </p:nvSpPr>
        <p:spPr>
          <a:xfrm rot="18768112">
            <a:off x="2917923" y="3128251"/>
            <a:ext cx="3474490" cy="3990135"/>
          </a:xfrm>
          <a:prstGeom prst="arc">
            <a:avLst>
              <a:gd name="adj1" fmla="val 16532865"/>
              <a:gd name="adj2" fmla="val 21028835"/>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3" name="直接连接符 72"/>
          <p:cNvCxnSpPr/>
          <p:nvPr/>
        </p:nvCxnSpPr>
        <p:spPr>
          <a:xfrm>
            <a:off x="1129287" y="2276852"/>
            <a:ext cx="488753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218646" y="6112520"/>
            <a:ext cx="8970430" cy="307777"/>
          </a:xfrm>
          <a:prstGeom prst="rect">
            <a:avLst/>
          </a:prstGeom>
        </p:spPr>
        <p:txBody>
          <a:bodyPr wrap="square">
            <a:spAutoFit/>
          </a:bodyPr>
          <a:lstStyle/>
          <a:p>
            <a:r>
              <a:rPr lang="zh-CN" altLang="en-US" sz="1400" b="1" dirty="0" smtClean="0">
                <a:solidFill>
                  <a:srgbClr val="C00000"/>
                </a:solidFill>
                <a:latin typeface="+mn-ea"/>
              </a:rPr>
              <a:t>注</a:t>
            </a:r>
            <a:r>
              <a:rPr lang="zh-CN" altLang="en-US" sz="1400" dirty="0" smtClean="0">
                <a:latin typeface="+mn-ea"/>
              </a:rPr>
              <a:t>：</a:t>
            </a:r>
            <a:r>
              <a:rPr lang="zh-CN" altLang="en-US" sz="1400" b="1" dirty="0" smtClean="0">
                <a:solidFill>
                  <a:srgbClr val="0000FF"/>
                </a:solidFill>
                <a:latin typeface="+mn-ea"/>
              </a:rPr>
              <a:t>深</a:t>
            </a:r>
            <a:r>
              <a:rPr lang="zh-CN" altLang="en-US" sz="1400" b="1" dirty="0">
                <a:solidFill>
                  <a:srgbClr val="0000FF"/>
                </a:solidFill>
                <a:latin typeface="+mn-ea"/>
              </a:rPr>
              <a:t>拷贝</a:t>
            </a:r>
            <a:r>
              <a:rPr lang="zh-CN" altLang="en-US" sz="1400" dirty="0">
                <a:latin typeface="+mn-ea"/>
              </a:rPr>
              <a:t>时必须要为该</a:t>
            </a:r>
            <a:r>
              <a:rPr lang="zh-CN" altLang="en-US" sz="1400" dirty="0" smtClean="0">
                <a:latin typeface="+mn-ea"/>
              </a:rPr>
              <a:t>类显式定义</a:t>
            </a:r>
            <a:r>
              <a:rPr lang="zh-CN" altLang="en-US" sz="1400" dirty="0">
                <a:latin typeface="+mn-ea"/>
              </a:rPr>
              <a:t>一个拷贝构造</a:t>
            </a:r>
            <a:r>
              <a:rPr lang="zh-CN" altLang="en-US" sz="1400" dirty="0" smtClean="0">
                <a:latin typeface="+mn-ea"/>
              </a:rPr>
              <a:t>函数，并在该函数内部实现动态空间分配和数据拷贝工作。</a:t>
            </a:r>
            <a:endParaRPr lang="zh-CN" altLang="en-US" sz="1400" dirty="0">
              <a:latin typeface="+mn-ea"/>
            </a:endParaRPr>
          </a:p>
        </p:txBody>
      </p:sp>
      <p:sp>
        <p:nvSpPr>
          <p:cNvPr id="75" name="圆角矩形 74"/>
          <p:cNvSpPr/>
          <p:nvPr/>
        </p:nvSpPr>
        <p:spPr>
          <a:xfrm>
            <a:off x="3406462" y="4501105"/>
            <a:ext cx="547066" cy="801175"/>
          </a:xfrm>
          <a:prstGeom prst="roundRect">
            <a:avLst>
              <a:gd name="adj" fmla="val 6290"/>
            </a:avLst>
          </a:prstGeom>
          <a:solidFill>
            <a:schemeClr val="tx1">
              <a:lumMod val="50000"/>
              <a:lumOff val="50000"/>
              <a:alpha val="2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圆角矩形 75"/>
          <p:cNvSpPr/>
          <p:nvPr/>
        </p:nvSpPr>
        <p:spPr>
          <a:xfrm>
            <a:off x="6310537" y="4501105"/>
            <a:ext cx="547066" cy="801175"/>
          </a:xfrm>
          <a:prstGeom prst="roundRect">
            <a:avLst>
              <a:gd name="adj" fmla="val 6290"/>
            </a:avLst>
          </a:prstGeom>
          <a:solidFill>
            <a:schemeClr val="tx1">
              <a:lumMod val="50000"/>
              <a:lumOff val="50000"/>
              <a:alpha val="2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8" name="直接箭头连接符 77"/>
          <p:cNvCxnSpPr>
            <a:stCxn id="75" idx="3"/>
            <a:endCxn id="76" idx="1"/>
          </p:cNvCxnSpPr>
          <p:nvPr/>
        </p:nvCxnSpPr>
        <p:spPr>
          <a:xfrm>
            <a:off x="3953528" y="4901693"/>
            <a:ext cx="2357009"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3861959" y="2809164"/>
            <a:ext cx="1131913" cy="369332"/>
          </a:xfrm>
          <a:prstGeom prst="rect">
            <a:avLst/>
          </a:prstGeom>
        </p:spPr>
        <p:txBody>
          <a:bodyPr wrap="none">
            <a:spAutoFit/>
          </a:bodyPr>
          <a:lstStyle/>
          <a:p>
            <a:r>
              <a:rPr lang="en-US" altLang="zh-CN" b="1" dirty="0" smtClean="0">
                <a:solidFill>
                  <a:schemeClr val="accent2">
                    <a:lumMod val="75000"/>
                  </a:schemeClr>
                </a:solidFill>
              </a:rPr>
              <a:t>Date</a:t>
            </a:r>
            <a:r>
              <a:rPr lang="en-US" altLang="zh-CN" b="1" dirty="0" smtClean="0">
                <a:solidFill>
                  <a:srgbClr val="00B050"/>
                </a:solidFill>
              </a:rPr>
              <a:t> </a:t>
            </a:r>
            <a:r>
              <a:rPr lang="en-US" altLang="zh-CN" b="1" dirty="0"/>
              <a:t>b(a</a:t>
            </a:r>
            <a:r>
              <a:rPr lang="en-US" altLang="zh-CN" b="1" dirty="0" smtClean="0"/>
              <a:t>)</a:t>
            </a:r>
            <a:r>
              <a:rPr lang="en-US" altLang="zh-CN" dirty="0" smtClean="0"/>
              <a:t>;</a:t>
            </a:r>
            <a:endParaRPr lang="zh-CN" alt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anim calcmode="lin" valueType="num">
                                      <p:cBhvr>
                                        <p:cTn id="14" dur="500" fill="hold"/>
                                        <p:tgtEl>
                                          <p:spTgt spid="75"/>
                                        </p:tgtEl>
                                        <p:attrNameLst>
                                          <p:attrName>style.rotation</p:attrName>
                                        </p:attrNameLst>
                                      </p:cBhvr>
                                      <p:tavLst>
                                        <p:tav tm="0">
                                          <p:val>
                                            <p:fltVal val="360"/>
                                          </p:val>
                                        </p:tav>
                                        <p:tav tm="100000">
                                          <p:val>
                                            <p:fltVal val="0"/>
                                          </p:val>
                                        </p:tav>
                                      </p:tavLst>
                                    </p:anim>
                                    <p:animEffect transition="in" filter="fade">
                                      <p:cBhvr>
                                        <p:cTn id="15" dur="500"/>
                                        <p:tgtEl>
                                          <p:spTgt spid="75"/>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 calcmode="lin" valueType="num">
                                      <p:cBhvr>
                                        <p:cTn id="18" dur="500" fill="hold"/>
                                        <p:tgtEl>
                                          <p:spTgt spid="76"/>
                                        </p:tgtEl>
                                        <p:attrNameLst>
                                          <p:attrName>ppt_w</p:attrName>
                                        </p:attrNameLst>
                                      </p:cBhvr>
                                      <p:tavLst>
                                        <p:tav tm="0">
                                          <p:val>
                                            <p:fltVal val="0"/>
                                          </p:val>
                                        </p:tav>
                                        <p:tav tm="100000">
                                          <p:val>
                                            <p:strVal val="#ppt_w"/>
                                          </p:val>
                                        </p:tav>
                                      </p:tavLst>
                                    </p:anim>
                                    <p:anim calcmode="lin" valueType="num">
                                      <p:cBhvr>
                                        <p:cTn id="19" dur="500" fill="hold"/>
                                        <p:tgtEl>
                                          <p:spTgt spid="76"/>
                                        </p:tgtEl>
                                        <p:attrNameLst>
                                          <p:attrName>ppt_h</p:attrName>
                                        </p:attrNameLst>
                                      </p:cBhvr>
                                      <p:tavLst>
                                        <p:tav tm="0">
                                          <p:val>
                                            <p:fltVal val="0"/>
                                          </p:val>
                                        </p:tav>
                                        <p:tav tm="100000">
                                          <p:val>
                                            <p:strVal val="#ppt_h"/>
                                          </p:val>
                                        </p:tav>
                                      </p:tavLst>
                                    </p:anim>
                                    <p:anim calcmode="lin" valueType="num">
                                      <p:cBhvr>
                                        <p:cTn id="20" dur="500" fill="hold"/>
                                        <p:tgtEl>
                                          <p:spTgt spid="76"/>
                                        </p:tgtEl>
                                        <p:attrNameLst>
                                          <p:attrName>style.rotation</p:attrName>
                                        </p:attrNameLst>
                                      </p:cBhvr>
                                      <p:tavLst>
                                        <p:tav tm="0">
                                          <p:val>
                                            <p:fltVal val="360"/>
                                          </p:val>
                                        </p:tav>
                                        <p:tav tm="100000">
                                          <p:val>
                                            <p:fltVal val="0"/>
                                          </p:val>
                                        </p:tav>
                                      </p:tavLst>
                                    </p:anim>
                                    <p:animEffect transition="in" filter="fade">
                                      <p:cBhvr>
                                        <p:cTn id="21" dur="500"/>
                                        <p:tgtEl>
                                          <p:spTgt spid="7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left)">
                                      <p:cBhvr>
                                        <p:cTn id="2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en-US" altLang="zh-CN" dirty="0" smtClean="0">
                <a:latin typeface="Britannic Bold" panose="020B0903060703020204" pitchFamily="34" charset="0"/>
                <a:sym typeface="+mn-ea"/>
              </a:rPr>
              <a:t>3.3</a:t>
            </a:r>
            <a:r>
              <a:rPr lang="en-US" altLang="zh-CN" dirty="0" smtClean="0">
                <a:sym typeface="+mn-ea"/>
              </a:rPr>
              <a:t> </a:t>
            </a:r>
            <a:r>
              <a:rPr lang="zh-CN" altLang="en-US" dirty="0" smtClean="0">
                <a:sym typeface="+mn-ea"/>
              </a:rPr>
              <a:t>深度拷贝与浅拷贝</a:t>
            </a:r>
          </a:p>
        </p:txBody>
      </p:sp>
      <p:sp>
        <p:nvSpPr>
          <p:cNvPr id="4" name="矩形 3"/>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深拷贝和浅拷贝对比</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0066FF"/>
                </a:solidFill>
                <a:latin typeface="Bodoni MT Black" panose="02070A03080606020203" pitchFamily="18" charset="0"/>
                <a:ea typeface="黑体" panose="02010609060101010101" pitchFamily="49" charset="-122"/>
              </a:rPr>
              <a:t>图解</a:t>
            </a:r>
            <a:endParaRPr lang="en-US" altLang="zh-CN" sz="2000" b="1" dirty="0" smtClean="0">
              <a:solidFill>
                <a:srgbClr val="0066FF"/>
              </a:solidFill>
              <a:latin typeface="Lato Black" panose="020F0A02020204030203" charset="0"/>
              <a:ea typeface="黑体" panose="02010609060101010101" pitchFamily="49" charset="-122"/>
              <a:cs typeface="Lato Black" panose="020F0A02020204030203" charset="0"/>
            </a:endParaRPr>
          </a:p>
        </p:txBody>
      </p:sp>
      <p:grpSp>
        <p:nvGrpSpPr>
          <p:cNvPr id="6" name="组合 5"/>
          <p:cNvGrpSpPr/>
          <p:nvPr/>
        </p:nvGrpSpPr>
        <p:grpSpPr>
          <a:xfrm>
            <a:off x="2461772" y="2202832"/>
            <a:ext cx="1571222" cy="1107584"/>
            <a:chOff x="3042284" y="3335628"/>
            <a:chExt cx="1571222" cy="1107584"/>
          </a:xfrm>
        </p:grpSpPr>
        <p:sp>
          <p:nvSpPr>
            <p:cNvPr id="7" name="立方体 6"/>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a:t>
              </a:r>
              <a:r>
                <a:rPr lang="en-US" altLang="zh-CN" sz="1000" dirty="0" smtClean="0">
                  <a:latin typeface="Courier New" panose="02070309020205020404" pitchFamily="49" charset="0"/>
                  <a:cs typeface="Courier New" panose="02070309020205020404" pitchFamily="49" charset="0"/>
                </a:rPr>
                <a:t>har </a:t>
              </a:r>
              <a:r>
                <a:rPr lang="zh-CN" altLang="en-US" sz="1000" dirty="0" smtClean="0">
                  <a:latin typeface="Courier New" panose="02070309020205020404" pitchFamily="49" charset="0"/>
                  <a:cs typeface="Courier New" panose="02070309020205020404" pitchFamily="49" charset="0"/>
                </a:rPr>
                <a:t>*</a:t>
              </a:r>
              <a:r>
                <a:rPr lang="en-US" altLang="zh-CN" sz="1000" dirty="0" smtClean="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11" name="矩形 1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sp>
        <p:nvSpPr>
          <p:cNvPr id="18" name="文本框 17"/>
          <p:cNvSpPr txBox="1"/>
          <p:nvPr/>
        </p:nvSpPr>
        <p:spPr>
          <a:xfrm>
            <a:off x="2931902" y="1991833"/>
            <a:ext cx="3206412" cy="523220"/>
          </a:xfrm>
          <a:prstGeom prst="rect">
            <a:avLst/>
          </a:prstGeom>
          <a:noFill/>
        </p:spPr>
        <p:txBody>
          <a:bodyPr wrap="square" rtlCol="0">
            <a:spAutoFit/>
          </a:bodyPr>
          <a:lstStyle/>
          <a:p>
            <a:pPr algn="ctr"/>
            <a:r>
              <a:rPr lang="zh-CN" altLang="en-US" sz="1400" b="1" dirty="0" smtClean="0">
                <a:solidFill>
                  <a:srgbClr val="0000FF"/>
                </a:solidFill>
                <a:latin typeface="楷体" panose="02010609060101010101" pitchFamily="49" charset="-122"/>
                <a:ea typeface="楷体" panose="02010609060101010101" pitchFamily="49" charset="-122"/>
              </a:rPr>
              <a:t>浅拷贝</a:t>
            </a:r>
            <a:endParaRPr lang="en-US" altLang="zh-CN" sz="1400" b="1" dirty="0" smtClean="0">
              <a:solidFill>
                <a:srgbClr val="0000FF"/>
              </a:solidFill>
              <a:latin typeface="楷体" panose="02010609060101010101" pitchFamily="49" charset="-122"/>
              <a:ea typeface="楷体" panose="02010609060101010101" pitchFamily="49" charset="-122"/>
            </a:endParaRPr>
          </a:p>
          <a:p>
            <a:pPr algn="ctr"/>
            <a:r>
              <a:rPr lang="en-US" altLang="zh-CN" sz="1400" b="1" dirty="0" smtClean="0">
                <a:solidFill>
                  <a:srgbClr val="0000FF"/>
                </a:solidFill>
                <a:latin typeface="Comic Sans MS" panose="030F0702030302020204" pitchFamily="66" charset="0"/>
                <a:ea typeface="楷体" panose="02010609060101010101" pitchFamily="49" charset="-122"/>
              </a:rPr>
              <a:t>Shadow Clone</a:t>
            </a:r>
            <a:endParaRPr lang="en-US" altLang="zh-CN" sz="1400" b="1" dirty="0">
              <a:solidFill>
                <a:srgbClr val="0000FF"/>
              </a:solidFill>
              <a:latin typeface="Comic Sans MS" panose="030F0702030302020204" pitchFamily="66" charset="0"/>
              <a:ea typeface="楷体" panose="02010609060101010101" pitchFamily="49" charset="-122"/>
            </a:endParaRPr>
          </a:p>
        </p:txBody>
      </p:sp>
      <p:sp>
        <p:nvSpPr>
          <p:cNvPr id="19" name="矩形 18"/>
          <p:cNvSpPr/>
          <p:nvPr/>
        </p:nvSpPr>
        <p:spPr>
          <a:xfrm>
            <a:off x="2687853" y="2161195"/>
            <a:ext cx="700833" cy="338554"/>
          </a:xfrm>
          <a:prstGeom prst="rect">
            <a:avLst/>
          </a:prstGeom>
        </p:spPr>
        <p:txBody>
          <a:bodyPr wrap="none">
            <a:spAutoFit/>
          </a:bodyPr>
          <a:lstStyle/>
          <a:p>
            <a:r>
              <a:rPr lang="zh-CN" altLang="en-US" sz="1600" i="1" dirty="0" smtClean="0"/>
              <a:t>对象</a:t>
            </a:r>
            <a:r>
              <a:rPr lang="en-US" altLang="zh-CN" sz="1600" i="1" dirty="0"/>
              <a:t>a</a:t>
            </a:r>
            <a:endParaRPr lang="zh-CN" altLang="en-US" sz="1600" i="1" dirty="0"/>
          </a:p>
        </p:txBody>
      </p:sp>
      <p:grpSp>
        <p:nvGrpSpPr>
          <p:cNvPr id="21" name="组合 20"/>
          <p:cNvGrpSpPr/>
          <p:nvPr/>
        </p:nvGrpSpPr>
        <p:grpSpPr>
          <a:xfrm>
            <a:off x="5404175" y="2202832"/>
            <a:ext cx="1571222" cy="1107584"/>
            <a:chOff x="3042284" y="3335628"/>
            <a:chExt cx="1571222" cy="1107584"/>
          </a:xfrm>
        </p:grpSpPr>
        <p:sp>
          <p:nvSpPr>
            <p:cNvPr id="22" name="立方体 21"/>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22"/>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4" name="文本框 23"/>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5" name="矩形 24"/>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a:t>
              </a:r>
              <a:r>
                <a:rPr lang="en-US" altLang="zh-CN" sz="1000" dirty="0" smtClean="0">
                  <a:latin typeface="Courier New" panose="02070309020205020404" pitchFamily="49" charset="0"/>
                  <a:cs typeface="Courier New" panose="02070309020205020404" pitchFamily="49" charset="0"/>
                </a:rPr>
                <a:t>har </a:t>
              </a:r>
              <a:r>
                <a:rPr lang="zh-CN" altLang="en-US" sz="1000" dirty="0" smtClean="0">
                  <a:latin typeface="Courier New" panose="02070309020205020404" pitchFamily="49" charset="0"/>
                  <a:cs typeface="Courier New" panose="02070309020205020404" pitchFamily="49" charset="0"/>
                </a:rPr>
                <a:t>*</a:t>
              </a:r>
              <a:r>
                <a:rPr lang="en-US" altLang="zh-CN" sz="1000" dirty="0" smtClean="0">
                  <a:latin typeface="Courier New" panose="02070309020205020404" pitchFamily="49" charset="0"/>
                  <a:cs typeface="Courier New" panose="02070309020205020404" pitchFamily="49" charset="0"/>
                </a:rPr>
                <a:t>s</a:t>
              </a:r>
              <a:r>
                <a:rPr lang="en-US" altLang="zh-CN" sz="1000" dirty="0">
                  <a:latin typeface="Courier New" panose="02070309020205020404" pitchFamily="49" charset="0"/>
                  <a:cs typeface="Courier New" panose="02070309020205020404" pitchFamily="49" charset="0"/>
                </a:rPr>
                <a:t>;</a:t>
              </a:r>
              <a:endParaRPr lang="zh-CN" altLang="en-US" sz="1000" dirty="0">
                <a:latin typeface="Courier New" panose="02070309020205020404" pitchFamily="49" charset="0"/>
                <a:cs typeface="Courier New" panose="02070309020205020404" pitchFamily="49" charset="0"/>
              </a:endParaRPr>
            </a:p>
          </p:txBody>
        </p:sp>
        <p:sp>
          <p:nvSpPr>
            <p:cNvPr id="26" name="矩形 25"/>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sp>
        <p:nvSpPr>
          <p:cNvPr id="27" name="弧形 26"/>
          <p:cNvSpPr/>
          <p:nvPr/>
        </p:nvSpPr>
        <p:spPr>
          <a:xfrm rot="18768112">
            <a:off x="3019016" y="1690229"/>
            <a:ext cx="3474490" cy="3990135"/>
          </a:xfrm>
          <a:prstGeom prst="arc">
            <a:avLst>
              <a:gd name="adj1" fmla="val 16532865"/>
              <a:gd name="adj2" fmla="val 21028835"/>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 name="组合 27"/>
          <p:cNvGrpSpPr/>
          <p:nvPr/>
        </p:nvGrpSpPr>
        <p:grpSpPr>
          <a:xfrm>
            <a:off x="2503978" y="4694379"/>
            <a:ext cx="1571222" cy="1107584"/>
            <a:chOff x="3042284" y="3335628"/>
            <a:chExt cx="1571222" cy="1107584"/>
          </a:xfrm>
        </p:grpSpPr>
        <p:sp>
          <p:nvSpPr>
            <p:cNvPr id="29" name="立方体 28"/>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文本框 29"/>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1" name="文本框 30"/>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2" name="矩形 3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a:t>
              </a:r>
              <a:r>
                <a:rPr lang="en-US" altLang="zh-CN" sz="1000" dirty="0" smtClean="0">
                  <a:latin typeface="Courier New" panose="02070309020205020404" pitchFamily="49" charset="0"/>
                  <a:cs typeface="Courier New" panose="02070309020205020404" pitchFamily="49" charset="0"/>
                </a:rPr>
                <a:t>har </a:t>
              </a:r>
              <a:r>
                <a:rPr lang="zh-CN" altLang="en-US" sz="1000" dirty="0" smtClean="0">
                  <a:latin typeface="Courier New" panose="02070309020205020404" pitchFamily="49" charset="0"/>
                  <a:cs typeface="Courier New" panose="02070309020205020404" pitchFamily="49" charset="0"/>
                </a:rPr>
                <a:t>*</a:t>
              </a:r>
              <a:r>
                <a:rPr lang="en-US" altLang="zh-CN" sz="1000" dirty="0" smtClean="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33" name="矩形 3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36" name="组合 35"/>
          <p:cNvGrpSpPr/>
          <p:nvPr/>
        </p:nvGrpSpPr>
        <p:grpSpPr>
          <a:xfrm>
            <a:off x="5446381" y="4694379"/>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a:t>
              </a:r>
              <a:r>
                <a:rPr lang="en-US" altLang="zh-CN" sz="1000" dirty="0" smtClean="0">
                  <a:latin typeface="Courier New" panose="02070309020205020404" pitchFamily="49" charset="0"/>
                  <a:cs typeface="Courier New" panose="02070309020205020404" pitchFamily="49" charset="0"/>
                </a:rPr>
                <a:t>har </a:t>
              </a:r>
              <a:r>
                <a:rPr lang="zh-CN" altLang="en-US" sz="1000" dirty="0" smtClean="0">
                  <a:latin typeface="Courier New" panose="02070309020205020404" pitchFamily="49" charset="0"/>
                  <a:cs typeface="Courier New" panose="02070309020205020404" pitchFamily="49" charset="0"/>
                </a:rPr>
                <a:t>*</a:t>
              </a:r>
              <a:r>
                <a:rPr lang="en-US" altLang="zh-CN" sz="1000" dirty="0" smtClean="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sp>
        <p:nvSpPr>
          <p:cNvPr id="42" name="弧形 41"/>
          <p:cNvSpPr/>
          <p:nvPr/>
        </p:nvSpPr>
        <p:spPr>
          <a:xfrm rot="18768112">
            <a:off x="3019016" y="4156557"/>
            <a:ext cx="3474490" cy="3990135"/>
          </a:xfrm>
          <a:prstGeom prst="arc">
            <a:avLst>
              <a:gd name="adj1" fmla="val 16532865"/>
              <a:gd name="adj2" fmla="val 21028835"/>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3" name="直接箭头连接符 42"/>
          <p:cNvCxnSpPr/>
          <p:nvPr/>
        </p:nvCxnSpPr>
        <p:spPr>
          <a:xfrm>
            <a:off x="3767598" y="2778215"/>
            <a:ext cx="0" cy="338048"/>
          </a:xfrm>
          <a:prstGeom prst="straightConnector1">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304831" y="5268210"/>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3718955" y="5707489"/>
            <a:ext cx="185837" cy="567464"/>
            <a:chOff x="3680245" y="5482555"/>
            <a:chExt cx="185837" cy="567464"/>
          </a:xfrm>
        </p:grpSpPr>
        <p:sp>
          <p:nvSpPr>
            <p:cNvPr id="50" name="矩形 49"/>
            <p:cNvSpPr/>
            <p:nvPr/>
          </p:nvSpPr>
          <p:spPr>
            <a:xfrm>
              <a:off x="3680245" y="548255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I</a:t>
              </a:r>
              <a:endParaRPr lang="zh-CN" altLang="en-US" sz="600" dirty="0">
                <a:solidFill>
                  <a:schemeClr val="tx1"/>
                </a:solidFill>
              </a:endParaRPr>
            </a:p>
          </p:txBody>
        </p:sp>
        <p:sp>
          <p:nvSpPr>
            <p:cNvPr id="51" name="矩形 50"/>
            <p:cNvSpPr/>
            <p:nvPr/>
          </p:nvSpPr>
          <p:spPr>
            <a:xfrm>
              <a:off x="3680245" y="5577029"/>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L</a:t>
              </a:r>
              <a:endParaRPr lang="zh-CN" altLang="en-US" sz="600" dirty="0">
                <a:solidFill>
                  <a:schemeClr val="tx1"/>
                </a:solidFill>
              </a:endParaRPr>
            </a:p>
          </p:txBody>
        </p:sp>
        <p:sp>
          <p:nvSpPr>
            <p:cNvPr id="52" name="矩形 51"/>
            <p:cNvSpPr/>
            <p:nvPr/>
          </p:nvSpPr>
          <p:spPr>
            <a:xfrm>
              <a:off x="3680245" y="5672123"/>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O</a:t>
              </a:r>
              <a:endParaRPr lang="zh-CN" altLang="en-US" sz="600" dirty="0">
                <a:solidFill>
                  <a:schemeClr val="tx1"/>
                </a:solidFill>
              </a:endParaRPr>
            </a:p>
          </p:txBody>
        </p:sp>
        <p:sp>
          <p:nvSpPr>
            <p:cNvPr id="53" name="矩形 52"/>
            <p:cNvSpPr/>
            <p:nvPr/>
          </p:nvSpPr>
          <p:spPr>
            <a:xfrm>
              <a:off x="3680245" y="5766597"/>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V</a:t>
              </a:r>
              <a:endParaRPr lang="zh-CN" altLang="en-US" sz="600" dirty="0">
                <a:solidFill>
                  <a:schemeClr val="tx1"/>
                </a:solidFill>
              </a:endParaRPr>
            </a:p>
          </p:txBody>
        </p:sp>
        <p:sp>
          <p:nvSpPr>
            <p:cNvPr id="54" name="矩形 53"/>
            <p:cNvSpPr/>
            <p:nvPr/>
          </p:nvSpPr>
          <p:spPr>
            <a:xfrm>
              <a:off x="3680245" y="5861071"/>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E</a:t>
              </a:r>
              <a:endParaRPr lang="zh-CN" altLang="en-US" sz="600" dirty="0">
                <a:solidFill>
                  <a:schemeClr val="tx1"/>
                </a:solidFill>
              </a:endParaRPr>
            </a:p>
          </p:txBody>
        </p:sp>
        <p:sp>
          <p:nvSpPr>
            <p:cNvPr id="55" name="矩形 54"/>
            <p:cNvSpPr/>
            <p:nvPr/>
          </p:nvSpPr>
          <p:spPr>
            <a:xfrm>
              <a:off x="3680245" y="595554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U</a:t>
              </a:r>
              <a:endParaRPr lang="zh-CN" altLang="en-US" sz="600" dirty="0">
                <a:solidFill>
                  <a:schemeClr val="tx1"/>
                </a:solidFill>
              </a:endParaRPr>
            </a:p>
          </p:txBody>
        </p:sp>
      </p:grpSp>
      <p:cxnSp>
        <p:nvCxnSpPr>
          <p:cNvPr id="56" name="直接箭头连接符 55"/>
          <p:cNvCxnSpPr/>
          <p:nvPr/>
        </p:nvCxnSpPr>
        <p:spPr>
          <a:xfrm>
            <a:off x="6729973" y="5268209"/>
            <a:ext cx="0" cy="41759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228496" y="5268210"/>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2970612" y="4362592"/>
            <a:ext cx="3206412" cy="523220"/>
          </a:xfrm>
          <a:prstGeom prst="rect">
            <a:avLst/>
          </a:prstGeom>
          <a:noFill/>
        </p:spPr>
        <p:txBody>
          <a:bodyPr wrap="square" rtlCol="0">
            <a:spAutoFit/>
          </a:bodyPr>
          <a:lstStyle/>
          <a:p>
            <a:pPr algn="ctr"/>
            <a:r>
              <a:rPr lang="zh-CN" altLang="en-US" sz="1400" b="1" dirty="0">
                <a:solidFill>
                  <a:srgbClr val="0000FF"/>
                </a:solidFill>
                <a:latin typeface="楷体" panose="02010609060101010101" pitchFamily="49" charset="-122"/>
                <a:ea typeface="楷体" panose="02010609060101010101" pitchFamily="49" charset="-122"/>
              </a:rPr>
              <a:t>深拷贝</a:t>
            </a:r>
            <a:endParaRPr lang="en-US" altLang="zh-CN" sz="1400" b="1" dirty="0">
              <a:solidFill>
                <a:srgbClr val="0000FF"/>
              </a:solidFill>
              <a:latin typeface="楷体" panose="02010609060101010101" pitchFamily="49" charset="-122"/>
              <a:ea typeface="楷体" panose="02010609060101010101" pitchFamily="49" charset="-122"/>
            </a:endParaRPr>
          </a:p>
          <a:p>
            <a:pPr algn="ctr"/>
            <a:r>
              <a:rPr lang="en-US" altLang="zh-CN" sz="1400" b="1" dirty="0">
                <a:solidFill>
                  <a:srgbClr val="0000FF"/>
                </a:solidFill>
                <a:latin typeface="Comic Sans MS" panose="030F0702030302020204" pitchFamily="66" charset="0"/>
                <a:ea typeface="楷体" panose="02010609060101010101" pitchFamily="49" charset="-122"/>
              </a:rPr>
              <a:t>Deep Clone</a:t>
            </a:r>
          </a:p>
        </p:txBody>
      </p:sp>
      <p:sp>
        <p:nvSpPr>
          <p:cNvPr id="65" name="矩形 64"/>
          <p:cNvSpPr/>
          <p:nvPr/>
        </p:nvSpPr>
        <p:spPr>
          <a:xfrm>
            <a:off x="4093362" y="1042625"/>
            <a:ext cx="2751907" cy="369332"/>
          </a:xfrm>
          <a:prstGeom prst="rect">
            <a:avLst/>
          </a:prstGeom>
        </p:spPr>
        <p:txBody>
          <a:bodyPr wrap="none">
            <a:spAutoFit/>
          </a:bodyPr>
          <a:lstStyle/>
          <a:p>
            <a:r>
              <a:rPr lang="en-US" altLang="zh-CN" b="1" dirty="0" smtClean="0">
                <a:solidFill>
                  <a:schemeClr val="accent2">
                    <a:lumMod val="75000"/>
                  </a:schemeClr>
                </a:solidFill>
              </a:rPr>
              <a:t>Date</a:t>
            </a:r>
            <a:r>
              <a:rPr lang="en-US" altLang="zh-CN" dirty="0" smtClean="0"/>
              <a:t> b = a</a:t>
            </a:r>
            <a:r>
              <a:rPr lang="zh-CN" altLang="en-US" dirty="0" smtClean="0"/>
              <a:t>；</a:t>
            </a:r>
            <a:r>
              <a:rPr lang="en-US" altLang="zh-CN" sz="1400" b="1" dirty="0" smtClean="0">
                <a:solidFill>
                  <a:srgbClr val="00B050"/>
                </a:solidFill>
              </a:rPr>
              <a:t>//</a:t>
            </a:r>
            <a:r>
              <a:rPr lang="zh-CN" altLang="en-US" sz="1400" b="1" dirty="0" smtClean="0">
                <a:solidFill>
                  <a:srgbClr val="00B050"/>
                </a:solidFill>
              </a:rPr>
              <a:t>等价于</a:t>
            </a:r>
            <a:r>
              <a:rPr lang="en-US" altLang="zh-CN" sz="1400" b="1" dirty="0" smtClean="0">
                <a:solidFill>
                  <a:srgbClr val="00B050"/>
                </a:solidFill>
              </a:rPr>
              <a:t>Date b(a)</a:t>
            </a:r>
            <a:endParaRPr lang="zh-CN" altLang="en-US" sz="1400" b="1" dirty="0">
              <a:solidFill>
                <a:srgbClr val="00B050"/>
              </a:solidFill>
            </a:endParaRPr>
          </a:p>
        </p:txBody>
      </p:sp>
      <p:sp>
        <p:nvSpPr>
          <p:cNvPr id="87" name="文本框 86"/>
          <p:cNvSpPr txBox="1"/>
          <p:nvPr/>
        </p:nvSpPr>
        <p:spPr>
          <a:xfrm>
            <a:off x="3723860" y="2470150"/>
            <a:ext cx="1622495" cy="461665"/>
          </a:xfrm>
          <a:prstGeom prst="rect">
            <a:avLst/>
          </a:prstGeom>
          <a:noFill/>
        </p:spPr>
        <p:txBody>
          <a:bodyPr wrap="square" rtlCol="0">
            <a:spAutoFit/>
          </a:bodyPr>
          <a:lstStyle/>
          <a:p>
            <a:pPr algn="ctr"/>
            <a:r>
              <a:rPr lang="zh-CN" altLang="en-US" sz="1200" b="1" dirty="0" smtClean="0">
                <a:latin typeface="楷体" panose="02010609060101010101" pitchFamily="49" charset="-122"/>
                <a:ea typeface="楷体" panose="02010609060101010101" pitchFamily="49" charset="-122"/>
              </a:rPr>
              <a:t>默认拷贝构造函数</a:t>
            </a:r>
            <a:endParaRPr lang="en-US" altLang="zh-CN" sz="1200" b="1" dirty="0" smtClean="0">
              <a:latin typeface="楷体" panose="02010609060101010101" pitchFamily="49" charset="-122"/>
              <a:ea typeface="楷体" panose="02010609060101010101" pitchFamily="49" charset="-122"/>
            </a:endParaRPr>
          </a:p>
          <a:p>
            <a:pPr algn="ctr"/>
            <a:r>
              <a:rPr lang="zh-CN" altLang="en-US" sz="1200" b="1" dirty="0" smtClean="0">
                <a:latin typeface="楷体" panose="02010609060101010101" pitchFamily="49" charset="-122"/>
                <a:ea typeface="楷体" panose="02010609060101010101" pitchFamily="49" charset="-122"/>
              </a:rPr>
              <a:t>实现对象数据浅拷贝</a:t>
            </a:r>
            <a:endParaRPr lang="zh-CN" altLang="en-US" sz="1200" b="1" dirty="0">
              <a:latin typeface="楷体" panose="02010609060101010101" pitchFamily="49" charset="-122"/>
              <a:ea typeface="楷体" panose="02010609060101010101" pitchFamily="49" charset="-122"/>
            </a:endParaRPr>
          </a:p>
        </p:txBody>
      </p:sp>
      <p:sp>
        <p:nvSpPr>
          <p:cNvPr id="88" name="文本框 87"/>
          <p:cNvSpPr txBox="1"/>
          <p:nvPr/>
        </p:nvSpPr>
        <p:spPr>
          <a:xfrm>
            <a:off x="3752560" y="4904633"/>
            <a:ext cx="1750033" cy="461665"/>
          </a:xfrm>
          <a:prstGeom prst="rect">
            <a:avLst/>
          </a:prstGeom>
          <a:noFill/>
        </p:spPr>
        <p:txBody>
          <a:bodyPr wrap="square" rtlCol="0">
            <a:spAutoFit/>
          </a:bodyPr>
          <a:lstStyle/>
          <a:p>
            <a:pPr algn="ctr"/>
            <a:r>
              <a:rPr lang="zh-CN" altLang="en-US" sz="1200" b="1" dirty="0">
                <a:latin typeface="楷体" panose="02010609060101010101" pitchFamily="49" charset="-122"/>
                <a:ea typeface="楷体" panose="02010609060101010101" pitchFamily="49" charset="-122"/>
              </a:rPr>
              <a:t>自定义</a:t>
            </a:r>
            <a:r>
              <a:rPr lang="zh-CN" altLang="en-US" sz="1200" b="1" dirty="0" smtClean="0">
                <a:latin typeface="楷体" panose="02010609060101010101" pitchFamily="49" charset="-122"/>
                <a:ea typeface="楷体" panose="02010609060101010101" pitchFamily="49" charset="-122"/>
              </a:rPr>
              <a:t>拷贝构造函数</a:t>
            </a:r>
            <a:endParaRPr lang="en-US" altLang="zh-CN" sz="1200" b="1" dirty="0" smtClean="0">
              <a:latin typeface="楷体" panose="02010609060101010101" pitchFamily="49" charset="-122"/>
              <a:ea typeface="楷体" panose="02010609060101010101" pitchFamily="49" charset="-122"/>
            </a:endParaRPr>
          </a:p>
          <a:p>
            <a:pPr algn="ctr"/>
            <a:r>
              <a:rPr lang="zh-CN" altLang="en-US" sz="1200" b="1" dirty="0" smtClean="0">
                <a:latin typeface="楷体" panose="02010609060101010101" pitchFamily="49" charset="-122"/>
                <a:ea typeface="楷体" panose="02010609060101010101" pitchFamily="49" charset="-122"/>
              </a:rPr>
              <a:t>实现对象数据深度拷贝</a:t>
            </a:r>
            <a:endParaRPr lang="zh-CN" altLang="en-US" sz="1200" b="1" dirty="0">
              <a:latin typeface="楷体" panose="02010609060101010101" pitchFamily="49" charset="-122"/>
              <a:ea typeface="楷体" panose="02010609060101010101" pitchFamily="49" charset="-122"/>
            </a:endParaRPr>
          </a:p>
        </p:txBody>
      </p:sp>
      <p:grpSp>
        <p:nvGrpSpPr>
          <p:cNvPr id="90" name="组合 89"/>
          <p:cNvGrpSpPr/>
          <p:nvPr/>
        </p:nvGrpSpPr>
        <p:grpSpPr>
          <a:xfrm>
            <a:off x="6637054" y="5707489"/>
            <a:ext cx="185837" cy="567464"/>
            <a:chOff x="3680245" y="5482555"/>
            <a:chExt cx="185837" cy="567464"/>
          </a:xfrm>
          <a:solidFill>
            <a:srgbClr val="00B0F0"/>
          </a:solidFill>
        </p:grpSpPr>
        <p:sp>
          <p:nvSpPr>
            <p:cNvPr id="91" name="矩形 90"/>
            <p:cNvSpPr/>
            <p:nvPr/>
          </p:nvSpPr>
          <p:spPr>
            <a:xfrm>
              <a:off x="3680245" y="5482555"/>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I</a:t>
              </a:r>
              <a:endParaRPr lang="zh-CN" altLang="en-US" sz="600" dirty="0">
                <a:solidFill>
                  <a:schemeClr val="tx1"/>
                </a:solidFill>
              </a:endParaRPr>
            </a:p>
          </p:txBody>
        </p:sp>
        <p:sp>
          <p:nvSpPr>
            <p:cNvPr id="92" name="矩形 91"/>
            <p:cNvSpPr/>
            <p:nvPr/>
          </p:nvSpPr>
          <p:spPr>
            <a:xfrm>
              <a:off x="3680245" y="5577029"/>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L</a:t>
              </a:r>
              <a:endParaRPr lang="zh-CN" altLang="en-US" sz="600" dirty="0">
                <a:solidFill>
                  <a:schemeClr val="tx1"/>
                </a:solidFill>
              </a:endParaRPr>
            </a:p>
          </p:txBody>
        </p:sp>
        <p:sp>
          <p:nvSpPr>
            <p:cNvPr id="93" name="矩形 92"/>
            <p:cNvSpPr/>
            <p:nvPr/>
          </p:nvSpPr>
          <p:spPr>
            <a:xfrm>
              <a:off x="3680245" y="5672123"/>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O</a:t>
              </a:r>
              <a:endParaRPr lang="zh-CN" altLang="en-US" sz="600" dirty="0">
                <a:solidFill>
                  <a:schemeClr val="tx1"/>
                </a:solidFill>
              </a:endParaRPr>
            </a:p>
          </p:txBody>
        </p:sp>
        <p:sp>
          <p:nvSpPr>
            <p:cNvPr id="94" name="矩形 93"/>
            <p:cNvSpPr/>
            <p:nvPr/>
          </p:nvSpPr>
          <p:spPr>
            <a:xfrm>
              <a:off x="3680245" y="5766597"/>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V</a:t>
              </a:r>
              <a:endParaRPr lang="zh-CN" altLang="en-US" sz="600" dirty="0">
                <a:solidFill>
                  <a:schemeClr val="tx1"/>
                </a:solidFill>
              </a:endParaRPr>
            </a:p>
          </p:txBody>
        </p:sp>
        <p:sp>
          <p:nvSpPr>
            <p:cNvPr id="95" name="矩形 94"/>
            <p:cNvSpPr/>
            <p:nvPr/>
          </p:nvSpPr>
          <p:spPr>
            <a:xfrm>
              <a:off x="3680245" y="5861071"/>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E</a:t>
              </a:r>
              <a:endParaRPr lang="zh-CN" altLang="en-US" sz="600" dirty="0">
                <a:solidFill>
                  <a:schemeClr val="tx1"/>
                </a:solidFill>
              </a:endParaRPr>
            </a:p>
          </p:txBody>
        </p:sp>
        <p:sp>
          <p:nvSpPr>
            <p:cNvPr id="96" name="矩形 95"/>
            <p:cNvSpPr/>
            <p:nvPr/>
          </p:nvSpPr>
          <p:spPr>
            <a:xfrm>
              <a:off x="3680245" y="5955545"/>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U</a:t>
              </a:r>
              <a:endParaRPr lang="zh-CN" altLang="en-US" sz="600" dirty="0">
                <a:solidFill>
                  <a:schemeClr val="tx1"/>
                </a:solidFill>
              </a:endParaRPr>
            </a:p>
          </p:txBody>
        </p:sp>
      </p:grpSp>
      <p:grpSp>
        <p:nvGrpSpPr>
          <p:cNvPr id="97" name="组合 96"/>
          <p:cNvGrpSpPr/>
          <p:nvPr/>
        </p:nvGrpSpPr>
        <p:grpSpPr>
          <a:xfrm>
            <a:off x="4335936" y="3066860"/>
            <a:ext cx="185837" cy="567464"/>
            <a:chOff x="3680245" y="5482555"/>
            <a:chExt cx="185837" cy="567464"/>
          </a:xfrm>
        </p:grpSpPr>
        <p:sp>
          <p:nvSpPr>
            <p:cNvPr id="98" name="矩形 97"/>
            <p:cNvSpPr/>
            <p:nvPr/>
          </p:nvSpPr>
          <p:spPr>
            <a:xfrm>
              <a:off x="3680245" y="548255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I</a:t>
              </a:r>
              <a:endParaRPr lang="zh-CN" altLang="en-US" sz="600" dirty="0">
                <a:solidFill>
                  <a:schemeClr val="tx1"/>
                </a:solidFill>
              </a:endParaRPr>
            </a:p>
          </p:txBody>
        </p:sp>
        <p:sp>
          <p:nvSpPr>
            <p:cNvPr id="99" name="矩形 98"/>
            <p:cNvSpPr/>
            <p:nvPr/>
          </p:nvSpPr>
          <p:spPr>
            <a:xfrm>
              <a:off x="3680245" y="5577029"/>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L</a:t>
              </a:r>
              <a:endParaRPr lang="zh-CN" altLang="en-US" sz="600" dirty="0">
                <a:solidFill>
                  <a:schemeClr val="tx1"/>
                </a:solidFill>
              </a:endParaRPr>
            </a:p>
          </p:txBody>
        </p:sp>
        <p:sp>
          <p:nvSpPr>
            <p:cNvPr id="100" name="矩形 99"/>
            <p:cNvSpPr/>
            <p:nvPr/>
          </p:nvSpPr>
          <p:spPr>
            <a:xfrm>
              <a:off x="3680245" y="5672123"/>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O</a:t>
              </a:r>
              <a:endParaRPr lang="zh-CN" altLang="en-US" sz="600" dirty="0">
                <a:solidFill>
                  <a:schemeClr val="tx1"/>
                </a:solidFill>
              </a:endParaRPr>
            </a:p>
          </p:txBody>
        </p:sp>
        <p:sp>
          <p:nvSpPr>
            <p:cNvPr id="101" name="矩形 100"/>
            <p:cNvSpPr/>
            <p:nvPr/>
          </p:nvSpPr>
          <p:spPr>
            <a:xfrm>
              <a:off x="3680245" y="5766597"/>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V</a:t>
              </a:r>
              <a:endParaRPr lang="zh-CN" altLang="en-US" sz="600" dirty="0">
                <a:solidFill>
                  <a:schemeClr val="tx1"/>
                </a:solidFill>
              </a:endParaRPr>
            </a:p>
          </p:txBody>
        </p:sp>
        <p:sp>
          <p:nvSpPr>
            <p:cNvPr id="102" name="矩形 101"/>
            <p:cNvSpPr/>
            <p:nvPr/>
          </p:nvSpPr>
          <p:spPr>
            <a:xfrm>
              <a:off x="3680245" y="5861071"/>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E</a:t>
              </a:r>
              <a:endParaRPr lang="zh-CN" altLang="en-US" sz="600" dirty="0">
                <a:solidFill>
                  <a:schemeClr val="tx1"/>
                </a:solidFill>
              </a:endParaRPr>
            </a:p>
          </p:txBody>
        </p:sp>
        <p:sp>
          <p:nvSpPr>
            <p:cNvPr id="103" name="矩形 102"/>
            <p:cNvSpPr/>
            <p:nvPr/>
          </p:nvSpPr>
          <p:spPr>
            <a:xfrm>
              <a:off x="3680245" y="595554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smtClean="0">
                  <a:solidFill>
                    <a:schemeClr val="tx1"/>
                  </a:solidFill>
                </a:rPr>
                <a:t>U</a:t>
              </a:r>
              <a:endParaRPr lang="zh-CN" altLang="en-US" sz="600" dirty="0">
                <a:solidFill>
                  <a:schemeClr val="tx1"/>
                </a:solidFill>
              </a:endParaRPr>
            </a:p>
          </p:txBody>
        </p:sp>
      </p:grpSp>
      <p:cxnSp>
        <p:nvCxnSpPr>
          <p:cNvPr id="104" name="直接连接符 103"/>
          <p:cNvCxnSpPr/>
          <p:nvPr/>
        </p:nvCxnSpPr>
        <p:spPr>
          <a:xfrm>
            <a:off x="3266121" y="2776663"/>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5257800" y="2776663"/>
            <a:ext cx="285879"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endCxn id="98" idx="3"/>
          </p:cNvCxnSpPr>
          <p:nvPr/>
        </p:nvCxnSpPr>
        <p:spPr>
          <a:xfrm flipH="1">
            <a:off x="4521773" y="3103800"/>
            <a:ext cx="730995" cy="10297"/>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5257800" y="2776663"/>
            <a:ext cx="0" cy="332285"/>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3767597" y="3116263"/>
            <a:ext cx="560563" cy="0"/>
          </a:xfrm>
          <a:prstGeom prst="line">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endCxn id="50" idx="0"/>
          </p:cNvCxnSpPr>
          <p:nvPr/>
        </p:nvCxnSpPr>
        <p:spPr>
          <a:xfrm>
            <a:off x="3806307" y="5268209"/>
            <a:ext cx="5567" cy="439280"/>
          </a:xfrm>
          <a:prstGeom prst="line">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623828" y="2174434"/>
            <a:ext cx="700833" cy="338554"/>
          </a:xfrm>
          <a:prstGeom prst="rect">
            <a:avLst/>
          </a:prstGeom>
        </p:spPr>
        <p:txBody>
          <a:bodyPr wrap="none">
            <a:spAutoFit/>
          </a:bodyPr>
          <a:lstStyle/>
          <a:p>
            <a:r>
              <a:rPr lang="zh-CN" altLang="en-US" sz="1600" i="1" dirty="0" smtClean="0"/>
              <a:t>对象</a:t>
            </a:r>
            <a:r>
              <a:rPr lang="en-US" altLang="zh-CN" sz="1600" i="1" dirty="0" smtClean="0"/>
              <a:t>b</a:t>
            </a:r>
            <a:endParaRPr lang="zh-CN" altLang="en-US" sz="1600" i="1" dirty="0"/>
          </a:p>
        </p:txBody>
      </p:sp>
      <p:sp>
        <p:nvSpPr>
          <p:cNvPr id="124" name="矩形 123"/>
          <p:cNvSpPr/>
          <p:nvPr/>
        </p:nvSpPr>
        <p:spPr>
          <a:xfrm>
            <a:off x="2687853" y="4652770"/>
            <a:ext cx="700833" cy="338554"/>
          </a:xfrm>
          <a:prstGeom prst="rect">
            <a:avLst/>
          </a:prstGeom>
        </p:spPr>
        <p:txBody>
          <a:bodyPr wrap="none">
            <a:spAutoFit/>
          </a:bodyPr>
          <a:lstStyle/>
          <a:p>
            <a:r>
              <a:rPr lang="zh-CN" altLang="en-US" sz="1600" i="1" dirty="0" smtClean="0"/>
              <a:t>对象</a:t>
            </a:r>
            <a:r>
              <a:rPr lang="en-US" altLang="zh-CN" sz="1600" i="1" dirty="0"/>
              <a:t>a</a:t>
            </a:r>
            <a:endParaRPr lang="zh-CN" altLang="en-US" sz="1600" i="1" dirty="0"/>
          </a:p>
        </p:txBody>
      </p:sp>
      <p:sp>
        <p:nvSpPr>
          <p:cNvPr id="125" name="矩形 124"/>
          <p:cNvSpPr/>
          <p:nvPr/>
        </p:nvSpPr>
        <p:spPr>
          <a:xfrm>
            <a:off x="5623828" y="4659654"/>
            <a:ext cx="700833" cy="338554"/>
          </a:xfrm>
          <a:prstGeom prst="rect">
            <a:avLst/>
          </a:prstGeom>
        </p:spPr>
        <p:txBody>
          <a:bodyPr wrap="none">
            <a:spAutoFit/>
          </a:bodyPr>
          <a:lstStyle/>
          <a:p>
            <a:r>
              <a:rPr lang="zh-CN" altLang="en-US" sz="1600" i="1" dirty="0" smtClean="0"/>
              <a:t>对象</a:t>
            </a:r>
            <a:r>
              <a:rPr lang="en-US" altLang="zh-CN" sz="1600" i="1" dirty="0" smtClean="0"/>
              <a:t>b</a:t>
            </a:r>
            <a:endParaRPr lang="zh-CN" altLang="en-US" sz="1600" i="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915788" y="2036126"/>
            <a:ext cx="4062312" cy="4136509"/>
          </a:xfrm>
          <a:prstGeom prst="roundRect">
            <a:avLst>
              <a:gd name="adj" fmla="val 2577"/>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 </a:t>
            </a:r>
            <a:r>
              <a:rPr lang="zh-CN" altLang="en-US" dirty="0" smtClean="0"/>
              <a:t>类的定义</a:t>
            </a:r>
            <a:endParaRPr lang="zh-CN" altLang="en-US" dirty="0"/>
          </a:p>
        </p:txBody>
      </p:sp>
      <p:sp>
        <p:nvSpPr>
          <p:cNvPr id="5" name="矩形 4"/>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2</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类的定义格式 </a:t>
            </a:r>
            <a:r>
              <a:rPr lang="en-US" altLang="zh-CN" sz="2000" dirty="0" smtClean="0">
                <a:solidFill>
                  <a:srgbClr val="C00000"/>
                </a:solidFill>
                <a:latin typeface="黑体" panose="02010609060101010101" pitchFamily="49" charset="-122"/>
                <a:ea typeface="黑体" panose="02010609060101010101" pitchFamily="49" charset="-122"/>
              </a:rPr>
              <a:t>(</a:t>
            </a:r>
            <a:r>
              <a:rPr lang="zh-CN" altLang="en-US" sz="2000" dirty="0" smtClean="0">
                <a:solidFill>
                  <a:srgbClr val="C00000"/>
                </a:solidFill>
                <a:latin typeface="黑体" panose="02010609060101010101" pitchFamily="49" charset="-122"/>
                <a:ea typeface="黑体" panose="02010609060101010101" pitchFamily="49" charset="-122"/>
              </a:rPr>
              <a:t>举例</a:t>
            </a:r>
            <a:r>
              <a:rPr lang="en-US"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a:solidFill>
                <a:srgbClr val="0000FF"/>
              </a:solidFill>
              <a:latin typeface="黑体" panose="02010609060101010101" pitchFamily="49" charset="-122"/>
              <a:ea typeface="黑体" panose="02010609060101010101" pitchFamily="49" charset="-122"/>
            </a:endParaRPr>
          </a:p>
        </p:txBody>
      </p:sp>
      <p:sp>
        <p:nvSpPr>
          <p:cNvPr id="6" name="Rectangle 3"/>
          <p:cNvSpPr>
            <a:spLocks noGrp="1"/>
          </p:cNvSpPr>
          <p:nvPr/>
        </p:nvSpPr>
        <p:spPr>
          <a:xfrm>
            <a:off x="985977" y="2036127"/>
            <a:ext cx="5077974" cy="3877943"/>
          </a:xfrm>
          <a:prstGeom prst="rect">
            <a:avLst/>
          </a:prstGeom>
          <a:noFill/>
          <a:ln w="9525">
            <a:noFill/>
          </a:ln>
        </p:spPr>
        <p:txBody>
          <a:bodyPr vert="horz" wrap="square" lIns="91440" tIns="45720" rIns="91440" bIns="45720" anchor="t">
            <a:noAutofit/>
          </a:bodyPr>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class</a:t>
            </a: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800" b="1" i="0" u="none" strike="noStrike" kern="1200" cap="none" spc="0" normalizeH="0" baseline="0" noProof="0" dirty="0">
                <a:ln>
                  <a:noFill/>
                </a:ln>
                <a:solidFill>
                  <a:schemeClr val="accent2">
                    <a:lumMod val="75000"/>
                  </a:schemeClr>
                </a:solidFill>
                <a:effectLst/>
                <a:uLnTx/>
                <a:uFillTx/>
                <a:latin typeface="Courier New" panose="02070309020205020404" pitchFamily="49" charset="0"/>
                <a:ea typeface="幼圆" panose="02010509060101010101" charset="-122"/>
                <a:cs typeface="Courier New" panose="02070309020205020404" pitchFamily="49" charset="0"/>
              </a:rPr>
              <a:t>Date</a:t>
            </a:r>
            <a:endParaRPr kumimoji="0" lang="zh-CN" altLang="en-US" sz="1800" b="1" i="0" u="none" strike="noStrike" kern="1200" cap="none" spc="0" normalizeH="0" baseline="0" noProof="0" dirty="0">
              <a:ln>
                <a:noFill/>
              </a:ln>
              <a:solidFill>
                <a:schemeClr val="accent2">
                  <a:lumMod val="75000"/>
                </a:scheme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a:t>
            </a:r>
          </a:p>
          <a:p>
            <a:pPr marL="0" marR="0" lvl="0" indent="0" algn="l" defTabSz="914400" rtl="0" eaLnBrk="1" fontAlgn="auto" latinLnBrk="0" hangingPunct="1">
              <a:lnSpc>
                <a:spcPct val="90000"/>
              </a:lnSpc>
              <a:spcBef>
                <a:spcPct val="0"/>
              </a:spcBef>
              <a:spcAft>
                <a:spcPts val="0"/>
              </a:spcAft>
              <a:buClr>
                <a:srgbClr val="6D8A8C"/>
              </a:buClr>
              <a:buSzPct val="60000"/>
              <a:buNone/>
              <a:defRPr/>
            </a:pPr>
            <a:endPar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400" b="1" i="0" u="none" strike="noStrike" kern="1200" cap="none" spc="0" normalizeH="0" baseline="0" noProof="0" dirty="0" smtClean="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private</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en-US" altLang="zh-CN" sz="1400" b="1" i="0" u="none" strike="noStrike" kern="1200" cap="none" spc="0" normalizeH="0" baseline="0" noProof="0" dirty="0" smtClean="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endParaRPr>
          </a:p>
          <a:p>
            <a:pPr marL="785495" lvl="2" indent="0">
              <a:spcBef>
                <a:spcPct val="0"/>
              </a:spcBef>
              <a:buClr>
                <a:srgbClr val="6D8A8C"/>
              </a:buClr>
              <a:buSzPct val="60000"/>
              <a:buNone/>
            </a:pPr>
            <a:r>
              <a:rPr kumimoji="0" lang="en-US" altLang="zh-CN" sz="1400" b="1" i="0" u="none" strike="noStrike" kern="1200" cap="none" spc="0" normalizeH="0" baseline="0" noProof="0" dirty="0" err="1" smtClean="0">
                <a:ln>
                  <a:noFill/>
                </a:ln>
                <a:solidFill>
                  <a:srgbClr val="0000FF"/>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year; </a:t>
            </a:r>
            <a:endPar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785495" lvl="2" indent="0">
              <a:spcBef>
                <a:spcPct val="0"/>
              </a:spcBef>
              <a:buClr>
                <a:srgbClr val="6D8A8C"/>
              </a:buClr>
              <a:buSzPct val="60000"/>
              <a:buNone/>
            </a:pP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month;</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785495" lvl="2" indent="0">
              <a:spcBef>
                <a:spcPct val="0"/>
              </a:spcBef>
              <a:buClr>
                <a:srgbClr val="6D8A8C"/>
              </a:buClr>
              <a:buSzPct val="60000"/>
              <a:buNone/>
            </a:pP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day;</a:t>
            </a:r>
          </a:p>
          <a:p>
            <a:pPr marL="785495" lvl="2" indent="0">
              <a:spcBef>
                <a:spcPct val="0"/>
              </a:spcBef>
              <a:buClr>
                <a:srgbClr val="6D8A8C"/>
              </a:buClr>
              <a:buSzPct val="60000"/>
              <a:buNone/>
            </a:pPr>
            <a:endPar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smtClean="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public:</a:t>
            </a:r>
            <a:endParaRPr kumimoji="0" lang="zh-CN" altLang="en-US"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a:solidFill>
                  <a:srgbClr val="0000FF"/>
                </a:solidFill>
                <a:latin typeface="Courier New" panose="02070309020205020404" pitchFamily="49" charset="0"/>
                <a:ea typeface="幼圆" panose="02010509060101010101" charset="-122"/>
                <a:cs typeface="Courier New" panose="02070309020205020404" pitchFamily="49" charset="0"/>
              </a:rPr>
              <a:t>void</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err="1"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SetDate</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a:t>
            </a:r>
            <a:r>
              <a:rPr kumimoji="0" lang="en-US" altLang="zh-CN" sz="1400" b="1" i="0" u="none" strike="noStrike" kern="1200" cap="none" spc="0" normalizeH="0" baseline="0" noProof="0" dirty="0" err="1"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err="1"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 );      	 </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a:solidFill>
                  <a:srgbClr val="0000FF"/>
                </a:solidFill>
                <a:latin typeface="Courier New" panose="02070309020205020404" pitchFamily="49" charset="0"/>
                <a:ea typeface="幼圆" panose="02010509060101010101" charset="-122"/>
                <a:cs typeface="Courier New" panose="02070309020205020404" pitchFamily="49" charset="0"/>
              </a:rPr>
              <a:t>void</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Display( );                 	   </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GetYear( );                           </a:t>
            </a:r>
            <a:endParaRPr kumimoji="0" lang="zh-CN" altLang="en-US"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1"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GetMonth( );</a:t>
            </a:r>
            <a:r>
              <a:rPr kumimoji="0" lang="en-US" altLang="zh-CN"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zh-CN" altLang="en-US"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GetDay( );      </a:t>
            </a:r>
            <a:r>
              <a:rPr kumimoji="0" lang="en-US" altLang="zh-CN" sz="10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zh-CN" altLang="en-US" sz="10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p>
        </p:txBody>
      </p:sp>
      <p:sp>
        <p:nvSpPr>
          <p:cNvPr id="7" name="矩形 6"/>
          <p:cNvSpPr/>
          <p:nvPr/>
        </p:nvSpPr>
        <p:spPr>
          <a:xfrm>
            <a:off x="533309" y="5411904"/>
            <a:ext cx="2700892" cy="288541"/>
          </a:xfrm>
          <a:prstGeom prst="rect">
            <a:avLst/>
          </a:prstGeom>
        </p:spPr>
        <p:txBody>
          <a:bodyPr wrap="square">
            <a:spAutoFit/>
          </a:bodyPr>
          <a:lstStyle/>
          <a:p>
            <a:pPr marL="785495" lvl="2" algn="ctr">
              <a:lnSpc>
                <a:spcPct val="90000"/>
              </a:lnSpc>
              <a:spcBef>
                <a:spcPct val="0"/>
              </a:spcBef>
              <a:buClr>
                <a:srgbClr val="6D8A8C"/>
              </a:buClr>
              <a:buSzPct val="60000"/>
              <a:defRPr/>
            </a:pPr>
            <a:r>
              <a:rPr lang="en-US" altLang="zh-CN" sz="14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a:t>
            </a:r>
            <a:r>
              <a:rPr lang="zh-CN" altLang="en-US" sz="14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切记分号不可省略</a:t>
            </a:r>
            <a:endParaRPr lang="en-US" altLang="zh-CN" sz="1400" b="1" dirty="0">
              <a:solidFill>
                <a:srgbClr val="00B050"/>
              </a:solidFill>
              <a:latin typeface="隶书" panose="02010509060101010101" pitchFamily="49" charset="-122"/>
              <a:ea typeface="隶书" panose="02010509060101010101" pitchFamily="49" charset="-122"/>
              <a:cs typeface="Courier New" panose="02070309020205020404" pitchFamily="49" charset="0"/>
            </a:endParaRPr>
          </a:p>
        </p:txBody>
      </p:sp>
      <p:sp>
        <p:nvSpPr>
          <p:cNvPr id="8" name="矩形 7"/>
          <p:cNvSpPr/>
          <p:nvPr/>
        </p:nvSpPr>
        <p:spPr>
          <a:xfrm>
            <a:off x="1295751" y="2698094"/>
            <a:ext cx="2662588" cy="307777"/>
          </a:xfrm>
          <a:prstGeom prst="rect">
            <a:avLst/>
          </a:prstGeom>
        </p:spPr>
        <p:txBody>
          <a:bodyPr wrap="none">
            <a:spAutoFit/>
          </a:bodyPr>
          <a:lstStyle/>
          <a:p>
            <a:pPr marL="785495" lvl="2" indent="0">
              <a:spcBef>
                <a:spcPct val="0"/>
              </a:spcBef>
              <a:buClr>
                <a:srgbClr val="6D8A8C"/>
              </a:buClr>
              <a:buSzPct val="60000"/>
              <a:buNone/>
            </a:pPr>
            <a:r>
              <a:rPr lang="en-US" altLang="zh-CN" sz="1400" b="1" dirty="0">
                <a:solidFill>
                  <a:srgbClr val="00B050"/>
                </a:solidFill>
                <a:latin typeface="Courier New" panose="02070309020205020404" pitchFamily="49" charset="0"/>
                <a:ea typeface="幼圆" panose="02010509060101010101" charset="-122"/>
                <a:cs typeface="Courier New" panose="02070309020205020404" pitchFamily="49" charset="0"/>
              </a:rPr>
              <a:t>//private</a:t>
            </a:r>
            <a:r>
              <a:rPr lang="zh-CN" altLang="en-US" sz="14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可以缺省</a:t>
            </a:r>
            <a:endParaRPr lang="en-US" altLang="zh-CN" sz="1400" b="1" dirty="0">
              <a:solidFill>
                <a:srgbClr val="00B050"/>
              </a:solidFill>
              <a:latin typeface="隶书" panose="02010509060101010101" pitchFamily="49" charset="-122"/>
              <a:ea typeface="隶书" panose="02010509060101010101" pitchFamily="49" charset="-122"/>
              <a:cs typeface="Courier New" panose="02070309020205020404" pitchFamily="49" charset="0"/>
            </a:endParaRPr>
          </a:p>
        </p:txBody>
      </p:sp>
      <p:sp>
        <p:nvSpPr>
          <p:cNvPr id="11" name="矩形 10"/>
          <p:cNvSpPr/>
          <p:nvPr/>
        </p:nvSpPr>
        <p:spPr>
          <a:xfrm>
            <a:off x="83165" y="4460536"/>
            <a:ext cx="902811" cy="307777"/>
          </a:xfrm>
          <a:prstGeom prst="rect">
            <a:avLst/>
          </a:prstGeom>
        </p:spPr>
        <p:txBody>
          <a:bodyPr wrap="none">
            <a:spAutoFit/>
          </a:bodyPr>
          <a:lstStyle/>
          <a:p>
            <a:pPr indent="-128905" algn="ctr">
              <a:spcBef>
                <a:spcPct val="0"/>
              </a:spcBef>
              <a:buClr>
                <a:srgbClr val="6D8A8C"/>
              </a:buClr>
              <a:buSzPct val="60000"/>
            </a:pPr>
            <a:r>
              <a:rPr lang="zh-CN" altLang="en-US" sz="1400" b="1" dirty="0" smtClean="0">
                <a:solidFill>
                  <a:srgbClr val="00B0F0"/>
                </a:solidFill>
                <a:latin typeface="等线" panose="02010600030101010101" pitchFamily="2" charset="-122"/>
                <a:ea typeface="等线" panose="02010600030101010101" pitchFamily="2" charset="-122"/>
                <a:cs typeface="Courier New" panose="02070309020205020404" pitchFamily="49" charset="0"/>
              </a:rPr>
              <a:t>成员</a:t>
            </a:r>
            <a:r>
              <a:rPr lang="zh-CN" altLang="en-US" sz="1400" b="1" dirty="0">
                <a:solidFill>
                  <a:srgbClr val="00B0F0"/>
                </a:solidFill>
                <a:latin typeface="等线" panose="02010600030101010101" pitchFamily="2" charset="-122"/>
                <a:ea typeface="等线" panose="02010600030101010101" pitchFamily="2" charset="-122"/>
                <a:cs typeface="Courier New" panose="02070309020205020404" pitchFamily="49" charset="0"/>
              </a:rPr>
              <a:t>函数</a:t>
            </a:r>
          </a:p>
        </p:txBody>
      </p:sp>
      <p:sp>
        <p:nvSpPr>
          <p:cNvPr id="12" name="文本框 11"/>
          <p:cNvSpPr txBox="1"/>
          <p:nvPr/>
        </p:nvSpPr>
        <p:spPr>
          <a:xfrm>
            <a:off x="915788" y="1390743"/>
            <a:ext cx="7232519" cy="461665"/>
          </a:xfrm>
          <a:prstGeom prst="rect">
            <a:avLst/>
          </a:prstGeom>
          <a:noFill/>
        </p:spPr>
        <p:txBody>
          <a:bodyPr wrap="square" rtlCol="0">
            <a:spAutoFit/>
          </a:bodyPr>
          <a:lstStyle/>
          <a:p>
            <a:pPr>
              <a:lnSpc>
                <a:spcPct val="150000"/>
              </a:lnSpc>
            </a:pPr>
            <a:r>
              <a:rPr lang="zh-CN" altLang="en-US" sz="1600" dirty="0" smtClean="0">
                <a:latin typeface="+mj-ea"/>
                <a:ea typeface="+mj-ea"/>
              </a:rPr>
              <a:t>要求：设计一个基本的日期</a:t>
            </a:r>
            <a:r>
              <a:rPr lang="zh-CN" altLang="en-US" sz="1600" b="1" dirty="0" smtClean="0">
                <a:latin typeface="+mj-ea"/>
                <a:ea typeface="+mj-ea"/>
              </a:rPr>
              <a:t>类</a:t>
            </a:r>
            <a:r>
              <a:rPr lang="en-US" altLang="zh-CN" sz="1600" dirty="0" smtClean="0">
                <a:latin typeface="+mj-ea"/>
                <a:ea typeface="+mj-ea"/>
              </a:rPr>
              <a:t>, </a:t>
            </a:r>
            <a:r>
              <a:rPr lang="zh-CN" altLang="en-US" sz="1600" dirty="0" smtClean="0">
                <a:latin typeface="+mj-ea"/>
                <a:ea typeface="+mj-ea"/>
              </a:rPr>
              <a:t>实现日期设置</a:t>
            </a:r>
            <a:r>
              <a:rPr lang="en-US" altLang="zh-CN" sz="1600" dirty="0" smtClean="0">
                <a:latin typeface="+mj-ea"/>
                <a:ea typeface="+mj-ea"/>
              </a:rPr>
              <a:t>,</a:t>
            </a:r>
            <a:r>
              <a:rPr lang="zh-CN" altLang="en-US" sz="1600" dirty="0" smtClean="0">
                <a:latin typeface="+mj-ea"/>
                <a:ea typeface="+mj-ea"/>
              </a:rPr>
              <a:t>日期调整和日期输出功能</a:t>
            </a:r>
            <a:r>
              <a:rPr lang="en-US" altLang="zh-CN" sz="1600" dirty="0" smtClean="0">
                <a:latin typeface="+mj-ea"/>
                <a:ea typeface="+mj-ea"/>
              </a:rPr>
              <a:t>. </a:t>
            </a:r>
            <a:endParaRPr lang="zh-CN" altLang="en-US" sz="1600" dirty="0">
              <a:latin typeface="+mj-ea"/>
              <a:ea typeface="+mj-ea"/>
            </a:endParaRPr>
          </a:p>
        </p:txBody>
      </p:sp>
      <p:pic>
        <p:nvPicPr>
          <p:cNvPr id="15" name="图片 14"/>
          <p:cNvPicPr>
            <a:picLocks noChangeAspect="1"/>
          </p:cNvPicPr>
          <p:nvPr/>
        </p:nvPicPr>
        <p:blipFill>
          <a:blip r:embed="rId3"/>
          <a:stretch>
            <a:fillRect/>
          </a:stretch>
        </p:blipFill>
        <p:spPr>
          <a:xfrm>
            <a:off x="5716278" y="2211068"/>
            <a:ext cx="3068499" cy="3703002"/>
          </a:xfrm>
          <a:prstGeom prst="rect">
            <a:avLst/>
          </a:prstGeom>
          <a:effectLst>
            <a:glow rad="101600">
              <a:schemeClr val="accent3">
                <a:satMod val="175000"/>
                <a:alpha val="40000"/>
              </a:schemeClr>
            </a:glow>
          </a:effectLst>
        </p:spPr>
      </p:pic>
      <p:sp>
        <p:nvSpPr>
          <p:cNvPr id="16" name="右大括号 15"/>
          <p:cNvSpPr/>
          <p:nvPr/>
        </p:nvSpPr>
        <p:spPr>
          <a:xfrm flipH="1">
            <a:off x="1056631" y="2847442"/>
            <a:ext cx="75442" cy="820156"/>
          </a:xfrm>
          <a:prstGeom prst="rightBrac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大括号 16"/>
          <p:cNvSpPr/>
          <p:nvPr/>
        </p:nvSpPr>
        <p:spPr>
          <a:xfrm flipH="1">
            <a:off x="1056631" y="3965913"/>
            <a:ext cx="55470" cy="1298772"/>
          </a:xfrm>
          <a:prstGeom prst="rightBrac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76270" y="3103631"/>
            <a:ext cx="902811" cy="307777"/>
          </a:xfrm>
          <a:prstGeom prst="rect">
            <a:avLst/>
          </a:prstGeom>
        </p:spPr>
        <p:txBody>
          <a:bodyPr wrap="none">
            <a:spAutoFit/>
          </a:bodyPr>
          <a:lstStyle/>
          <a:p>
            <a:pPr indent="-128905" algn="ctr">
              <a:spcBef>
                <a:spcPct val="0"/>
              </a:spcBef>
              <a:buClr>
                <a:srgbClr val="6D8A8C"/>
              </a:buClr>
              <a:buSzPct val="60000"/>
            </a:pPr>
            <a:r>
              <a:rPr lang="zh-CN" altLang="en-US" sz="1400" b="1" dirty="0" smtClean="0">
                <a:solidFill>
                  <a:srgbClr val="00B0F0"/>
                </a:solidFill>
                <a:latin typeface="等线" panose="02010600030101010101" pitchFamily="2" charset="-122"/>
                <a:ea typeface="等线" panose="02010600030101010101" pitchFamily="2" charset="-122"/>
                <a:cs typeface="Courier New" panose="02070309020205020404" pitchFamily="49" charset="0"/>
              </a:rPr>
              <a:t>成员变量</a:t>
            </a:r>
            <a:endParaRPr lang="zh-CN" altLang="en-US" sz="1400" b="1" dirty="0">
              <a:solidFill>
                <a:srgbClr val="00B0F0"/>
              </a:solidFill>
              <a:latin typeface="等线" panose="02010600030101010101" pitchFamily="2" charset="-122"/>
              <a:ea typeface="等线" panose="02010600030101010101" pitchFamily="2" charset="-122"/>
              <a:cs typeface="Courier New" panose="02070309020205020404" pitchFamily="49" charset="0"/>
            </a:endParaRPr>
          </a:p>
        </p:txBody>
      </p:sp>
      <p:sp>
        <p:nvSpPr>
          <p:cNvPr id="19" name="文本框 18"/>
          <p:cNvSpPr txBox="1"/>
          <p:nvPr/>
        </p:nvSpPr>
        <p:spPr>
          <a:xfrm>
            <a:off x="6531389" y="1869707"/>
            <a:ext cx="1785949" cy="307777"/>
          </a:xfrm>
          <a:prstGeom prst="rect">
            <a:avLst/>
          </a:prstGeom>
          <a:noFill/>
        </p:spPr>
        <p:txBody>
          <a:bodyPr wrap="square" rtlCol="0">
            <a:spAutoFit/>
          </a:bodyPr>
          <a:lstStyle/>
          <a:p>
            <a:pPr algn="ctr"/>
            <a:r>
              <a:rPr lang="en-US" altLang="zh-CN" sz="1400" dirty="0" smtClean="0">
                <a:solidFill>
                  <a:srgbClr val="22909F"/>
                </a:solidFill>
              </a:rPr>
              <a:t>2018</a:t>
            </a:r>
            <a:r>
              <a:rPr lang="zh-CN" altLang="en-US" sz="1400" dirty="0" smtClean="0">
                <a:solidFill>
                  <a:srgbClr val="22909F"/>
                </a:solidFill>
              </a:rPr>
              <a:t>年日历</a:t>
            </a:r>
            <a:endParaRPr lang="zh-CN" altLang="en-US" sz="1400" dirty="0">
              <a:solidFill>
                <a:srgbClr val="22909F"/>
              </a:solidFill>
            </a:endParaRPr>
          </a:p>
        </p:txBody>
      </p:sp>
      <p:sp>
        <p:nvSpPr>
          <p:cNvPr id="20" name="矩形 19"/>
          <p:cNvSpPr/>
          <p:nvPr/>
        </p:nvSpPr>
        <p:spPr>
          <a:xfrm>
            <a:off x="2136465" y="6165965"/>
            <a:ext cx="1620957" cy="307777"/>
          </a:xfrm>
          <a:prstGeom prst="rect">
            <a:avLst/>
          </a:prstGeom>
        </p:spPr>
        <p:txBody>
          <a:bodyPr wrap="none">
            <a:spAutoFit/>
          </a:bodyPr>
          <a:lstStyle/>
          <a:p>
            <a:r>
              <a:rPr lang="zh-CN" altLang="en-US" sz="1400" dirty="0" smtClean="0">
                <a:latin typeface="楷体" panose="02010609060101010101" pitchFamily="49" charset="-122"/>
                <a:ea typeface="楷体" panose="02010609060101010101" pitchFamily="49" charset="-122"/>
              </a:rPr>
              <a:t>日期类的声明部分</a:t>
            </a:r>
            <a:endParaRPr lang="zh-CN" altLang="en-US" sz="14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500"/>
                                        <p:tgtEl>
                                          <p:spTgt spid="17"/>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7" grpId="0" animBg="1"/>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91032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深拷贝和浅拷贝</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0000FF"/>
                </a:solidFill>
                <a:latin typeface="Bodoni MT Black" panose="02070A03080606020203" pitchFamily="18" charset="0"/>
                <a:ea typeface="黑体" panose="02010609060101010101" pitchFamily="49" charset="-122"/>
              </a:rPr>
              <a:t>程序实例</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3.3</a:t>
            </a:r>
            <a:r>
              <a:rPr lang="en-US" altLang="zh-CN" dirty="0" smtClean="0">
                <a:sym typeface="+mn-ea"/>
              </a:rPr>
              <a:t> </a:t>
            </a:r>
            <a:r>
              <a:rPr lang="zh-CN" altLang="en-US" dirty="0" smtClean="0">
                <a:sym typeface="+mn-ea"/>
              </a:rPr>
              <a:t>深度拷贝与浅拷贝</a:t>
            </a:r>
          </a:p>
        </p:txBody>
      </p:sp>
      <p:pic>
        <p:nvPicPr>
          <p:cNvPr id="5" name="图片 4"/>
          <p:cNvPicPr>
            <a:picLocks noChangeAspect="1"/>
          </p:cNvPicPr>
          <p:nvPr/>
        </p:nvPicPr>
        <p:blipFill>
          <a:blip r:embed="rId2"/>
          <a:stretch>
            <a:fillRect/>
          </a:stretch>
        </p:blipFill>
        <p:spPr>
          <a:xfrm>
            <a:off x="263081" y="1359063"/>
            <a:ext cx="4501325" cy="4940577"/>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4814510" y="1359063"/>
            <a:ext cx="4329490" cy="907299"/>
          </a:xfrm>
          <a:prstGeom prst="rect">
            <a:avLst/>
          </a:prstGeom>
          <a:ln>
            <a:solidFill>
              <a:srgbClr val="FF0000"/>
            </a:solidFill>
          </a:ln>
        </p:spPr>
      </p:pic>
      <p:grpSp>
        <p:nvGrpSpPr>
          <p:cNvPr id="94" name="组合 93"/>
          <p:cNvGrpSpPr/>
          <p:nvPr/>
        </p:nvGrpSpPr>
        <p:grpSpPr>
          <a:xfrm>
            <a:off x="5197689" y="2614258"/>
            <a:ext cx="3423178" cy="1465605"/>
            <a:chOff x="5155566" y="2615945"/>
            <a:chExt cx="3423178" cy="1465605"/>
          </a:xfrm>
        </p:grpSpPr>
        <p:sp>
          <p:nvSpPr>
            <p:cNvPr id="7" name="矩形 6"/>
            <p:cNvSpPr/>
            <p:nvPr/>
          </p:nvSpPr>
          <p:spPr>
            <a:xfrm>
              <a:off x="5197689" y="2854217"/>
              <a:ext cx="995820" cy="35392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8" name="矩形 7"/>
            <p:cNvSpPr/>
            <p:nvPr/>
          </p:nvSpPr>
          <p:spPr>
            <a:xfrm>
              <a:off x="5155566" y="2892086"/>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9" name="圆角矩形 8"/>
            <p:cNvSpPr/>
            <p:nvPr/>
          </p:nvSpPr>
          <p:spPr>
            <a:xfrm>
              <a:off x="5795212" y="2915456"/>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grpSp>
          <p:nvGrpSpPr>
            <p:cNvPr id="40" name="组合 39"/>
            <p:cNvGrpSpPr/>
            <p:nvPr/>
          </p:nvGrpSpPr>
          <p:grpSpPr>
            <a:xfrm>
              <a:off x="6913100" y="2901748"/>
              <a:ext cx="1665644" cy="307777"/>
              <a:chOff x="6938152" y="2676279"/>
              <a:chExt cx="1665644" cy="307777"/>
            </a:xfrm>
          </p:grpSpPr>
          <p:sp>
            <p:nvSpPr>
              <p:cNvPr id="12" name="矩形 11"/>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6938152" y="2676279"/>
                <a:ext cx="248263" cy="307777"/>
              </a:xfrm>
              <a:prstGeom prst="rect">
                <a:avLst/>
              </a:prstGeom>
              <a:noFill/>
            </p:spPr>
            <p:txBody>
              <a:bodyPr wrap="square" rtlCol="0">
                <a:spAutoFit/>
              </a:bodyPr>
              <a:lstStyle/>
              <a:p>
                <a:r>
                  <a:rPr lang="en-US" altLang="zh-CN" sz="1400" b="1" dirty="0" smtClean="0"/>
                  <a:t>c</a:t>
                </a:r>
                <a:endParaRPr lang="zh-CN" altLang="en-US" sz="1400" b="1" dirty="0"/>
              </a:p>
            </p:txBody>
          </p:sp>
          <p:sp>
            <p:nvSpPr>
              <p:cNvPr id="21" name="文本框 20"/>
              <p:cNvSpPr txBox="1"/>
              <p:nvPr/>
            </p:nvSpPr>
            <p:spPr>
              <a:xfrm>
                <a:off x="7148118" y="2676279"/>
                <a:ext cx="248263" cy="307777"/>
              </a:xfrm>
              <a:prstGeom prst="rect">
                <a:avLst/>
              </a:prstGeom>
              <a:noFill/>
            </p:spPr>
            <p:txBody>
              <a:bodyPr wrap="square" rtlCol="0">
                <a:spAutoFit/>
              </a:bodyPr>
              <a:lstStyle/>
              <a:p>
                <a:r>
                  <a:rPr lang="en-US" altLang="zh-CN" sz="1400" b="1" dirty="0" smtClean="0"/>
                  <a:t>o</a:t>
                </a:r>
                <a:endParaRPr lang="zh-CN" altLang="en-US" sz="1400" b="1" dirty="0"/>
              </a:p>
            </p:txBody>
          </p:sp>
          <p:sp>
            <p:nvSpPr>
              <p:cNvPr id="22" name="文本框 21"/>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23" name="文本框 22"/>
              <p:cNvSpPr txBox="1"/>
              <p:nvPr/>
            </p:nvSpPr>
            <p:spPr>
              <a:xfrm>
                <a:off x="7535018" y="2676279"/>
                <a:ext cx="248263" cy="307777"/>
              </a:xfrm>
              <a:prstGeom prst="rect">
                <a:avLst/>
              </a:prstGeom>
              <a:noFill/>
            </p:spPr>
            <p:txBody>
              <a:bodyPr wrap="square" rtlCol="0">
                <a:spAutoFit/>
              </a:bodyPr>
              <a:lstStyle/>
              <a:p>
                <a:r>
                  <a:rPr lang="en-US" altLang="zh-CN" sz="1400" b="1" dirty="0" smtClean="0"/>
                  <a:t>p</a:t>
                </a:r>
                <a:endParaRPr lang="zh-CN" altLang="en-US" sz="1400" b="1" dirty="0"/>
              </a:p>
            </p:txBody>
          </p:sp>
          <p:sp>
            <p:nvSpPr>
              <p:cNvPr id="24" name="文本框 23"/>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25" name="文本框 24"/>
              <p:cNvSpPr txBox="1"/>
              <p:nvPr/>
            </p:nvSpPr>
            <p:spPr>
              <a:xfrm>
                <a:off x="7936537" y="2676279"/>
                <a:ext cx="248263" cy="307777"/>
              </a:xfrm>
              <a:prstGeom prst="rect">
                <a:avLst/>
              </a:prstGeom>
              <a:noFill/>
            </p:spPr>
            <p:txBody>
              <a:bodyPr wrap="square" rtlCol="0">
                <a:spAutoFit/>
              </a:bodyPr>
              <a:lstStyle/>
              <a:p>
                <a:r>
                  <a:rPr lang="en-US" altLang="zh-CN" sz="1400" b="1" dirty="0" smtClean="0"/>
                  <a:t>t</a:t>
                </a:r>
                <a:endParaRPr lang="zh-CN" altLang="en-US" sz="1400" b="1" dirty="0"/>
              </a:p>
            </p:txBody>
          </p:sp>
          <p:sp>
            <p:nvSpPr>
              <p:cNvPr id="26" name="文本框 25"/>
              <p:cNvSpPr txBox="1"/>
              <p:nvPr/>
            </p:nvSpPr>
            <p:spPr>
              <a:xfrm>
                <a:off x="8126710" y="2676279"/>
                <a:ext cx="248263" cy="307777"/>
              </a:xfrm>
              <a:prstGeom prst="rect">
                <a:avLst/>
              </a:prstGeom>
              <a:noFill/>
            </p:spPr>
            <p:txBody>
              <a:bodyPr wrap="square" rtlCol="0">
                <a:spAutoFit/>
              </a:bodyPr>
              <a:lstStyle/>
              <a:p>
                <a:r>
                  <a:rPr lang="en-US" altLang="zh-CN" sz="1400" b="1" dirty="0" smtClean="0"/>
                  <a:t>e</a:t>
                </a:r>
                <a:endParaRPr lang="zh-CN" altLang="en-US" sz="1400" b="1" dirty="0"/>
              </a:p>
            </p:txBody>
          </p:sp>
          <p:sp>
            <p:nvSpPr>
              <p:cNvPr id="27" name="文本框 26"/>
              <p:cNvSpPr txBox="1"/>
              <p:nvPr/>
            </p:nvSpPr>
            <p:spPr>
              <a:xfrm>
                <a:off x="8355533" y="2676279"/>
                <a:ext cx="248263" cy="307777"/>
              </a:xfrm>
              <a:prstGeom prst="rect">
                <a:avLst/>
              </a:prstGeom>
              <a:noFill/>
            </p:spPr>
            <p:txBody>
              <a:bodyPr wrap="square" rtlCol="0">
                <a:spAutoFit/>
              </a:bodyPr>
              <a:lstStyle/>
              <a:p>
                <a:r>
                  <a:rPr lang="en-US" altLang="zh-CN" sz="1400" b="1" dirty="0" smtClean="0"/>
                  <a:t>r</a:t>
                </a:r>
                <a:endParaRPr lang="zh-CN" altLang="en-US" sz="1400" b="1" dirty="0"/>
              </a:p>
            </p:txBody>
          </p:sp>
        </p:grpSp>
        <p:sp>
          <p:nvSpPr>
            <p:cNvPr id="28" name="矩形 27"/>
            <p:cNvSpPr/>
            <p:nvPr/>
          </p:nvSpPr>
          <p:spPr>
            <a:xfrm>
              <a:off x="5246999" y="2615945"/>
              <a:ext cx="845103" cy="261610"/>
            </a:xfrm>
            <a:prstGeom prst="rect">
              <a:avLst/>
            </a:prstGeom>
          </p:spPr>
          <p:txBody>
            <a:bodyPr wrap="none">
              <a:spAutoFit/>
            </a:bodyPr>
            <a:lstStyle/>
            <a:p>
              <a:pPr algn="ctr"/>
              <a:r>
                <a:rPr lang="zh-CN" altLang="en-US" sz="1100" dirty="0" smtClean="0">
                  <a:latin typeface="Comic Sans MS" panose="030F0702030302020204" pitchFamily="66" charset="0"/>
                </a:rPr>
                <a:t>对象</a:t>
              </a:r>
              <a:r>
                <a:rPr lang="en-US" altLang="zh-CN" sz="1100" dirty="0" err="1" smtClean="0">
                  <a:latin typeface="Comic Sans MS" panose="030F0702030302020204" pitchFamily="66" charset="0"/>
                </a:rPr>
                <a:t>zhang</a:t>
              </a:r>
              <a:endParaRPr lang="zh-CN" altLang="en-US" sz="1100" dirty="0">
                <a:latin typeface="Comic Sans MS" panose="030F0702030302020204" pitchFamily="66" charset="0"/>
              </a:endParaRPr>
            </a:p>
          </p:txBody>
        </p:sp>
        <p:sp>
          <p:nvSpPr>
            <p:cNvPr id="29" name="矩形 28"/>
            <p:cNvSpPr/>
            <p:nvPr/>
          </p:nvSpPr>
          <p:spPr>
            <a:xfrm>
              <a:off x="5197689" y="3727629"/>
              <a:ext cx="995820" cy="35392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30" name="矩形 29"/>
            <p:cNvSpPr/>
            <p:nvPr/>
          </p:nvSpPr>
          <p:spPr>
            <a:xfrm>
              <a:off x="5155566" y="376549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31" name="圆角矩形 30"/>
            <p:cNvSpPr/>
            <p:nvPr/>
          </p:nvSpPr>
          <p:spPr>
            <a:xfrm>
              <a:off x="5795212" y="378886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sp>
          <p:nvSpPr>
            <p:cNvPr id="32" name="矩形 31"/>
            <p:cNvSpPr/>
            <p:nvPr/>
          </p:nvSpPr>
          <p:spPr>
            <a:xfrm>
              <a:off x="5266473" y="3499909"/>
              <a:ext cx="784189" cy="261610"/>
            </a:xfrm>
            <a:prstGeom prst="rect">
              <a:avLst/>
            </a:prstGeom>
          </p:spPr>
          <p:txBody>
            <a:bodyPr wrap="none">
              <a:spAutoFit/>
            </a:bodyPr>
            <a:lstStyle/>
            <a:p>
              <a:pPr algn="ctr"/>
              <a:r>
                <a:rPr lang="zh-CN" altLang="en-US" sz="1100" dirty="0" smtClean="0">
                  <a:solidFill>
                    <a:srgbClr val="0000FF"/>
                  </a:solidFill>
                  <a:latin typeface="Comic Sans MS" panose="030F0702030302020204" pitchFamily="66" charset="0"/>
                </a:rPr>
                <a:t>对象</a:t>
              </a:r>
              <a:r>
                <a:rPr lang="en-US" altLang="zh-CN" sz="1100" dirty="0" err="1">
                  <a:solidFill>
                    <a:srgbClr val="0000FF"/>
                  </a:solidFill>
                  <a:latin typeface="Comic Sans MS" panose="030F0702030302020204" pitchFamily="66" charset="0"/>
                </a:rPr>
                <a:t>w</a:t>
              </a:r>
              <a:r>
                <a:rPr lang="en-US" altLang="zh-CN" sz="1100" dirty="0" err="1" smtClean="0">
                  <a:solidFill>
                    <a:srgbClr val="0000FF"/>
                  </a:solidFill>
                  <a:latin typeface="Comic Sans MS" panose="030F0702030302020204" pitchFamily="66" charset="0"/>
                </a:rPr>
                <a:t>ang</a:t>
              </a:r>
              <a:endParaRPr lang="zh-CN" altLang="en-US" sz="1100" dirty="0">
                <a:solidFill>
                  <a:srgbClr val="0000FF"/>
                </a:solidFill>
                <a:latin typeface="Comic Sans MS" panose="030F0702030302020204" pitchFamily="66" charset="0"/>
              </a:endParaRPr>
            </a:p>
          </p:txBody>
        </p:sp>
        <p:cxnSp>
          <p:nvCxnSpPr>
            <p:cNvPr id="33" name="直接箭头连接符 32"/>
            <p:cNvCxnSpPr>
              <a:stCxn id="31" idx="3"/>
            </p:cNvCxnSpPr>
            <p:nvPr/>
          </p:nvCxnSpPr>
          <p:spPr>
            <a:xfrm flipV="1">
              <a:off x="6071724" y="3183616"/>
              <a:ext cx="841376" cy="714855"/>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5727086" y="3254495"/>
              <a:ext cx="932845" cy="276999"/>
            </a:xfrm>
            <a:prstGeom prst="rect">
              <a:avLst/>
            </a:prstGeom>
            <a:noFill/>
          </p:spPr>
          <p:txBody>
            <a:bodyPr wrap="square" rtlCol="0">
              <a:spAutoFit/>
            </a:bodyPr>
            <a:lstStyle/>
            <a:p>
              <a:r>
                <a:rPr lang="zh-CN" altLang="en-US" sz="1200" b="1" dirty="0" smtClean="0">
                  <a:solidFill>
                    <a:srgbClr val="C00000"/>
                  </a:solidFill>
                  <a:latin typeface="+mn-ea"/>
                </a:rPr>
                <a:t>浅拷贝</a:t>
              </a:r>
              <a:endParaRPr lang="zh-CN" altLang="en-US" sz="1200" b="1" dirty="0">
                <a:solidFill>
                  <a:srgbClr val="C00000"/>
                </a:solidFill>
                <a:latin typeface="+mn-ea"/>
              </a:endParaRPr>
            </a:p>
          </p:txBody>
        </p:sp>
        <p:sp>
          <p:nvSpPr>
            <p:cNvPr id="86" name="下箭头 85"/>
            <p:cNvSpPr/>
            <p:nvPr/>
          </p:nvSpPr>
          <p:spPr>
            <a:xfrm>
              <a:off x="5558342" y="3254371"/>
              <a:ext cx="243270" cy="320228"/>
            </a:xfrm>
            <a:prstGeom prst="down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箭头连接符 10"/>
            <p:cNvCxnSpPr/>
            <p:nvPr/>
          </p:nvCxnSpPr>
          <p:spPr>
            <a:xfrm>
              <a:off x="6062597" y="3030585"/>
              <a:ext cx="76471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5155566" y="4532427"/>
            <a:ext cx="3423178" cy="1565813"/>
            <a:chOff x="5155566" y="4532427"/>
            <a:chExt cx="3423178" cy="1565813"/>
          </a:xfrm>
        </p:grpSpPr>
        <p:sp>
          <p:nvSpPr>
            <p:cNvPr id="41" name="矩形 40"/>
            <p:cNvSpPr/>
            <p:nvPr/>
          </p:nvSpPr>
          <p:spPr>
            <a:xfrm>
              <a:off x="5197689" y="4770699"/>
              <a:ext cx="995820" cy="35392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42" name="矩形 41"/>
            <p:cNvSpPr/>
            <p:nvPr/>
          </p:nvSpPr>
          <p:spPr>
            <a:xfrm>
              <a:off x="5155566" y="480856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43" name="圆角矩形 42"/>
            <p:cNvSpPr/>
            <p:nvPr/>
          </p:nvSpPr>
          <p:spPr>
            <a:xfrm>
              <a:off x="5795212" y="483193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cxnSp>
          <p:nvCxnSpPr>
            <p:cNvPr id="44" name="直接箭头连接符 43"/>
            <p:cNvCxnSpPr/>
            <p:nvPr/>
          </p:nvCxnSpPr>
          <p:spPr>
            <a:xfrm>
              <a:off x="6062597" y="4947067"/>
              <a:ext cx="883085"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913100" y="4818230"/>
              <a:ext cx="1665644" cy="307777"/>
              <a:chOff x="6938152" y="2676279"/>
              <a:chExt cx="1665644" cy="307777"/>
            </a:xfrm>
          </p:grpSpPr>
          <p:sp>
            <p:nvSpPr>
              <p:cNvPr id="46" name="矩形 45"/>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矩形 47"/>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矩形 48"/>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矩形 49"/>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矩形 50"/>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矩形 51"/>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矩形 52"/>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文本框 53"/>
              <p:cNvSpPr txBox="1"/>
              <p:nvPr/>
            </p:nvSpPr>
            <p:spPr>
              <a:xfrm>
                <a:off x="6938152" y="2676279"/>
                <a:ext cx="248263" cy="307777"/>
              </a:xfrm>
              <a:prstGeom prst="rect">
                <a:avLst/>
              </a:prstGeom>
              <a:noFill/>
            </p:spPr>
            <p:txBody>
              <a:bodyPr wrap="square" rtlCol="0">
                <a:spAutoFit/>
              </a:bodyPr>
              <a:lstStyle/>
              <a:p>
                <a:r>
                  <a:rPr lang="en-US" altLang="zh-CN" sz="1400" b="1" dirty="0" smtClean="0"/>
                  <a:t>c</a:t>
                </a:r>
                <a:endParaRPr lang="zh-CN" altLang="en-US" sz="1400" b="1" dirty="0"/>
              </a:p>
            </p:txBody>
          </p:sp>
          <p:sp>
            <p:nvSpPr>
              <p:cNvPr id="55" name="文本框 54"/>
              <p:cNvSpPr txBox="1"/>
              <p:nvPr/>
            </p:nvSpPr>
            <p:spPr>
              <a:xfrm>
                <a:off x="7148118" y="2676279"/>
                <a:ext cx="248263" cy="307777"/>
              </a:xfrm>
              <a:prstGeom prst="rect">
                <a:avLst/>
              </a:prstGeom>
              <a:noFill/>
            </p:spPr>
            <p:txBody>
              <a:bodyPr wrap="square" rtlCol="0">
                <a:spAutoFit/>
              </a:bodyPr>
              <a:lstStyle/>
              <a:p>
                <a:r>
                  <a:rPr lang="en-US" altLang="zh-CN" sz="1400" b="1" dirty="0" smtClean="0"/>
                  <a:t>o</a:t>
                </a:r>
                <a:endParaRPr lang="zh-CN" altLang="en-US" sz="1400" b="1" dirty="0"/>
              </a:p>
            </p:txBody>
          </p:sp>
          <p:sp>
            <p:nvSpPr>
              <p:cNvPr id="56" name="文本框 55"/>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57" name="文本框 56"/>
              <p:cNvSpPr txBox="1"/>
              <p:nvPr/>
            </p:nvSpPr>
            <p:spPr>
              <a:xfrm>
                <a:off x="7535018" y="2676279"/>
                <a:ext cx="248263" cy="307777"/>
              </a:xfrm>
              <a:prstGeom prst="rect">
                <a:avLst/>
              </a:prstGeom>
              <a:noFill/>
            </p:spPr>
            <p:txBody>
              <a:bodyPr wrap="square" rtlCol="0">
                <a:spAutoFit/>
              </a:bodyPr>
              <a:lstStyle/>
              <a:p>
                <a:r>
                  <a:rPr lang="en-US" altLang="zh-CN" sz="1400" b="1" dirty="0" smtClean="0"/>
                  <a:t>p</a:t>
                </a:r>
                <a:endParaRPr lang="zh-CN" altLang="en-US" sz="1400" b="1" dirty="0"/>
              </a:p>
            </p:txBody>
          </p:sp>
          <p:sp>
            <p:nvSpPr>
              <p:cNvPr id="58" name="文本框 57"/>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59" name="文本框 58"/>
              <p:cNvSpPr txBox="1"/>
              <p:nvPr/>
            </p:nvSpPr>
            <p:spPr>
              <a:xfrm>
                <a:off x="7936537" y="2676279"/>
                <a:ext cx="248263" cy="307777"/>
              </a:xfrm>
              <a:prstGeom prst="rect">
                <a:avLst/>
              </a:prstGeom>
              <a:noFill/>
            </p:spPr>
            <p:txBody>
              <a:bodyPr wrap="square" rtlCol="0">
                <a:spAutoFit/>
              </a:bodyPr>
              <a:lstStyle/>
              <a:p>
                <a:r>
                  <a:rPr lang="en-US" altLang="zh-CN" sz="1400" b="1" dirty="0" smtClean="0"/>
                  <a:t>t</a:t>
                </a:r>
                <a:endParaRPr lang="zh-CN" altLang="en-US" sz="1400" b="1" dirty="0"/>
              </a:p>
            </p:txBody>
          </p:sp>
          <p:sp>
            <p:nvSpPr>
              <p:cNvPr id="60" name="文本框 59"/>
              <p:cNvSpPr txBox="1"/>
              <p:nvPr/>
            </p:nvSpPr>
            <p:spPr>
              <a:xfrm>
                <a:off x="8126710" y="2676279"/>
                <a:ext cx="248263" cy="307777"/>
              </a:xfrm>
              <a:prstGeom prst="rect">
                <a:avLst/>
              </a:prstGeom>
              <a:noFill/>
            </p:spPr>
            <p:txBody>
              <a:bodyPr wrap="square" rtlCol="0">
                <a:spAutoFit/>
              </a:bodyPr>
              <a:lstStyle/>
              <a:p>
                <a:r>
                  <a:rPr lang="en-US" altLang="zh-CN" sz="1400" b="1" dirty="0" smtClean="0"/>
                  <a:t>e</a:t>
                </a:r>
                <a:endParaRPr lang="zh-CN" altLang="en-US" sz="1400" b="1" dirty="0"/>
              </a:p>
            </p:txBody>
          </p:sp>
          <p:sp>
            <p:nvSpPr>
              <p:cNvPr id="61" name="文本框 60"/>
              <p:cNvSpPr txBox="1"/>
              <p:nvPr/>
            </p:nvSpPr>
            <p:spPr>
              <a:xfrm>
                <a:off x="8355533" y="2676279"/>
                <a:ext cx="248263" cy="307777"/>
              </a:xfrm>
              <a:prstGeom prst="rect">
                <a:avLst/>
              </a:prstGeom>
              <a:noFill/>
            </p:spPr>
            <p:txBody>
              <a:bodyPr wrap="square" rtlCol="0">
                <a:spAutoFit/>
              </a:bodyPr>
              <a:lstStyle/>
              <a:p>
                <a:r>
                  <a:rPr lang="en-US" altLang="zh-CN" sz="1400" b="1" dirty="0" smtClean="0"/>
                  <a:t>r</a:t>
                </a:r>
                <a:endParaRPr lang="zh-CN" altLang="en-US" sz="1400" b="1" dirty="0"/>
              </a:p>
            </p:txBody>
          </p:sp>
        </p:grpSp>
        <p:sp>
          <p:nvSpPr>
            <p:cNvPr id="62" name="矩形 61"/>
            <p:cNvSpPr/>
            <p:nvPr/>
          </p:nvSpPr>
          <p:spPr>
            <a:xfrm>
              <a:off x="5246999" y="4532427"/>
              <a:ext cx="845103" cy="261610"/>
            </a:xfrm>
            <a:prstGeom prst="rect">
              <a:avLst/>
            </a:prstGeom>
          </p:spPr>
          <p:txBody>
            <a:bodyPr wrap="none">
              <a:spAutoFit/>
            </a:bodyPr>
            <a:lstStyle/>
            <a:p>
              <a:pPr algn="ctr"/>
              <a:r>
                <a:rPr lang="zh-CN" altLang="en-US" sz="1100" dirty="0" smtClean="0">
                  <a:latin typeface="Comic Sans MS" panose="030F0702030302020204" pitchFamily="66" charset="0"/>
                </a:rPr>
                <a:t>对象</a:t>
              </a:r>
              <a:r>
                <a:rPr lang="en-US" altLang="zh-CN" sz="1100" dirty="0" err="1" smtClean="0">
                  <a:latin typeface="Comic Sans MS" panose="030F0702030302020204" pitchFamily="66" charset="0"/>
                </a:rPr>
                <a:t>zhang</a:t>
              </a:r>
              <a:endParaRPr lang="zh-CN" altLang="en-US" sz="1100" dirty="0">
                <a:latin typeface="Comic Sans MS" panose="030F0702030302020204" pitchFamily="66" charset="0"/>
              </a:endParaRPr>
            </a:p>
          </p:txBody>
        </p:sp>
        <p:sp>
          <p:nvSpPr>
            <p:cNvPr id="63" name="矩形 62"/>
            <p:cNvSpPr/>
            <p:nvPr/>
          </p:nvSpPr>
          <p:spPr>
            <a:xfrm>
              <a:off x="5197689" y="5744319"/>
              <a:ext cx="995820" cy="35392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64" name="矩形 63"/>
            <p:cNvSpPr/>
            <p:nvPr/>
          </p:nvSpPr>
          <p:spPr>
            <a:xfrm>
              <a:off x="5155566" y="578218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65" name="圆角矩形 64"/>
            <p:cNvSpPr/>
            <p:nvPr/>
          </p:nvSpPr>
          <p:spPr>
            <a:xfrm>
              <a:off x="5795212" y="580555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sp>
          <p:nvSpPr>
            <p:cNvPr id="66" name="矩形 65"/>
            <p:cNvSpPr/>
            <p:nvPr/>
          </p:nvSpPr>
          <p:spPr>
            <a:xfrm>
              <a:off x="5277456" y="5506047"/>
              <a:ext cx="784189" cy="261610"/>
            </a:xfrm>
            <a:prstGeom prst="rect">
              <a:avLst/>
            </a:prstGeom>
          </p:spPr>
          <p:txBody>
            <a:bodyPr wrap="none">
              <a:spAutoFit/>
            </a:bodyPr>
            <a:lstStyle/>
            <a:p>
              <a:pPr algn="ctr"/>
              <a:r>
                <a:rPr lang="zh-CN" altLang="en-US" sz="1100" dirty="0" smtClean="0">
                  <a:solidFill>
                    <a:srgbClr val="0000FF"/>
                  </a:solidFill>
                  <a:latin typeface="Comic Sans MS" panose="030F0702030302020204" pitchFamily="66" charset="0"/>
                </a:rPr>
                <a:t>对象</a:t>
              </a:r>
              <a:r>
                <a:rPr lang="en-US" altLang="zh-CN" sz="1100" dirty="0" err="1">
                  <a:solidFill>
                    <a:srgbClr val="0000FF"/>
                  </a:solidFill>
                  <a:latin typeface="Comic Sans MS" panose="030F0702030302020204" pitchFamily="66" charset="0"/>
                </a:rPr>
                <a:t>w</a:t>
              </a:r>
              <a:r>
                <a:rPr lang="en-US" altLang="zh-CN" sz="1100" dirty="0" err="1" smtClean="0">
                  <a:solidFill>
                    <a:srgbClr val="0000FF"/>
                  </a:solidFill>
                  <a:latin typeface="Comic Sans MS" panose="030F0702030302020204" pitchFamily="66" charset="0"/>
                </a:rPr>
                <a:t>ang</a:t>
              </a:r>
              <a:endParaRPr lang="zh-CN" altLang="en-US" sz="1100" dirty="0">
                <a:solidFill>
                  <a:srgbClr val="0000FF"/>
                </a:solidFill>
                <a:latin typeface="Comic Sans MS" panose="030F0702030302020204" pitchFamily="66" charset="0"/>
              </a:endParaRPr>
            </a:p>
          </p:txBody>
        </p:sp>
        <p:cxnSp>
          <p:nvCxnSpPr>
            <p:cNvPr id="68" name="直接箭头连接符 67"/>
            <p:cNvCxnSpPr/>
            <p:nvPr/>
          </p:nvCxnSpPr>
          <p:spPr>
            <a:xfrm>
              <a:off x="6062597" y="5904048"/>
              <a:ext cx="883085"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6913100" y="5750159"/>
              <a:ext cx="1665644" cy="307777"/>
              <a:chOff x="6938152" y="2676279"/>
              <a:chExt cx="1665644" cy="307777"/>
            </a:xfrm>
          </p:grpSpPr>
          <p:sp>
            <p:nvSpPr>
              <p:cNvPr id="70" name="矩形 69"/>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70"/>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矩形 71"/>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矩形 72"/>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矩形 73"/>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矩形 74"/>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矩形 75"/>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矩形 76"/>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8" name="文本框 77"/>
              <p:cNvSpPr txBox="1"/>
              <p:nvPr/>
            </p:nvSpPr>
            <p:spPr>
              <a:xfrm>
                <a:off x="6938152" y="2676279"/>
                <a:ext cx="248263" cy="307777"/>
              </a:xfrm>
              <a:prstGeom prst="rect">
                <a:avLst/>
              </a:prstGeom>
              <a:noFill/>
            </p:spPr>
            <p:txBody>
              <a:bodyPr wrap="square" rtlCol="0">
                <a:spAutoFit/>
              </a:bodyPr>
              <a:lstStyle/>
              <a:p>
                <a:r>
                  <a:rPr lang="en-US" altLang="zh-CN" sz="1400" b="1" dirty="0" smtClean="0"/>
                  <a:t>c</a:t>
                </a:r>
                <a:endParaRPr lang="zh-CN" altLang="en-US" sz="1400" b="1" dirty="0"/>
              </a:p>
            </p:txBody>
          </p:sp>
          <p:sp>
            <p:nvSpPr>
              <p:cNvPr id="79" name="文本框 78"/>
              <p:cNvSpPr txBox="1"/>
              <p:nvPr/>
            </p:nvSpPr>
            <p:spPr>
              <a:xfrm>
                <a:off x="7148118" y="2676279"/>
                <a:ext cx="248263" cy="307777"/>
              </a:xfrm>
              <a:prstGeom prst="rect">
                <a:avLst/>
              </a:prstGeom>
              <a:noFill/>
            </p:spPr>
            <p:txBody>
              <a:bodyPr wrap="square" rtlCol="0">
                <a:spAutoFit/>
              </a:bodyPr>
              <a:lstStyle/>
              <a:p>
                <a:r>
                  <a:rPr lang="en-US" altLang="zh-CN" sz="1400" b="1" dirty="0" smtClean="0"/>
                  <a:t>o</a:t>
                </a:r>
                <a:endParaRPr lang="zh-CN" altLang="en-US" sz="1400" b="1" dirty="0"/>
              </a:p>
            </p:txBody>
          </p:sp>
          <p:sp>
            <p:nvSpPr>
              <p:cNvPr id="80" name="文本框 79"/>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81" name="文本框 80"/>
              <p:cNvSpPr txBox="1"/>
              <p:nvPr/>
            </p:nvSpPr>
            <p:spPr>
              <a:xfrm>
                <a:off x="7535018" y="2676279"/>
                <a:ext cx="248263" cy="307777"/>
              </a:xfrm>
              <a:prstGeom prst="rect">
                <a:avLst/>
              </a:prstGeom>
              <a:noFill/>
            </p:spPr>
            <p:txBody>
              <a:bodyPr wrap="square" rtlCol="0">
                <a:spAutoFit/>
              </a:bodyPr>
              <a:lstStyle/>
              <a:p>
                <a:r>
                  <a:rPr lang="en-US" altLang="zh-CN" sz="1400" b="1" dirty="0" smtClean="0"/>
                  <a:t>p</a:t>
                </a:r>
                <a:endParaRPr lang="zh-CN" altLang="en-US" sz="1400" b="1" dirty="0"/>
              </a:p>
            </p:txBody>
          </p:sp>
          <p:sp>
            <p:nvSpPr>
              <p:cNvPr id="82" name="文本框 81"/>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83" name="文本框 82"/>
              <p:cNvSpPr txBox="1"/>
              <p:nvPr/>
            </p:nvSpPr>
            <p:spPr>
              <a:xfrm>
                <a:off x="7936537" y="2676279"/>
                <a:ext cx="248263" cy="307777"/>
              </a:xfrm>
              <a:prstGeom prst="rect">
                <a:avLst/>
              </a:prstGeom>
              <a:noFill/>
            </p:spPr>
            <p:txBody>
              <a:bodyPr wrap="square" rtlCol="0">
                <a:spAutoFit/>
              </a:bodyPr>
              <a:lstStyle/>
              <a:p>
                <a:r>
                  <a:rPr lang="en-US" altLang="zh-CN" sz="1400" b="1" dirty="0" smtClean="0"/>
                  <a:t>t</a:t>
                </a:r>
                <a:endParaRPr lang="zh-CN" altLang="en-US" sz="1400" b="1" dirty="0"/>
              </a:p>
            </p:txBody>
          </p:sp>
          <p:sp>
            <p:nvSpPr>
              <p:cNvPr id="84" name="文本框 83"/>
              <p:cNvSpPr txBox="1"/>
              <p:nvPr/>
            </p:nvSpPr>
            <p:spPr>
              <a:xfrm>
                <a:off x="8126710" y="2676279"/>
                <a:ext cx="248263" cy="307777"/>
              </a:xfrm>
              <a:prstGeom prst="rect">
                <a:avLst/>
              </a:prstGeom>
              <a:noFill/>
            </p:spPr>
            <p:txBody>
              <a:bodyPr wrap="square" rtlCol="0">
                <a:spAutoFit/>
              </a:bodyPr>
              <a:lstStyle/>
              <a:p>
                <a:r>
                  <a:rPr lang="en-US" altLang="zh-CN" sz="1400" b="1" dirty="0" smtClean="0"/>
                  <a:t>e</a:t>
                </a:r>
                <a:endParaRPr lang="zh-CN" altLang="en-US" sz="1400" b="1" dirty="0"/>
              </a:p>
            </p:txBody>
          </p:sp>
          <p:sp>
            <p:nvSpPr>
              <p:cNvPr id="85" name="文本框 84"/>
              <p:cNvSpPr txBox="1"/>
              <p:nvPr/>
            </p:nvSpPr>
            <p:spPr>
              <a:xfrm>
                <a:off x="8355533" y="2676279"/>
                <a:ext cx="248263" cy="307777"/>
              </a:xfrm>
              <a:prstGeom prst="rect">
                <a:avLst/>
              </a:prstGeom>
              <a:noFill/>
            </p:spPr>
            <p:txBody>
              <a:bodyPr wrap="square" rtlCol="0">
                <a:spAutoFit/>
              </a:bodyPr>
              <a:lstStyle/>
              <a:p>
                <a:r>
                  <a:rPr lang="en-US" altLang="zh-CN" sz="1400" b="1" dirty="0" smtClean="0"/>
                  <a:t>r</a:t>
                </a:r>
                <a:endParaRPr lang="zh-CN" altLang="en-US" sz="1400" b="1" dirty="0"/>
              </a:p>
            </p:txBody>
          </p:sp>
        </p:grpSp>
        <p:sp>
          <p:nvSpPr>
            <p:cNvPr id="87" name="下箭头 86"/>
            <p:cNvSpPr/>
            <p:nvPr/>
          </p:nvSpPr>
          <p:spPr>
            <a:xfrm>
              <a:off x="5533919" y="5157358"/>
              <a:ext cx="243270" cy="436672"/>
            </a:xfrm>
            <a:prstGeom prst="downArrow">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文本框 88"/>
            <p:cNvSpPr txBox="1"/>
            <p:nvPr/>
          </p:nvSpPr>
          <p:spPr>
            <a:xfrm>
              <a:off x="5711673" y="5221782"/>
              <a:ext cx="932845" cy="276999"/>
            </a:xfrm>
            <a:prstGeom prst="rect">
              <a:avLst/>
            </a:prstGeom>
            <a:noFill/>
          </p:spPr>
          <p:txBody>
            <a:bodyPr wrap="square" rtlCol="0">
              <a:spAutoFit/>
            </a:bodyPr>
            <a:lstStyle/>
            <a:p>
              <a:r>
                <a:rPr lang="zh-CN" altLang="en-US" sz="1200" b="1" dirty="0" smtClean="0">
                  <a:solidFill>
                    <a:srgbClr val="C00000"/>
                  </a:solidFill>
                  <a:latin typeface="+mn-ea"/>
                </a:rPr>
                <a:t>深拷贝</a:t>
              </a:r>
              <a:endParaRPr lang="zh-CN" altLang="en-US" sz="1200" b="1" dirty="0">
                <a:solidFill>
                  <a:srgbClr val="C00000"/>
                </a:solidFill>
                <a:latin typeface="+mn-ea"/>
              </a:endParaRPr>
            </a:p>
          </p:txBody>
        </p:sp>
      </p:grpSp>
      <p:cxnSp>
        <p:nvCxnSpPr>
          <p:cNvPr id="96" name="直接连接符 95"/>
          <p:cNvCxnSpPr/>
          <p:nvPr/>
        </p:nvCxnSpPr>
        <p:spPr>
          <a:xfrm>
            <a:off x="5308596" y="1825915"/>
            <a:ext cx="2697491"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乘号 113"/>
          <p:cNvSpPr/>
          <p:nvPr/>
        </p:nvSpPr>
        <p:spPr>
          <a:xfrm>
            <a:off x="6388888" y="2841647"/>
            <a:ext cx="362192" cy="386684"/>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5" name="矩形 114"/>
          <p:cNvSpPr/>
          <p:nvPr/>
        </p:nvSpPr>
        <p:spPr>
          <a:xfrm>
            <a:off x="536447" y="4006386"/>
            <a:ext cx="3227385" cy="9821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6" name="矩形 115"/>
          <p:cNvSpPr/>
          <p:nvPr/>
        </p:nvSpPr>
        <p:spPr>
          <a:xfrm>
            <a:off x="560680" y="2550259"/>
            <a:ext cx="3206647" cy="11152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91032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深拷贝和浅拷贝</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0000FF"/>
                </a:solidFill>
                <a:latin typeface="Bodoni MT Black" panose="02070A03080606020203" pitchFamily="18" charset="0"/>
                <a:ea typeface="黑体" panose="02010609060101010101" pitchFamily="49" charset="-122"/>
              </a:rPr>
              <a:t>程序实例动画演示</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3.3</a:t>
            </a:r>
            <a:r>
              <a:rPr lang="en-US" altLang="zh-CN" dirty="0" smtClean="0">
                <a:sym typeface="+mn-ea"/>
              </a:rPr>
              <a:t> </a:t>
            </a:r>
            <a:r>
              <a:rPr lang="zh-CN" altLang="en-US" dirty="0" smtClean="0">
                <a:sym typeface="+mn-ea"/>
              </a:rPr>
              <a:t>深度拷贝与浅拷贝</a:t>
            </a:r>
          </a:p>
        </p:txBody>
      </p:sp>
      <p:pic>
        <p:nvPicPr>
          <p:cNvPr id="5" name="图片 4"/>
          <p:cNvPicPr>
            <a:picLocks noChangeAspect="1"/>
          </p:cNvPicPr>
          <p:nvPr/>
        </p:nvPicPr>
        <p:blipFill>
          <a:blip r:embed="rId2"/>
          <a:stretch>
            <a:fillRect/>
          </a:stretch>
        </p:blipFill>
        <p:spPr>
          <a:xfrm>
            <a:off x="263081" y="1359063"/>
            <a:ext cx="4501325" cy="4940577"/>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4814510" y="1359063"/>
            <a:ext cx="4329490" cy="907299"/>
          </a:xfrm>
          <a:prstGeom prst="rect">
            <a:avLst/>
          </a:prstGeom>
          <a:ln>
            <a:solidFill>
              <a:srgbClr val="FF0000"/>
            </a:solidFill>
          </a:ln>
        </p:spPr>
      </p:pic>
      <p:grpSp>
        <p:nvGrpSpPr>
          <p:cNvPr id="94" name="组合 93"/>
          <p:cNvGrpSpPr/>
          <p:nvPr/>
        </p:nvGrpSpPr>
        <p:grpSpPr>
          <a:xfrm>
            <a:off x="5197689" y="2614258"/>
            <a:ext cx="3423178" cy="1465605"/>
            <a:chOff x="5155566" y="2615945"/>
            <a:chExt cx="3423178" cy="1465605"/>
          </a:xfrm>
        </p:grpSpPr>
        <p:sp>
          <p:nvSpPr>
            <p:cNvPr id="7" name="矩形 6"/>
            <p:cNvSpPr/>
            <p:nvPr/>
          </p:nvSpPr>
          <p:spPr>
            <a:xfrm>
              <a:off x="5197689" y="2854217"/>
              <a:ext cx="995820" cy="35392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8" name="矩形 7"/>
            <p:cNvSpPr/>
            <p:nvPr/>
          </p:nvSpPr>
          <p:spPr>
            <a:xfrm>
              <a:off x="5155566" y="2892086"/>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9" name="圆角矩形 8"/>
            <p:cNvSpPr/>
            <p:nvPr/>
          </p:nvSpPr>
          <p:spPr>
            <a:xfrm>
              <a:off x="5795212" y="2915456"/>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grpSp>
          <p:nvGrpSpPr>
            <p:cNvPr id="40" name="组合 39"/>
            <p:cNvGrpSpPr/>
            <p:nvPr/>
          </p:nvGrpSpPr>
          <p:grpSpPr>
            <a:xfrm>
              <a:off x="6913100" y="2901748"/>
              <a:ext cx="1665644" cy="307777"/>
              <a:chOff x="6938152" y="2676279"/>
              <a:chExt cx="1665644" cy="307777"/>
            </a:xfrm>
          </p:grpSpPr>
          <p:sp>
            <p:nvSpPr>
              <p:cNvPr id="12" name="矩形 11"/>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6938152" y="2676279"/>
                <a:ext cx="248263" cy="307777"/>
              </a:xfrm>
              <a:prstGeom prst="rect">
                <a:avLst/>
              </a:prstGeom>
              <a:noFill/>
            </p:spPr>
            <p:txBody>
              <a:bodyPr wrap="square" rtlCol="0">
                <a:spAutoFit/>
              </a:bodyPr>
              <a:lstStyle/>
              <a:p>
                <a:r>
                  <a:rPr lang="en-US" altLang="zh-CN" sz="1400" b="1" dirty="0" smtClean="0"/>
                  <a:t>c</a:t>
                </a:r>
                <a:endParaRPr lang="zh-CN" altLang="en-US" sz="1400" b="1" dirty="0"/>
              </a:p>
            </p:txBody>
          </p:sp>
          <p:sp>
            <p:nvSpPr>
              <p:cNvPr id="21" name="文本框 20"/>
              <p:cNvSpPr txBox="1"/>
              <p:nvPr/>
            </p:nvSpPr>
            <p:spPr>
              <a:xfrm>
                <a:off x="7148118" y="2676279"/>
                <a:ext cx="248263" cy="307777"/>
              </a:xfrm>
              <a:prstGeom prst="rect">
                <a:avLst/>
              </a:prstGeom>
              <a:noFill/>
            </p:spPr>
            <p:txBody>
              <a:bodyPr wrap="square" rtlCol="0">
                <a:spAutoFit/>
              </a:bodyPr>
              <a:lstStyle/>
              <a:p>
                <a:r>
                  <a:rPr lang="en-US" altLang="zh-CN" sz="1400" b="1" dirty="0" smtClean="0"/>
                  <a:t>o</a:t>
                </a:r>
                <a:endParaRPr lang="zh-CN" altLang="en-US" sz="1400" b="1" dirty="0"/>
              </a:p>
            </p:txBody>
          </p:sp>
          <p:sp>
            <p:nvSpPr>
              <p:cNvPr id="22" name="文本框 21"/>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23" name="文本框 22"/>
              <p:cNvSpPr txBox="1"/>
              <p:nvPr/>
            </p:nvSpPr>
            <p:spPr>
              <a:xfrm>
                <a:off x="7535018" y="2676279"/>
                <a:ext cx="248263" cy="307777"/>
              </a:xfrm>
              <a:prstGeom prst="rect">
                <a:avLst/>
              </a:prstGeom>
              <a:noFill/>
            </p:spPr>
            <p:txBody>
              <a:bodyPr wrap="square" rtlCol="0">
                <a:spAutoFit/>
              </a:bodyPr>
              <a:lstStyle/>
              <a:p>
                <a:r>
                  <a:rPr lang="en-US" altLang="zh-CN" sz="1400" b="1" dirty="0" smtClean="0"/>
                  <a:t>p</a:t>
                </a:r>
                <a:endParaRPr lang="zh-CN" altLang="en-US" sz="1400" b="1" dirty="0"/>
              </a:p>
            </p:txBody>
          </p:sp>
          <p:sp>
            <p:nvSpPr>
              <p:cNvPr id="24" name="文本框 23"/>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25" name="文本框 24"/>
              <p:cNvSpPr txBox="1"/>
              <p:nvPr/>
            </p:nvSpPr>
            <p:spPr>
              <a:xfrm>
                <a:off x="7936537" y="2676279"/>
                <a:ext cx="248263" cy="307777"/>
              </a:xfrm>
              <a:prstGeom prst="rect">
                <a:avLst/>
              </a:prstGeom>
              <a:noFill/>
            </p:spPr>
            <p:txBody>
              <a:bodyPr wrap="square" rtlCol="0">
                <a:spAutoFit/>
              </a:bodyPr>
              <a:lstStyle/>
              <a:p>
                <a:r>
                  <a:rPr lang="en-US" altLang="zh-CN" sz="1400" b="1" dirty="0" smtClean="0"/>
                  <a:t>t</a:t>
                </a:r>
                <a:endParaRPr lang="zh-CN" altLang="en-US" sz="1400" b="1" dirty="0"/>
              </a:p>
            </p:txBody>
          </p:sp>
          <p:sp>
            <p:nvSpPr>
              <p:cNvPr id="26" name="文本框 25"/>
              <p:cNvSpPr txBox="1"/>
              <p:nvPr/>
            </p:nvSpPr>
            <p:spPr>
              <a:xfrm>
                <a:off x="8126710" y="2676279"/>
                <a:ext cx="248263" cy="307777"/>
              </a:xfrm>
              <a:prstGeom prst="rect">
                <a:avLst/>
              </a:prstGeom>
              <a:noFill/>
            </p:spPr>
            <p:txBody>
              <a:bodyPr wrap="square" rtlCol="0">
                <a:spAutoFit/>
              </a:bodyPr>
              <a:lstStyle/>
              <a:p>
                <a:r>
                  <a:rPr lang="en-US" altLang="zh-CN" sz="1400" b="1" dirty="0" smtClean="0"/>
                  <a:t>e</a:t>
                </a:r>
                <a:endParaRPr lang="zh-CN" altLang="en-US" sz="1400" b="1" dirty="0"/>
              </a:p>
            </p:txBody>
          </p:sp>
          <p:sp>
            <p:nvSpPr>
              <p:cNvPr id="27" name="文本框 26"/>
              <p:cNvSpPr txBox="1"/>
              <p:nvPr/>
            </p:nvSpPr>
            <p:spPr>
              <a:xfrm>
                <a:off x="8355533" y="2676279"/>
                <a:ext cx="248263" cy="307777"/>
              </a:xfrm>
              <a:prstGeom prst="rect">
                <a:avLst/>
              </a:prstGeom>
              <a:noFill/>
            </p:spPr>
            <p:txBody>
              <a:bodyPr wrap="square" rtlCol="0">
                <a:spAutoFit/>
              </a:bodyPr>
              <a:lstStyle/>
              <a:p>
                <a:r>
                  <a:rPr lang="en-US" altLang="zh-CN" sz="1400" b="1" dirty="0" smtClean="0"/>
                  <a:t>r</a:t>
                </a:r>
                <a:endParaRPr lang="zh-CN" altLang="en-US" sz="1400" b="1" dirty="0"/>
              </a:p>
            </p:txBody>
          </p:sp>
        </p:grpSp>
        <p:sp>
          <p:nvSpPr>
            <p:cNvPr id="28" name="矩形 27"/>
            <p:cNvSpPr/>
            <p:nvPr/>
          </p:nvSpPr>
          <p:spPr>
            <a:xfrm>
              <a:off x="5246999" y="2615945"/>
              <a:ext cx="845103" cy="261610"/>
            </a:xfrm>
            <a:prstGeom prst="rect">
              <a:avLst/>
            </a:prstGeom>
          </p:spPr>
          <p:txBody>
            <a:bodyPr wrap="none">
              <a:spAutoFit/>
            </a:bodyPr>
            <a:lstStyle/>
            <a:p>
              <a:pPr algn="ctr"/>
              <a:r>
                <a:rPr lang="zh-CN" altLang="en-US" sz="1100" dirty="0" smtClean="0">
                  <a:latin typeface="Comic Sans MS" panose="030F0702030302020204" pitchFamily="66" charset="0"/>
                </a:rPr>
                <a:t>对象</a:t>
              </a:r>
              <a:r>
                <a:rPr lang="en-US" altLang="zh-CN" sz="1100" dirty="0" err="1" smtClean="0">
                  <a:latin typeface="Comic Sans MS" panose="030F0702030302020204" pitchFamily="66" charset="0"/>
                </a:rPr>
                <a:t>zhang</a:t>
              </a:r>
              <a:endParaRPr lang="zh-CN" altLang="en-US" sz="1100" dirty="0">
                <a:latin typeface="Comic Sans MS" panose="030F0702030302020204" pitchFamily="66" charset="0"/>
              </a:endParaRPr>
            </a:p>
          </p:txBody>
        </p:sp>
        <p:sp>
          <p:nvSpPr>
            <p:cNvPr id="29" name="矩形 28"/>
            <p:cNvSpPr/>
            <p:nvPr/>
          </p:nvSpPr>
          <p:spPr>
            <a:xfrm>
              <a:off x="5197689" y="3727629"/>
              <a:ext cx="995820" cy="35392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30" name="矩形 29"/>
            <p:cNvSpPr/>
            <p:nvPr/>
          </p:nvSpPr>
          <p:spPr>
            <a:xfrm>
              <a:off x="5155566" y="376549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31" name="圆角矩形 30"/>
            <p:cNvSpPr/>
            <p:nvPr/>
          </p:nvSpPr>
          <p:spPr>
            <a:xfrm>
              <a:off x="5795212" y="378886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sp>
          <p:nvSpPr>
            <p:cNvPr id="32" name="矩形 31"/>
            <p:cNvSpPr/>
            <p:nvPr/>
          </p:nvSpPr>
          <p:spPr>
            <a:xfrm>
              <a:off x="5266473" y="3499909"/>
              <a:ext cx="784189" cy="261610"/>
            </a:xfrm>
            <a:prstGeom prst="rect">
              <a:avLst/>
            </a:prstGeom>
          </p:spPr>
          <p:txBody>
            <a:bodyPr wrap="none">
              <a:spAutoFit/>
            </a:bodyPr>
            <a:lstStyle/>
            <a:p>
              <a:pPr algn="ctr"/>
              <a:r>
                <a:rPr lang="zh-CN" altLang="en-US" sz="1100" dirty="0" smtClean="0">
                  <a:solidFill>
                    <a:srgbClr val="0000FF"/>
                  </a:solidFill>
                  <a:latin typeface="Comic Sans MS" panose="030F0702030302020204" pitchFamily="66" charset="0"/>
                </a:rPr>
                <a:t>对象</a:t>
              </a:r>
              <a:r>
                <a:rPr lang="en-US" altLang="zh-CN" sz="1100" dirty="0" err="1">
                  <a:solidFill>
                    <a:srgbClr val="0000FF"/>
                  </a:solidFill>
                  <a:latin typeface="Comic Sans MS" panose="030F0702030302020204" pitchFamily="66" charset="0"/>
                </a:rPr>
                <a:t>w</a:t>
              </a:r>
              <a:r>
                <a:rPr lang="en-US" altLang="zh-CN" sz="1100" dirty="0" err="1" smtClean="0">
                  <a:solidFill>
                    <a:srgbClr val="0000FF"/>
                  </a:solidFill>
                  <a:latin typeface="Comic Sans MS" panose="030F0702030302020204" pitchFamily="66" charset="0"/>
                </a:rPr>
                <a:t>ang</a:t>
              </a:r>
              <a:endParaRPr lang="zh-CN" altLang="en-US" sz="1100" dirty="0">
                <a:solidFill>
                  <a:srgbClr val="0000FF"/>
                </a:solidFill>
                <a:latin typeface="Comic Sans MS" panose="030F0702030302020204" pitchFamily="66" charset="0"/>
              </a:endParaRPr>
            </a:p>
          </p:txBody>
        </p:sp>
        <p:cxnSp>
          <p:nvCxnSpPr>
            <p:cNvPr id="33" name="直接箭头连接符 32"/>
            <p:cNvCxnSpPr>
              <a:stCxn id="31" idx="3"/>
            </p:cNvCxnSpPr>
            <p:nvPr/>
          </p:nvCxnSpPr>
          <p:spPr>
            <a:xfrm flipV="1">
              <a:off x="6071724" y="3183616"/>
              <a:ext cx="841376" cy="714855"/>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5727086" y="3254495"/>
              <a:ext cx="932845" cy="276999"/>
            </a:xfrm>
            <a:prstGeom prst="rect">
              <a:avLst/>
            </a:prstGeom>
            <a:noFill/>
          </p:spPr>
          <p:txBody>
            <a:bodyPr wrap="square" rtlCol="0">
              <a:spAutoFit/>
            </a:bodyPr>
            <a:lstStyle/>
            <a:p>
              <a:r>
                <a:rPr lang="zh-CN" altLang="en-US" sz="1200" b="1" dirty="0" smtClean="0">
                  <a:solidFill>
                    <a:srgbClr val="C00000"/>
                  </a:solidFill>
                  <a:latin typeface="+mn-ea"/>
                </a:rPr>
                <a:t>浅拷贝</a:t>
              </a:r>
              <a:endParaRPr lang="zh-CN" altLang="en-US" sz="1200" b="1" dirty="0">
                <a:solidFill>
                  <a:srgbClr val="C00000"/>
                </a:solidFill>
                <a:latin typeface="+mn-ea"/>
              </a:endParaRPr>
            </a:p>
          </p:txBody>
        </p:sp>
        <p:sp>
          <p:nvSpPr>
            <p:cNvPr id="86" name="下箭头 85"/>
            <p:cNvSpPr/>
            <p:nvPr/>
          </p:nvSpPr>
          <p:spPr>
            <a:xfrm>
              <a:off x="5558342" y="3254371"/>
              <a:ext cx="243270" cy="320228"/>
            </a:xfrm>
            <a:prstGeom prst="down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箭头连接符 10"/>
            <p:cNvCxnSpPr/>
            <p:nvPr/>
          </p:nvCxnSpPr>
          <p:spPr>
            <a:xfrm>
              <a:off x="6062597" y="3030585"/>
              <a:ext cx="76471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5155566" y="4532427"/>
            <a:ext cx="3423178" cy="1565813"/>
            <a:chOff x="5155566" y="4532427"/>
            <a:chExt cx="3423178" cy="1565813"/>
          </a:xfrm>
        </p:grpSpPr>
        <p:sp>
          <p:nvSpPr>
            <p:cNvPr id="41" name="矩形 40"/>
            <p:cNvSpPr/>
            <p:nvPr/>
          </p:nvSpPr>
          <p:spPr>
            <a:xfrm>
              <a:off x="5197689" y="4770699"/>
              <a:ext cx="995820" cy="35392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42" name="矩形 41"/>
            <p:cNvSpPr/>
            <p:nvPr/>
          </p:nvSpPr>
          <p:spPr>
            <a:xfrm>
              <a:off x="5155566" y="480856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43" name="圆角矩形 42"/>
            <p:cNvSpPr/>
            <p:nvPr/>
          </p:nvSpPr>
          <p:spPr>
            <a:xfrm>
              <a:off x="5795212" y="483193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cxnSp>
          <p:nvCxnSpPr>
            <p:cNvPr id="44" name="直接箭头连接符 43"/>
            <p:cNvCxnSpPr/>
            <p:nvPr/>
          </p:nvCxnSpPr>
          <p:spPr>
            <a:xfrm>
              <a:off x="6062597" y="4947067"/>
              <a:ext cx="883085"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913100" y="4818230"/>
              <a:ext cx="1665644" cy="307777"/>
              <a:chOff x="6938152" y="2676279"/>
              <a:chExt cx="1665644" cy="307777"/>
            </a:xfrm>
          </p:grpSpPr>
          <p:sp>
            <p:nvSpPr>
              <p:cNvPr id="46" name="矩形 45"/>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矩形 47"/>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矩形 48"/>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矩形 49"/>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矩形 50"/>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矩形 51"/>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矩形 52"/>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文本框 53"/>
              <p:cNvSpPr txBox="1"/>
              <p:nvPr/>
            </p:nvSpPr>
            <p:spPr>
              <a:xfrm>
                <a:off x="6938152" y="2676279"/>
                <a:ext cx="248263" cy="307777"/>
              </a:xfrm>
              <a:prstGeom prst="rect">
                <a:avLst/>
              </a:prstGeom>
              <a:noFill/>
            </p:spPr>
            <p:txBody>
              <a:bodyPr wrap="square" rtlCol="0">
                <a:spAutoFit/>
              </a:bodyPr>
              <a:lstStyle/>
              <a:p>
                <a:r>
                  <a:rPr lang="en-US" altLang="zh-CN" sz="1400" b="1" dirty="0" smtClean="0"/>
                  <a:t>c</a:t>
                </a:r>
                <a:endParaRPr lang="zh-CN" altLang="en-US" sz="1400" b="1" dirty="0"/>
              </a:p>
            </p:txBody>
          </p:sp>
          <p:sp>
            <p:nvSpPr>
              <p:cNvPr id="55" name="文本框 54"/>
              <p:cNvSpPr txBox="1"/>
              <p:nvPr/>
            </p:nvSpPr>
            <p:spPr>
              <a:xfrm>
                <a:off x="7148118" y="2676279"/>
                <a:ext cx="248263" cy="307777"/>
              </a:xfrm>
              <a:prstGeom prst="rect">
                <a:avLst/>
              </a:prstGeom>
              <a:noFill/>
            </p:spPr>
            <p:txBody>
              <a:bodyPr wrap="square" rtlCol="0">
                <a:spAutoFit/>
              </a:bodyPr>
              <a:lstStyle/>
              <a:p>
                <a:r>
                  <a:rPr lang="en-US" altLang="zh-CN" sz="1400" b="1" dirty="0" smtClean="0"/>
                  <a:t>o</a:t>
                </a:r>
                <a:endParaRPr lang="zh-CN" altLang="en-US" sz="1400" b="1" dirty="0"/>
              </a:p>
            </p:txBody>
          </p:sp>
          <p:sp>
            <p:nvSpPr>
              <p:cNvPr id="56" name="文本框 55"/>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57" name="文本框 56"/>
              <p:cNvSpPr txBox="1"/>
              <p:nvPr/>
            </p:nvSpPr>
            <p:spPr>
              <a:xfrm>
                <a:off x="7535018" y="2676279"/>
                <a:ext cx="248263" cy="307777"/>
              </a:xfrm>
              <a:prstGeom prst="rect">
                <a:avLst/>
              </a:prstGeom>
              <a:noFill/>
            </p:spPr>
            <p:txBody>
              <a:bodyPr wrap="square" rtlCol="0">
                <a:spAutoFit/>
              </a:bodyPr>
              <a:lstStyle/>
              <a:p>
                <a:r>
                  <a:rPr lang="en-US" altLang="zh-CN" sz="1400" b="1" dirty="0" smtClean="0"/>
                  <a:t>p</a:t>
                </a:r>
                <a:endParaRPr lang="zh-CN" altLang="en-US" sz="1400" b="1" dirty="0"/>
              </a:p>
            </p:txBody>
          </p:sp>
          <p:sp>
            <p:nvSpPr>
              <p:cNvPr id="58" name="文本框 57"/>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59" name="文本框 58"/>
              <p:cNvSpPr txBox="1"/>
              <p:nvPr/>
            </p:nvSpPr>
            <p:spPr>
              <a:xfrm>
                <a:off x="7936537" y="2676279"/>
                <a:ext cx="248263" cy="307777"/>
              </a:xfrm>
              <a:prstGeom prst="rect">
                <a:avLst/>
              </a:prstGeom>
              <a:noFill/>
            </p:spPr>
            <p:txBody>
              <a:bodyPr wrap="square" rtlCol="0">
                <a:spAutoFit/>
              </a:bodyPr>
              <a:lstStyle/>
              <a:p>
                <a:r>
                  <a:rPr lang="en-US" altLang="zh-CN" sz="1400" b="1" dirty="0" smtClean="0"/>
                  <a:t>t</a:t>
                </a:r>
                <a:endParaRPr lang="zh-CN" altLang="en-US" sz="1400" b="1" dirty="0"/>
              </a:p>
            </p:txBody>
          </p:sp>
          <p:sp>
            <p:nvSpPr>
              <p:cNvPr id="60" name="文本框 59"/>
              <p:cNvSpPr txBox="1"/>
              <p:nvPr/>
            </p:nvSpPr>
            <p:spPr>
              <a:xfrm>
                <a:off x="8126710" y="2676279"/>
                <a:ext cx="248263" cy="307777"/>
              </a:xfrm>
              <a:prstGeom prst="rect">
                <a:avLst/>
              </a:prstGeom>
              <a:noFill/>
            </p:spPr>
            <p:txBody>
              <a:bodyPr wrap="square" rtlCol="0">
                <a:spAutoFit/>
              </a:bodyPr>
              <a:lstStyle/>
              <a:p>
                <a:r>
                  <a:rPr lang="en-US" altLang="zh-CN" sz="1400" b="1" dirty="0" smtClean="0"/>
                  <a:t>e</a:t>
                </a:r>
                <a:endParaRPr lang="zh-CN" altLang="en-US" sz="1400" b="1" dirty="0"/>
              </a:p>
            </p:txBody>
          </p:sp>
          <p:sp>
            <p:nvSpPr>
              <p:cNvPr id="61" name="文本框 60"/>
              <p:cNvSpPr txBox="1"/>
              <p:nvPr/>
            </p:nvSpPr>
            <p:spPr>
              <a:xfrm>
                <a:off x="8355533" y="2676279"/>
                <a:ext cx="248263" cy="307777"/>
              </a:xfrm>
              <a:prstGeom prst="rect">
                <a:avLst/>
              </a:prstGeom>
              <a:noFill/>
            </p:spPr>
            <p:txBody>
              <a:bodyPr wrap="square" rtlCol="0">
                <a:spAutoFit/>
              </a:bodyPr>
              <a:lstStyle/>
              <a:p>
                <a:r>
                  <a:rPr lang="en-US" altLang="zh-CN" sz="1400" b="1" dirty="0" smtClean="0"/>
                  <a:t>r</a:t>
                </a:r>
                <a:endParaRPr lang="zh-CN" altLang="en-US" sz="1400" b="1" dirty="0"/>
              </a:p>
            </p:txBody>
          </p:sp>
        </p:grpSp>
        <p:sp>
          <p:nvSpPr>
            <p:cNvPr id="62" name="矩形 61"/>
            <p:cNvSpPr/>
            <p:nvPr/>
          </p:nvSpPr>
          <p:spPr>
            <a:xfrm>
              <a:off x="5246999" y="4532427"/>
              <a:ext cx="845103" cy="261610"/>
            </a:xfrm>
            <a:prstGeom prst="rect">
              <a:avLst/>
            </a:prstGeom>
          </p:spPr>
          <p:txBody>
            <a:bodyPr wrap="none">
              <a:spAutoFit/>
            </a:bodyPr>
            <a:lstStyle/>
            <a:p>
              <a:pPr algn="ctr"/>
              <a:r>
                <a:rPr lang="zh-CN" altLang="en-US" sz="1100" dirty="0" smtClean="0">
                  <a:latin typeface="Comic Sans MS" panose="030F0702030302020204" pitchFamily="66" charset="0"/>
                </a:rPr>
                <a:t>对象</a:t>
              </a:r>
              <a:r>
                <a:rPr lang="en-US" altLang="zh-CN" sz="1100" dirty="0" err="1" smtClean="0">
                  <a:latin typeface="Comic Sans MS" panose="030F0702030302020204" pitchFamily="66" charset="0"/>
                </a:rPr>
                <a:t>zhang</a:t>
              </a:r>
              <a:endParaRPr lang="zh-CN" altLang="en-US" sz="1100" dirty="0">
                <a:latin typeface="Comic Sans MS" panose="030F0702030302020204" pitchFamily="66" charset="0"/>
              </a:endParaRPr>
            </a:p>
          </p:txBody>
        </p:sp>
        <p:sp>
          <p:nvSpPr>
            <p:cNvPr id="63" name="矩形 62"/>
            <p:cNvSpPr/>
            <p:nvPr/>
          </p:nvSpPr>
          <p:spPr>
            <a:xfrm>
              <a:off x="5197689" y="5744319"/>
              <a:ext cx="995820" cy="35392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64" name="矩形 63"/>
            <p:cNvSpPr/>
            <p:nvPr/>
          </p:nvSpPr>
          <p:spPr>
            <a:xfrm>
              <a:off x="5155566" y="578218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65" name="圆角矩形 64"/>
            <p:cNvSpPr/>
            <p:nvPr/>
          </p:nvSpPr>
          <p:spPr>
            <a:xfrm>
              <a:off x="5795212" y="580555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sp>
          <p:nvSpPr>
            <p:cNvPr id="66" name="矩形 65"/>
            <p:cNvSpPr/>
            <p:nvPr/>
          </p:nvSpPr>
          <p:spPr>
            <a:xfrm>
              <a:off x="5277456" y="5506047"/>
              <a:ext cx="784189" cy="261610"/>
            </a:xfrm>
            <a:prstGeom prst="rect">
              <a:avLst/>
            </a:prstGeom>
          </p:spPr>
          <p:txBody>
            <a:bodyPr wrap="none">
              <a:spAutoFit/>
            </a:bodyPr>
            <a:lstStyle/>
            <a:p>
              <a:pPr algn="ctr"/>
              <a:r>
                <a:rPr lang="zh-CN" altLang="en-US" sz="1100" dirty="0" smtClean="0">
                  <a:solidFill>
                    <a:srgbClr val="0000FF"/>
                  </a:solidFill>
                  <a:latin typeface="Comic Sans MS" panose="030F0702030302020204" pitchFamily="66" charset="0"/>
                </a:rPr>
                <a:t>对象</a:t>
              </a:r>
              <a:r>
                <a:rPr lang="en-US" altLang="zh-CN" sz="1100" dirty="0" err="1">
                  <a:solidFill>
                    <a:srgbClr val="0000FF"/>
                  </a:solidFill>
                  <a:latin typeface="Comic Sans MS" panose="030F0702030302020204" pitchFamily="66" charset="0"/>
                </a:rPr>
                <a:t>w</a:t>
              </a:r>
              <a:r>
                <a:rPr lang="en-US" altLang="zh-CN" sz="1100" dirty="0" err="1" smtClean="0">
                  <a:solidFill>
                    <a:srgbClr val="0000FF"/>
                  </a:solidFill>
                  <a:latin typeface="Comic Sans MS" panose="030F0702030302020204" pitchFamily="66" charset="0"/>
                </a:rPr>
                <a:t>ang</a:t>
              </a:r>
              <a:endParaRPr lang="zh-CN" altLang="en-US" sz="1100" dirty="0">
                <a:solidFill>
                  <a:srgbClr val="0000FF"/>
                </a:solidFill>
                <a:latin typeface="Comic Sans MS" panose="030F0702030302020204" pitchFamily="66" charset="0"/>
              </a:endParaRPr>
            </a:p>
          </p:txBody>
        </p:sp>
        <p:cxnSp>
          <p:nvCxnSpPr>
            <p:cNvPr id="68" name="直接箭头连接符 67"/>
            <p:cNvCxnSpPr/>
            <p:nvPr/>
          </p:nvCxnSpPr>
          <p:spPr>
            <a:xfrm>
              <a:off x="6062597" y="5904048"/>
              <a:ext cx="883085"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6913100" y="5750159"/>
              <a:ext cx="1665644" cy="307777"/>
              <a:chOff x="6938152" y="2676279"/>
              <a:chExt cx="1665644" cy="307777"/>
            </a:xfrm>
          </p:grpSpPr>
          <p:sp>
            <p:nvSpPr>
              <p:cNvPr id="70" name="矩形 69"/>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70"/>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矩形 71"/>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矩形 72"/>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矩形 73"/>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矩形 74"/>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矩形 75"/>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矩形 76"/>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8" name="文本框 77"/>
              <p:cNvSpPr txBox="1"/>
              <p:nvPr/>
            </p:nvSpPr>
            <p:spPr>
              <a:xfrm>
                <a:off x="6938152" y="2676279"/>
                <a:ext cx="248263" cy="307777"/>
              </a:xfrm>
              <a:prstGeom prst="rect">
                <a:avLst/>
              </a:prstGeom>
              <a:noFill/>
            </p:spPr>
            <p:txBody>
              <a:bodyPr wrap="square" rtlCol="0">
                <a:spAutoFit/>
              </a:bodyPr>
              <a:lstStyle/>
              <a:p>
                <a:r>
                  <a:rPr lang="en-US" altLang="zh-CN" sz="1400" b="1" dirty="0" smtClean="0"/>
                  <a:t>c</a:t>
                </a:r>
                <a:endParaRPr lang="zh-CN" altLang="en-US" sz="1400" b="1" dirty="0"/>
              </a:p>
            </p:txBody>
          </p:sp>
          <p:sp>
            <p:nvSpPr>
              <p:cNvPr id="79" name="文本框 78"/>
              <p:cNvSpPr txBox="1"/>
              <p:nvPr/>
            </p:nvSpPr>
            <p:spPr>
              <a:xfrm>
                <a:off x="7148118" y="2676279"/>
                <a:ext cx="248263" cy="307777"/>
              </a:xfrm>
              <a:prstGeom prst="rect">
                <a:avLst/>
              </a:prstGeom>
              <a:noFill/>
            </p:spPr>
            <p:txBody>
              <a:bodyPr wrap="square" rtlCol="0">
                <a:spAutoFit/>
              </a:bodyPr>
              <a:lstStyle/>
              <a:p>
                <a:r>
                  <a:rPr lang="en-US" altLang="zh-CN" sz="1400" b="1" dirty="0" smtClean="0"/>
                  <a:t>o</a:t>
                </a:r>
                <a:endParaRPr lang="zh-CN" altLang="en-US" sz="1400" b="1" dirty="0"/>
              </a:p>
            </p:txBody>
          </p:sp>
          <p:sp>
            <p:nvSpPr>
              <p:cNvPr id="80" name="文本框 79"/>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81" name="文本框 80"/>
              <p:cNvSpPr txBox="1"/>
              <p:nvPr/>
            </p:nvSpPr>
            <p:spPr>
              <a:xfrm>
                <a:off x="7535018" y="2676279"/>
                <a:ext cx="248263" cy="307777"/>
              </a:xfrm>
              <a:prstGeom prst="rect">
                <a:avLst/>
              </a:prstGeom>
              <a:noFill/>
            </p:spPr>
            <p:txBody>
              <a:bodyPr wrap="square" rtlCol="0">
                <a:spAutoFit/>
              </a:bodyPr>
              <a:lstStyle/>
              <a:p>
                <a:r>
                  <a:rPr lang="en-US" altLang="zh-CN" sz="1400" b="1" dirty="0" smtClean="0"/>
                  <a:t>p</a:t>
                </a:r>
                <a:endParaRPr lang="zh-CN" altLang="en-US" sz="1400" b="1" dirty="0"/>
              </a:p>
            </p:txBody>
          </p:sp>
          <p:sp>
            <p:nvSpPr>
              <p:cNvPr id="82" name="文本框 81"/>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83" name="文本框 82"/>
              <p:cNvSpPr txBox="1"/>
              <p:nvPr/>
            </p:nvSpPr>
            <p:spPr>
              <a:xfrm>
                <a:off x="7936537" y="2676279"/>
                <a:ext cx="248263" cy="307777"/>
              </a:xfrm>
              <a:prstGeom prst="rect">
                <a:avLst/>
              </a:prstGeom>
              <a:noFill/>
            </p:spPr>
            <p:txBody>
              <a:bodyPr wrap="square" rtlCol="0">
                <a:spAutoFit/>
              </a:bodyPr>
              <a:lstStyle/>
              <a:p>
                <a:r>
                  <a:rPr lang="en-US" altLang="zh-CN" sz="1400" b="1" dirty="0" smtClean="0"/>
                  <a:t>t</a:t>
                </a:r>
                <a:endParaRPr lang="zh-CN" altLang="en-US" sz="1400" b="1" dirty="0"/>
              </a:p>
            </p:txBody>
          </p:sp>
          <p:sp>
            <p:nvSpPr>
              <p:cNvPr id="84" name="文本框 83"/>
              <p:cNvSpPr txBox="1"/>
              <p:nvPr/>
            </p:nvSpPr>
            <p:spPr>
              <a:xfrm>
                <a:off x="8126710" y="2676279"/>
                <a:ext cx="248263" cy="307777"/>
              </a:xfrm>
              <a:prstGeom prst="rect">
                <a:avLst/>
              </a:prstGeom>
              <a:noFill/>
            </p:spPr>
            <p:txBody>
              <a:bodyPr wrap="square" rtlCol="0">
                <a:spAutoFit/>
              </a:bodyPr>
              <a:lstStyle/>
              <a:p>
                <a:r>
                  <a:rPr lang="en-US" altLang="zh-CN" sz="1400" b="1" dirty="0" smtClean="0"/>
                  <a:t>e</a:t>
                </a:r>
                <a:endParaRPr lang="zh-CN" altLang="en-US" sz="1400" b="1" dirty="0"/>
              </a:p>
            </p:txBody>
          </p:sp>
          <p:sp>
            <p:nvSpPr>
              <p:cNvPr id="85" name="文本框 84"/>
              <p:cNvSpPr txBox="1"/>
              <p:nvPr/>
            </p:nvSpPr>
            <p:spPr>
              <a:xfrm>
                <a:off x="8355533" y="2676279"/>
                <a:ext cx="248263" cy="307777"/>
              </a:xfrm>
              <a:prstGeom prst="rect">
                <a:avLst/>
              </a:prstGeom>
              <a:noFill/>
            </p:spPr>
            <p:txBody>
              <a:bodyPr wrap="square" rtlCol="0">
                <a:spAutoFit/>
              </a:bodyPr>
              <a:lstStyle/>
              <a:p>
                <a:r>
                  <a:rPr lang="en-US" altLang="zh-CN" sz="1400" b="1" dirty="0" smtClean="0"/>
                  <a:t>r</a:t>
                </a:r>
                <a:endParaRPr lang="zh-CN" altLang="en-US" sz="1400" b="1" dirty="0"/>
              </a:p>
            </p:txBody>
          </p:sp>
        </p:grpSp>
        <p:sp>
          <p:nvSpPr>
            <p:cNvPr id="87" name="下箭头 86"/>
            <p:cNvSpPr/>
            <p:nvPr/>
          </p:nvSpPr>
          <p:spPr>
            <a:xfrm>
              <a:off x="5533919" y="5157358"/>
              <a:ext cx="243270" cy="436672"/>
            </a:xfrm>
            <a:prstGeom prst="downArrow">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文本框 88"/>
            <p:cNvSpPr txBox="1"/>
            <p:nvPr/>
          </p:nvSpPr>
          <p:spPr>
            <a:xfrm>
              <a:off x="5711673" y="5221782"/>
              <a:ext cx="932845" cy="276999"/>
            </a:xfrm>
            <a:prstGeom prst="rect">
              <a:avLst/>
            </a:prstGeom>
            <a:noFill/>
          </p:spPr>
          <p:txBody>
            <a:bodyPr wrap="square" rtlCol="0">
              <a:spAutoFit/>
            </a:bodyPr>
            <a:lstStyle/>
            <a:p>
              <a:r>
                <a:rPr lang="zh-CN" altLang="en-US" sz="1200" b="1" dirty="0" smtClean="0">
                  <a:solidFill>
                    <a:srgbClr val="C00000"/>
                  </a:solidFill>
                  <a:latin typeface="+mn-ea"/>
                </a:rPr>
                <a:t>深拷贝</a:t>
              </a:r>
              <a:endParaRPr lang="zh-CN" altLang="en-US" sz="1200" b="1" dirty="0">
                <a:solidFill>
                  <a:srgbClr val="C00000"/>
                </a:solidFill>
                <a:latin typeface="+mn-ea"/>
              </a:endParaRPr>
            </a:p>
          </p:txBody>
        </p:sp>
      </p:grpSp>
      <p:grpSp>
        <p:nvGrpSpPr>
          <p:cNvPr id="95" name="组合 94"/>
          <p:cNvGrpSpPr/>
          <p:nvPr/>
        </p:nvGrpSpPr>
        <p:grpSpPr>
          <a:xfrm>
            <a:off x="482252" y="2560248"/>
            <a:ext cx="3112718" cy="2411870"/>
            <a:chOff x="482252" y="2560248"/>
            <a:chExt cx="3112718" cy="2411870"/>
          </a:xfrm>
        </p:grpSpPr>
        <p:sp>
          <p:nvSpPr>
            <p:cNvPr id="91" name="矩形 90"/>
            <p:cNvSpPr/>
            <p:nvPr/>
          </p:nvSpPr>
          <p:spPr>
            <a:xfrm>
              <a:off x="482252" y="4042497"/>
              <a:ext cx="3112718" cy="9296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2" name="矩形 91"/>
            <p:cNvSpPr/>
            <p:nvPr/>
          </p:nvSpPr>
          <p:spPr>
            <a:xfrm>
              <a:off x="482252" y="2560248"/>
              <a:ext cx="3112718" cy="10153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96" name="直接连接符 95"/>
          <p:cNvCxnSpPr/>
          <p:nvPr/>
        </p:nvCxnSpPr>
        <p:spPr>
          <a:xfrm>
            <a:off x="5308596" y="1825915"/>
            <a:ext cx="2697491"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任意多边形 103"/>
          <p:cNvSpPr/>
          <p:nvPr/>
        </p:nvSpPr>
        <p:spPr>
          <a:xfrm rot="2962463">
            <a:off x="5747923" y="1707348"/>
            <a:ext cx="2087851" cy="3493437"/>
          </a:xfrm>
          <a:custGeom>
            <a:avLst/>
            <a:gdLst>
              <a:gd name="connsiteX0" fmla="*/ 758034 w 2087851"/>
              <a:gd name="connsiteY0" fmla="*/ 1229115 h 3493437"/>
              <a:gd name="connsiteX1" fmla="*/ 776095 w 2087851"/>
              <a:gd name="connsiteY1" fmla="*/ 1229115 h 3493437"/>
              <a:gd name="connsiteX2" fmla="*/ 1830527 w 2087851"/>
              <a:gd name="connsiteY2" fmla="*/ 0 h 3493437"/>
              <a:gd name="connsiteX3" fmla="*/ 2087851 w 2087851"/>
              <a:gd name="connsiteY3" fmla="*/ 220753 h 3493437"/>
              <a:gd name="connsiteX4" fmla="*/ 1068308 w 2087851"/>
              <a:gd name="connsiteY4" fmla="*/ 1409199 h 3493437"/>
              <a:gd name="connsiteX5" fmla="*/ 1068308 w 2087851"/>
              <a:gd name="connsiteY5" fmla="*/ 2146708 h 3493437"/>
              <a:gd name="connsiteX6" fmla="*/ 1363714 w 2087851"/>
              <a:gd name="connsiteY6" fmla="*/ 2400131 h 3493437"/>
              <a:gd name="connsiteX7" fmla="*/ 425789 w 2087851"/>
              <a:gd name="connsiteY7" fmla="*/ 3493437 h 3493437"/>
              <a:gd name="connsiteX8" fmla="*/ 0 w 2087851"/>
              <a:gd name="connsiteY8" fmla="*/ 3128161 h 3493437"/>
              <a:gd name="connsiteX9" fmla="*/ 758034 w 2087851"/>
              <a:gd name="connsiteY9" fmla="*/ 2244547 h 3493437"/>
              <a:gd name="connsiteX10" fmla="*/ 758034 w 2087851"/>
              <a:gd name="connsiteY10" fmla="*/ 1276744 h 3493437"/>
              <a:gd name="connsiteX11" fmla="*/ 744900 w 2087851"/>
              <a:gd name="connsiteY11" fmla="*/ 1265477 h 3493437"/>
              <a:gd name="connsiteX12" fmla="*/ 758034 w 2087851"/>
              <a:gd name="connsiteY12" fmla="*/ 1250167 h 349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7851" h="3493437">
                <a:moveTo>
                  <a:pt x="758034" y="1229115"/>
                </a:moveTo>
                <a:lnTo>
                  <a:pt x="776095" y="1229115"/>
                </a:lnTo>
                <a:lnTo>
                  <a:pt x="1830527" y="0"/>
                </a:lnTo>
                <a:lnTo>
                  <a:pt x="2087851" y="220753"/>
                </a:lnTo>
                <a:lnTo>
                  <a:pt x="1068308" y="1409199"/>
                </a:lnTo>
                <a:lnTo>
                  <a:pt x="1068308" y="2146708"/>
                </a:lnTo>
                <a:lnTo>
                  <a:pt x="1363714" y="2400131"/>
                </a:lnTo>
                <a:lnTo>
                  <a:pt x="425789" y="3493437"/>
                </a:lnTo>
                <a:lnTo>
                  <a:pt x="0" y="3128161"/>
                </a:lnTo>
                <a:lnTo>
                  <a:pt x="758034" y="2244547"/>
                </a:lnTo>
                <a:lnTo>
                  <a:pt x="758034" y="1276744"/>
                </a:lnTo>
                <a:lnTo>
                  <a:pt x="744900" y="1265477"/>
                </a:lnTo>
                <a:lnTo>
                  <a:pt x="758034" y="125016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0" name="矩形 109"/>
          <p:cNvSpPr/>
          <p:nvPr/>
        </p:nvSpPr>
        <p:spPr>
          <a:xfrm>
            <a:off x="5108448" y="5157358"/>
            <a:ext cx="3602736" cy="10265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1" name="矩形 110"/>
          <p:cNvSpPr/>
          <p:nvPr/>
        </p:nvSpPr>
        <p:spPr>
          <a:xfrm>
            <a:off x="5108448" y="4446077"/>
            <a:ext cx="3602736" cy="82006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矩形 111"/>
          <p:cNvSpPr/>
          <p:nvPr/>
        </p:nvSpPr>
        <p:spPr>
          <a:xfrm>
            <a:off x="5516040" y="3231747"/>
            <a:ext cx="860376" cy="36947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乘号 113"/>
          <p:cNvSpPr/>
          <p:nvPr/>
        </p:nvSpPr>
        <p:spPr>
          <a:xfrm>
            <a:off x="6388888" y="2841647"/>
            <a:ext cx="362192" cy="386684"/>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5" name="矩形 114"/>
          <p:cNvSpPr/>
          <p:nvPr/>
        </p:nvSpPr>
        <p:spPr>
          <a:xfrm>
            <a:off x="536447" y="4006386"/>
            <a:ext cx="3227385" cy="9821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6" name="矩形 115"/>
          <p:cNvSpPr/>
          <p:nvPr/>
        </p:nvSpPr>
        <p:spPr>
          <a:xfrm>
            <a:off x="560680" y="2550259"/>
            <a:ext cx="3206647" cy="11152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7" name="文本框 116"/>
          <p:cNvSpPr txBox="1"/>
          <p:nvPr/>
        </p:nvSpPr>
        <p:spPr>
          <a:xfrm>
            <a:off x="6996326" y="2852530"/>
            <a:ext cx="1105332" cy="338554"/>
          </a:xfrm>
          <a:prstGeom prst="rect">
            <a:avLst/>
          </a:prstGeom>
          <a:noFill/>
        </p:spPr>
        <p:txBody>
          <a:bodyPr wrap="square" rtlCol="0">
            <a:spAutoFit/>
          </a:bodyPr>
          <a:lstStyle/>
          <a:p>
            <a:r>
              <a:rPr lang="zh-CN" altLang="en-US" sz="1600" b="1" dirty="0" smtClean="0">
                <a:solidFill>
                  <a:srgbClr val="FF0000"/>
                </a:solidFill>
                <a:latin typeface="楷体" panose="02010609060101010101" pitchFamily="49" charset="-122"/>
                <a:ea typeface="楷体" panose="02010609060101010101" pitchFamily="49" charset="-122"/>
              </a:rPr>
              <a:t>悬挂指针</a:t>
            </a:r>
            <a:endParaRPr lang="zh-CN" altLang="en-US" sz="1600" b="1" dirty="0">
              <a:solidFill>
                <a:srgbClr val="FF0000"/>
              </a:solidFill>
              <a:latin typeface="楷体" panose="02010609060101010101" pitchFamily="49" charset="-122"/>
              <a:ea typeface="楷体" panose="02010609060101010101" pitchFamily="49" charset="-122"/>
            </a:endParaRPr>
          </a:p>
        </p:txBody>
      </p:sp>
      <p:sp>
        <p:nvSpPr>
          <p:cNvPr id="118" name="文本框 117"/>
          <p:cNvSpPr txBox="1"/>
          <p:nvPr/>
        </p:nvSpPr>
        <p:spPr>
          <a:xfrm>
            <a:off x="5046029" y="4020917"/>
            <a:ext cx="3816347" cy="2354491"/>
          </a:xfrm>
          <a:prstGeom prst="rect">
            <a:avLst/>
          </a:prstGeom>
          <a:solidFill>
            <a:schemeClr val="accent6">
              <a:lumMod val="20000"/>
              <a:lumOff val="80000"/>
            </a:schemeClr>
          </a:solidFill>
        </p:spPr>
        <p:txBody>
          <a:bodyPr wrap="square" rtlCol="0">
            <a:spAutoFit/>
          </a:bodyPr>
          <a:lstStyle/>
          <a:p>
            <a:pPr>
              <a:lnSpc>
                <a:spcPct val="150000"/>
              </a:lnSpc>
            </a:pPr>
            <a:r>
              <a:rPr lang="zh-CN" altLang="en-US" sz="1400" b="1" dirty="0" smtClean="0">
                <a:solidFill>
                  <a:srgbClr val="C00000"/>
                </a:solidFill>
              </a:rPr>
              <a:t>总结：</a:t>
            </a:r>
            <a:r>
              <a:rPr lang="zh-CN" altLang="en-US" sz="1400" dirty="0" smtClean="0"/>
              <a:t>通过</a:t>
            </a:r>
            <a:r>
              <a:rPr lang="zh-CN" altLang="en-US" sz="1400" dirty="0" smtClean="0">
                <a:solidFill>
                  <a:srgbClr val="0000FF"/>
                </a:solidFill>
              </a:rPr>
              <a:t>定义拷贝构造函数实现深拷贝</a:t>
            </a:r>
            <a:r>
              <a:rPr lang="zh-CN" altLang="en-US" sz="1400" dirty="0" smtClean="0"/>
              <a:t>，可以有效解决指针悬挂问题，因为深拷贝将通过指针成员另外申请新的动态空间，再复制对应动态空间中的内容。这样两个对象的指针成员就各自拥有不同的地址值，分别指向不同堆空间首地址，且两个空间内的数据内容完全一样。</a:t>
            </a:r>
            <a:r>
              <a:rPr lang="zh-CN" altLang="en-US" sz="1400" dirty="0" smtClean="0">
                <a:solidFill>
                  <a:srgbClr val="0000FF"/>
                </a:solidFill>
              </a:rPr>
              <a:t>实现了真正意义上的拷贝</a:t>
            </a:r>
            <a:r>
              <a:rPr lang="zh-CN" altLang="en-US" sz="1400" dirty="0" smtClean="0"/>
              <a:t>。</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dissolve">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wipe(down)">
                                      <p:cBhvr>
                                        <p:cTn id="17" dur="500"/>
                                        <p:tgtEl>
                                          <p:spTgt spid="10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dissolv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p:cTn id="25" dur="500" fill="hold"/>
                                        <p:tgtEl>
                                          <p:spTgt spid="114"/>
                                        </p:tgtEl>
                                        <p:attrNameLst>
                                          <p:attrName>ppt_w</p:attrName>
                                        </p:attrNameLst>
                                      </p:cBhvr>
                                      <p:tavLst>
                                        <p:tav tm="0">
                                          <p:val>
                                            <p:fltVal val="0"/>
                                          </p:val>
                                        </p:tav>
                                        <p:tav tm="100000">
                                          <p:val>
                                            <p:strVal val="#ppt_w"/>
                                          </p:val>
                                        </p:tav>
                                      </p:tavLst>
                                    </p:anim>
                                    <p:anim calcmode="lin" valueType="num">
                                      <p:cBhvr>
                                        <p:cTn id="26" dur="500" fill="hold"/>
                                        <p:tgtEl>
                                          <p:spTgt spid="114"/>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12" presetClass="entr" presetSubtype="8" fill="hold" grpId="0" nodeType="afterEffect">
                                  <p:stCondLst>
                                    <p:cond delay="0"/>
                                  </p:stCondLst>
                                  <p:childTnLst>
                                    <p:set>
                                      <p:cBhvr>
                                        <p:cTn id="29" dur="1" fill="hold">
                                          <p:stCondLst>
                                            <p:cond delay="0"/>
                                          </p:stCondLst>
                                        </p:cTn>
                                        <p:tgtEl>
                                          <p:spTgt spid="117"/>
                                        </p:tgtEl>
                                        <p:attrNameLst>
                                          <p:attrName>style.visibility</p:attrName>
                                        </p:attrNameLst>
                                      </p:cBhvr>
                                      <p:to>
                                        <p:strVal val="visible"/>
                                      </p:to>
                                    </p:set>
                                    <p:anim calcmode="lin" valueType="num">
                                      <p:cBhvr additive="base">
                                        <p:cTn id="30" dur="500"/>
                                        <p:tgtEl>
                                          <p:spTgt spid="117"/>
                                        </p:tgtEl>
                                        <p:attrNameLst>
                                          <p:attrName>ppt_x</p:attrName>
                                        </p:attrNameLst>
                                      </p:cBhvr>
                                      <p:tavLst>
                                        <p:tav tm="0">
                                          <p:val>
                                            <p:strVal val="#ppt_x-#ppt_w*1.125000"/>
                                          </p:val>
                                        </p:tav>
                                        <p:tav tm="100000">
                                          <p:val>
                                            <p:strVal val="#ppt_x"/>
                                          </p:val>
                                        </p:tav>
                                      </p:tavLst>
                                    </p:anim>
                                    <p:animEffect transition="in" filter="wipe(right)">
                                      <p:cBhvr>
                                        <p:cTn id="31" dur="500"/>
                                        <p:tgtEl>
                                          <p:spTgt spid="117"/>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xit" presetSubtype="10" fill="hold" nodeType="clickEffect">
                                  <p:stCondLst>
                                    <p:cond delay="0"/>
                                  </p:stCondLst>
                                  <p:childTnLst>
                                    <p:anim calcmode="lin" valueType="num">
                                      <p:cBhvr>
                                        <p:cTn id="35" dur="500"/>
                                        <p:tgtEl>
                                          <p:spTgt spid="95"/>
                                        </p:tgtEl>
                                        <p:attrNameLst>
                                          <p:attrName>ppt_w</p:attrName>
                                        </p:attrNameLst>
                                      </p:cBhvr>
                                      <p:tavLst>
                                        <p:tav tm="0">
                                          <p:val>
                                            <p:strVal val="ppt_w"/>
                                          </p:val>
                                        </p:tav>
                                        <p:tav tm="100000">
                                          <p:val>
                                            <p:fltVal val="0"/>
                                          </p:val>
                                        </p:tav>
                                      </p:tavLst>
                                    </p:anim>
                                    <p:anim calcmode="lin" valueType="num">
                                      <p:cBhvr>
                                        <p:cTn id="36" dur="500"/>
                                        <p:tgtEl>
                                          <p:spTgt spid="95"/>
                                        </p:tgtEl>
                                        <p:attrNameLst>
                                          <p:attrName>ppt_h</p:attrName>
                                        </p:attrNameLst>
                                      </p:cBhvr>
                                      <p:tavLst>
                                        <p:tav tm="0">
                                          <p:val>
                                            <p:strVal val="ppt_h"/>
                                          </p:val>
                                        </p:tav>
                                        <p:tav tm="100000">
                                          <p:val>
                                            <p:strVal val="ppt_h"/>
                                          </p:val>
                                        </p:tav>
                                      </p:tavLst>
                                    </p:anim>
                                    <p:set>
                                      <p:cBhvr>
                                        <p:cTn id="37" dur="1" fill="hold">
                                          <p:stCondLst>
                                            <p:cond delay="499"/>
                                          </p:stCondLst>
                                        </p:cTn>
                                        <p:tgtEl>
                                          <p:spTgt spid="95"/>
                                        </p:tgtEl>
                                        <p:attrNameLst>
                                          <p:attrName>style.visibility</p:attrName>
                                        </p:attrNameLst>
                                      </p:cBhvr>
                                      <p:to>
                                        <p:strVal val="hidden"/>
                                      </p:to>
                                    </p:set>
                                  </p:childTnLst>
                                </p:cTn>
                              </p:par>
                            </p:childTnLst>
                          </p:cTn>
                        </p:par>
                        <p:par>
                          <p:cTn id="38" fill="hold">
                            <p:stCondLst>
                              <p:cond delay="500"/>
                            </p:stCondLst>
                            <p:childTnLst>
                              <p:par>
                                <p:cTn id="39" presetID="18" presetClass="entr" presetSubtype="12" fill="hold" grpId="0" nodeType="afterEffect">
                                  <p:stCondLst>
                                    <p:cond delay="0"/>
                                  </p:stCondLst>
                                  <p:childTnLst>
                                    <p:set>
                                      <p:cBhvr>
                                        <p:cTn id="40" dur="1" fill="hold">
                                          <p:stCondLst>
                                            <p:cond delay="0"/>
                                          </p:stCondLst>
                                        </p:cTn>
                                        <p:tgtEl>
                                          <p:spTgt spid="115"/>
                                        </p:tgtEl>
                                        <p:attrNameLst>
                                          <p:attrName>style.visibility</p:attrName>
                                        </p:attrNameLst>
                                      </p:cBhvr>
                                      <p:to>
                                        <p:strVal val="visible"/>
                                      </p:to>
                                    </p:set>
                                    <p:animEffect transition="in" filter="strips(downLeft)">
                                      <p:cBhvr>
                                        <p:cTn id="41" dur="500"/>
                                        <p:tgtEl>
                                          <p:spTgt spid="115"/>
                                        </p:tgtEl>
                                      </p:cBhvr>
                                    </p:animEffect>
                                  </p:childTnLst>
                                </p:cTn>
                              </p:par>
                              <p:par>
                                <p:cTn id="42" presetID="18" presetClass="entr" presetSubtype="12" fill="hold" grpId="0"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strips(downLeft)">
                                      <p:cBhvr>
                                        <p:cTn id="44" dur="500"/>
                                        <p:tgtEl>
                                          <p:spTgt spid="116"/>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1000"/>
                                        <p:tgtEl>
                                          <p:spTgt spid="93"/>
                                        </p:tgtEl>
                                      </p:cBhvr>
                                    </p:animEffect>
                                    <p:anim calcmode="lin" valueType="num">
                                      <p:cBhvr>
                                        <p:cTn id="50" dur="1000" fill="hold"/>
                                        <p:tgtEl>
                                          <p:spTgt spid="93"/>
                                        </p:tgtEl>
                                        <p:attrNameLst>
                                          <p:attrName>ppt_x</p:attrName>
                                        </p:attrNameLst>
                                      </p:cBhvr>
                                      <p:tavLst>
                                        <p:tav tm="0">
                                          <p:val>
                                            <p:strVal val="#ppt_x"/>
                                          </p:val>
                                        </p:tav>
                                        <p:tav tm="100000">
                                          <p:val>
                                            <p:strVal val="#ppt_x"/>
                                          </p:val>
                                        </p:tav>
                                      </p:tavLst>
                                    </p:anim>
                                    <p:anim calcmode="lin" valueType="num">
                                      <p:cBhvr>
                                        <p:cTn id="51"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dissolve">
                                      <p:cBhvr>
                                        <p:cTn id="56" dur="500"/>
                                        <p:tgtEl>
                                          <p:spTgt spid="11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dissolve">
                                      <p:cBhvr>
                                        <p:cTn id="61" dur="500"/>
                                        <p:tgtEl>
                                          <p:spTgt spid="111"/>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118"/>
                                        </p:tgtEl>
                                        <p:attrNameLst>
                                          <p:attrName>style.visibility</p:attrName>
                                        </p:attrNameLst>
                                      </p:cBhvr>
                                      <p:to>
                                        <p:strVal val="visible"/>
                                      </p:to>
                                    </p:set>
                                    <p:anim calcmode="lin" valueType="num">
                                      <p:cBhvr additive="base">
                                        <p:cTn id="66" dur="500"/>
                                        <p:tgtEl>
                                          <p:spTgt spid="118"/>
                                        </p:tgtEl>
                                        <p:attrNameLst>
                                          <p:attrName>ppt_x</p:attrName>
                                        </p:attrNameLst>
                                      </p:cBhvr>
                                      <p:tavLst>
                                        <p:tav tm="0">
                                          <p:val>
                                            <p:strVal val="#ppt_x-#ppt_w*1.125000"/>
                                          </p:val>
                                        </p:tav>
                                        <p:tav tm="100000">
                                          <p:val>
                                            <p:strVal val="#ppt_x"/>
                                          </p:val>
                                        </p:tav>
                                      </p:tavLst>
                                    </p:anim>
                                    <p:animEffect transition="in" filter="wipe(right)">
                                      <p:cBhvr>
                                        <p:cTn id="6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0" grpId="0" animBg="1"/>
      <p:bldP spid="111" grpId="0" animBg="1"/>
      <p:bldP spid="112" grpId="0" animBg="1"/>
      <p:bldP spid="114" grpId="0" animBg="1"/>
      <p:bldP spid="115" grpId="0" animBg="1"/>
      <p:bldP spid="116" grpId="0" animBg="1"/>
      <p:bldP spid="117" grpId="0"/>
      <p:bldP spid="1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ç¸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66376"/>
            <a:ext cx="9138991" cy="3807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smtClean="0"/>
              <a:t> 第</a:t>
            </a:r>
            <a:r>
              <a:rPr lang="en-US" altLang="zh-CN" dirty="0"/>
              <a:t>3</a:t>
            </a:r>
            <a:r>
              <a:rPr lang="zh-CN" altLang="en-US" dirty="0" smtClean="0"/>
              <a:t>章  内 容 提 纲 </a:t>
            </a:r>
            <a:endParaRPr lang="zh-CN" altLang="en-US" dirty="0"/>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smtClean="0">
                <a:solidFill>
                  <a:schemeClr val="tx1"/>
                </a:solidFill>
                <a:latin typeface="等线" panose="02010600030101010101" pitchFamily="2" charset="-122"/>
              </a:rPr>
              <a:t> </a:t>
            </a:r>
            <a:r>
              <a:rPr lang="zh-CN" altLang="en-US" sz="2000" dirty="0" smtClean="0">
                <a:solidFill>
                  <a:schemeClr val="tx1"/>
                </a:solidFill>
                <a:latin typeface="等线" panose="02010600030101010101" pitchFamily="2" charset="-122"/>
              </a:rPr>
              <a:t>类与对象的定义</a:t>
            </a:r>
            <a:endParaRPr lang="zh-CN" altLang="en-US" sz="2000" dirty="0">
              <a:solidFill>
                <a:schemeClr val="tx1"/>
              </a:solidFill>
              <a:latin typeface="等线" panose="02010600030101010101" pitchFamily="2" charset="-122"/>
            </a:endParaRP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构造函数与析构函数</a:t>
            </a:r>
            <a:endParaRPr lang="zh-CN" altLang="en-US" sz="2000" dirty="0">
              <a:solidFill>
                <a:schemeClr val="tx1"/>
              </a:solidFill>
              <a:latin typeface="等线" panose="02010600030101010101" pitchFamily="2" charset="-122"/>
            </a:endParaRP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深拷贝与浅拷贝</a:t>
            </a:r>
            <a:endParaRPr lang="zh-CN" altLang="en-US" sz="2000" dirty="0">
              <a:solidFill>
                <a:schemeClr val="tx1"/>
              </a:solidFill>
              <a:latin typeface="等线" panose="02010600030101010101" pitchFamily="2" charset="-122"/>
            </a:endParaRP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对象的使用</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友元</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1200" y="4071351"/>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smtClean="0">
                <a:solidFill>
                  <a:srgbClr val="FFFF00"/>
                </a:solidFill>
                <a:latin typeface="等线" panose="02010600030101010101" pitchFamily="2" charset="-122"/>
              </a:rPr>
              <a:t> </a:t>
            </a:r>
            <a:r>
              <a:rPr lang="zh-CN" altLang="en-US" sz="2000" dirty="0" smtClean="0">
                <a:solidFill>
                  <a:srgbClr val="FFFF00"/>
                </a:solidFill>
                <a:latin typeface="等线" panose="02010600030101010101" pitchFamily="2" charset="-122"/>
              </a:rPr>
              <a:t>对象的使用</a:t>
            </a:r>
            <a:endParaRPr lang="zh-CN" altLang="en-US" sz="2000" dirty="0">
              <a:solidFill>
                <a:srgbClr val="FFFF00"/>
              </a:solidFill>
              <a:latin typeface="等线" panose="02010600030101010101" pitchFamily="2" charset="-122"/>
            </a:endParaRPr>
          </a:p>
        </p:txBody>
      </p:sp>
      <p:sp>
        <p:nvSpPr>
          <p:cNvPr id="16" name="矩形: 圆角 2"/>
          <p:cNvSpPr/>
          <p:nvPr/>
        </p:nvSpPr>
        <p:spPr>
          <a:xfrm>
            <a:off x="1339784" y="4064644"/>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4</a:t>
            </a:r>
            <a:endParaRPr lang="zh-CN" altLang="en-US" sz="2000" dirty="0">
              <a:solidFill>
                <a:srgbClr val="FFFF00"/>
              </a:solidFill>
              <a:latin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a:t>
            </a:r>
            <a:r>
              <a:rPr lang="en-US" altLang="zh-CN" dirty="0" smtClean="0">
                <a:sym typeface="+mn-ea"/>
              </a:rPr>
              <a:t> </a:t>
            </a:r>
            <a:r>
              <a:rPr lang="zh-CN" altLang="en-US" dirty="0" smtClean="0">
                <a:sym typeface="+mn-ea"/>
              </a:rPr>
              <a:t>对象的使用</a:t>
            </a:r>
          </a:p>
        </p:txBody>
      </p:sp>
      <p:sp>
        <p:nvSpPr>
          <p:cNvPr id="4" name="矩形 3"/>
          <p:cNvSpPr/>
          <p:nvPr/>
        </p:nvSpPr>
        <p:spPr>
          <a:xfrm>
            <a:off x="906829" y="1461493"/>
            <a:ext cx="8237171" cy="507831"/>
          </a:xfrm>
          <a:prstGeom prst="rect">
            <a:avLst/>
          </a:prstGeom>
        </p:spPr>
        <p:txBody>
          <a:bodyPr wrap="square">
            <a:spAutoFit/>
          </a:bodyPr>
          <a:lstStyle/>
          <a:p>
            <a:pPr>
              <a:lnSpc>
                <a:spcPct val="150000"/>
              </a:lnSpc>
            </a:pPr>
            <a:r>
              <a:rPr lang="zh-CN" altLang="en-US" dirty="0" smtClean="0">
                <a:latin typeface="+mn-ea"/>
              </a:rPr>
              <a:t>对象：对象本质上就是类的变量，普通变量能担任的角色，对象也可以担当。</a:t>
            </a:r>
            <a:endParaRPr lang="zh-CN" altLang="en-US" sz="2000" dirty="0">
              <a:latin typeface="楷体" panose="02010609060101010101" pitchFamily="49" charset="-122"/>
              <a:ea typeface="楷体" panose="02010609060101010101" pitchFamily="49" charset="-122"/>
            </a:endParaRPr>
          </a:p>
        </p:txBody>
      </p:sp>
      <p:sp>
        <p:nvSpPr>
          <p:cNvPr id="5" name="矩形 4"/>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对象能干啥？</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8" name="椭圆 7"/>
          <p:cNvSpPr/>
          <p:nvPr/>
        </p:nvSpPr>
        <p:spPr>
          <a:xfrm>
            <a:off x="530432" y="2823986"/>
            <a:ext cx="1485900" cy="1447800"/>
          </a:xfrm>
          <a:prstGeom prst="ellipse">
            <a:avLst/>
          </a:prstGeom>
          <a:solidFill>
            <a:srgbClr val="FF0000"/>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chemeClr val="bg1"/>
                </a:solidFill>
              </a:rPr>
              <a:t>对象</a:t>
            </a:r>
            <a:endParaRPr lang="en-US" altLang="zh-CN" dirty="0" smtClean="0">
              <a:solidFill>
                <a:schemeClr val="bg1"/>
              </a:solidFill>
            </a:endParaRPr>
          </a:p>
          <a:p>
            <a:pPr algn="ctr"/>
            <a:r>
              <a:rPr lang="zh-CN" altLang="en-US" dirty="0" smtClean="0">
                <a:solidFill>
                  <a:schemeClr val="bg1"/>
                </a:solidFill>
              </a:rPr>
              <a:t>数组</a:t>
            </a:r>
            <a:endParaRPr lang="zh-CN" altLang="en-US" dirty="0">
              <a:solidFill>
                <a:schemeClr val="bg1"/>
              </a:solidFill>
            </a:endParaRPr>
          </a:p>
        </p:txBody>
      </p:sp>
      <p:sp>
        <p:nvSpPr>
          <p:cNvPr id="9" name="椭圆 8"/>
          <p:cNvSpPr/>
          <p:nvPr/>
        </p:nvSpPr>
        <p:spPr>
          <a:xfrm>
            <a:off x="2549732" y="2823986"/>
            <a:ext cx="1485900" cy="1447800"/>
          </a:xfrm>
          <a:prstGeom prst="ellipse">
            <a:avLst/>
          </a:prstGeom>
          <a:solidFill>
            <a:srgbClr val="EE720C"/>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chemeClr val="bg1"/>
                </a:solidFill>
              </a:rPr>
              <a:t>对象</a:t>
            </a:r>
            <a:endParaRPr lang="en-US" altLang="zh-CN" dirty="0" smtClean="0">
              <a:solidFill>
                <a:schemeClr val="bg1"/>
              </a:solidFill>
            </a:endParaRPr>
          </a:p>
          <a:p>
            <a:pPr algn="ctr"/>
            <a:r>
              <a:rPr lang="zh-CN" altLang="en-US" dirty="0">
                <a:solidFill>
                  <a:schemeClr val="bg1"/>
                </a:solidFill>
              </a:rPr>
              <a:t>指针</a:t>
            </a:r>
          </a:p>
        </p:txBody>
      </p:sp>
      <p:sp>
        <p:nvSpPr>
          <p:cNvPr id="2" name="椭圆 1"/>
          <p:cNvSpPr/>
          <p:nvPr/>
        </p:nvSpPr>
        <p:spPr>
          <a:xfrm>
            <a:off x="4569032" y="2823986"/>
            <a:ext cx="1463040" cy="1463040"/>
          </a:xfrm>
          <a:prstGeom prst="ellipse">
            <a:avLst/>
          </a:prstGeom>
          <a:solidFill>
            <a:srgbClr val="00B050"/>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t>对象</a:t>
            </a:r>
            <a:endParaRPr lang="en-US" altLang="zh-CN" dirty="0" smtClean="0"/>
          </a:p>
          <a:p>
            <a:pPr algn="ctr"/>
            <a:r>
              <a:rPr lang="zh-CN" altLang="en-US" dirty="0"/>
              <a:t>引用</a:t>
            </a:r>
          </a:p>
        </p:txBody>
      </p:sp>
      <p:sp>
        <p:nvSpPr>
          <p:cNvPr id="10" name="椭圆 9"/>
          <p:cNvSpPr/>
          <p:nvPr/>
        </p:nvSpPr>
        <p:spPr>
          <a:xfrm>
            <a:off x="6755893" y="2823986"/>
            <a:ext cx="1463040" cy="1463040"/>
          </a:xfrm>
          <a:prstGeom prst="ellipse">
            <a:avLst/>
          </a:prstGeom>
          <a:solidFill>
            <a:srgbClr val="0066FF"/>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t>对象</a:t>
            </a:r>
            <a:endParaRPr lang="en-US" altLang="zh-CN" dirty="0" smtClean="0"/>
          </a:p>
          <a:p>
            <a:pPr algn="ctr"/>
            <a:r>
              <a:rPr lang="zh-CN" altLang="en-US" dirty="0"/>
              <a:t>参数</a:t>
            </a:r>
          </a:p>
        </p:txBody>
      </p:sp>
      <p:sp>
        <p:nvSpPr>
          <p:cNvPr id="6" name="矩形 5"/>
          <p:cNvSpPr/>
          <p:nvPr/>
        </p:nvSpPr>
        <p:spPr>
          <a:xfrm>
            <a:off x="530432" y="5297810"/>
            <a:ext cx="1795684"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array[10];</a:t>
            </a:r>
            <a:endParaRPr lang="zh-CN" altLang="en-US" sz="1400" b="1" dirty="0">
              <a:latin typeface="Courier New" panose="02070309020205020404" pitchFamily="49" charset="0"/>
              <a:cs typeface="Courier New" panose="02070309020205020404" pitchFamily="49" charset="0"/>
            </a:endParaRPr>
          </a:p>
        </p:txBody>
      </p:sp>
      <p:sp>
        <p:nvSpPr>
          <p:cNvPr id="11" name="矩形 10"/>
          <p:cNvSpPr/>
          <p:nvPr/>
        </p:nvSpPr>
        <p:spPr>
          <a:xfrm>
            <a:off x="633623" y="4928478"/>
            <a:ext cx="1688283" cy="307777"/>
          </a:xfrm>
          <a:prstGeom prst="rect">
            <a:avLst/>
          </a:prstGeom>
        </p:spPr>
        <p:txBody>
          <a:bodyPr wrap="none">
            <a:spAutoFit/>
          </a:bodyPr>
          <a:lstStyle/>
          <a:p>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array[10];</a:t>
            </a:r>
            <a:endParaRPr lang="zh-CN" altLang="en-US" sz="1400" b="1" dirty="0">
              <a:latin typeface="Courier New" panose="02070309020205020404" pitchFamily="49" charset="0"/>
              <a:cs typeface="Courier New" panose="02070309020205020404" pitchFamily="49" charset="0"/>
            </a:endParaRPr>
          </a:p>
        </p:txBody>
      </p:sp>
      <p:sp>
        <p:nvSpPr>
          <p:cNvPr id="12" name="矩形 11"/>
          <p:cNvSpPr/>
          <p:nvPr/>
        </p:nvSpPr>
        <p:spPr>
          <a:xfrm>
            <a:off x="2683178" y="5297810"/>
            <a:ext cx="1107996" cy="338554"/>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600" b="1" dirty="0" smtClean="0">
                <a:latin typeface="Courier New" panose="02070309020205020404" pitchFamily="49" charset="0"/>
                <a:cs typeface="Courier New" panose="02070309020205020404" pitchFamily="49" charset="0"/>
              </a:rPr>
              <a:t> </a:t>
            </a:r>
            <a:r>
              <a:rPr lang="zh-CN" altLang="en-US" sz="1600" b="1" dirty="0" smtClean="0">
                <a:latin typeface="Courier New" panose="02070309020205020404" pitchFamily="49" charset="0"/>
                <a:cs typeface="Courier New" panose="02070309020205020404" pitchFamily="49" charset="0"/>
              </a:rPr>
              <a:t>*</a:t>
            </a:r>
            <a:r>
              <a:rPr lang="en-US" altLang="zh-CN" sz="1600" b="1" dirty="0" smtClean="0">
                <a:latin typeface="Courier New" panose="02070309020205020404" pitchFamily="49" charset="0"/>
                <a:cs typeface="Courier New" panose="02070309020205020404" pitchFamily="49" charset="0"/>
              </a:rPr>
              <a:t>p;</a:t>
            </a:r>
            <a:endParaRPr lang="zh-CN" altLang="en-US" sz="1600" b="1" dirty="0">
              <a:latin typeface="Courier New" panose="02070309020205020404" pitchFamily="49" charset="0"/>
              <a:cs typeface="Courier New" panose="02070309020205020404" pitchFamily="49" charset="0"/>
            </a:endParaRPr>
          </a:p>
        </p:txBody>
      </p:sp>
      <p:sp>
        <p:nvSpPr>
          <p:cNvPr id="13" name="矩形 12"/>
          <p:cNvSpPr/>
          <p:nvPr/>
        </p:nvSpPr>
        <p:spPr>
          <a:xfrm>
            <a:off x="2821036" y="4928478"/>
            <a:ext cx="1048685" cy="338554"/>
          </a:xfrm>
          <a:prstGeom prst="rect">
            <a:avLst/>
          </a:prstGeom>
        </p:spPr>
        <p:txBody>
          <a:bodyPr wrap="none">
            <a:spAutoFit/>
          </a:bodyPr>
          <a:lstStyle/>
          <a:p>
            <a:r>
              <a:rPr lang="en-US" altLang="zh-CN" sz="1600" b="1" dirty="0" err="1">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t>
            </a:r>
            <a:r>
              <a:rPr lang="zh-CN" altLang="en-US" sz="1600" b="1"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p;</a:t>
            </a:r>
            <a:endParaRPr lang="zh-CN" altLang="en-US" sz="1600" b="1" dirty="0">
              <a:latin typeface="Courier New" panose="02070309020205020404" pitchFamily="49" charset="0"/>
              <a:cs typeface="Courier New" panose="02070309020205020404" pitchFamily="49" charset="0"/>
            </a:endParaRPr>
          </a:p>
        </p:txBody>
      </p:sp>
      <p:sp>
        <p:nvSpPr>
          <p:cNvPr id="14" name="矩形 13"/>
          <p:cNvSpPr/>
          <p:nvPr/>
        </p:nvSpPr>
        <p:spPr>
          <a:xfrm>
            <a:off x="4138823" y="5297810"/>
            <a:ext cx="2159566" cy="338554"/>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600" b="1" dirty="0" smtClean="0">
                <a:latin typeface="Courier New" panose="02070309020205020404" pitchFamily="49" charset="0"/>
                <a:cs typeface="Courier New" panose="02070309020205020404" pitchFamily="49" charset="0"/>
              </a:rPr>
              <a:t> &amp;r = today;</a:t>
            </a:r>
            <a:endParaRPr lang="zh-CN" altLang="en-US" sz="1600" b="1" dirty="0">
              <a:latin typeface="Courier New" panose="02070309020205020404" pitchFamily="49" charset="0"/>
              <a:cs typeface="Courier New" panose="02070309020205020404" pitchFamily="49" charset="0"/>
            </a:endParaRPr>
          </a:p>
        </p:txBody>
      </p:sp>
      <p:sp>
        <p:nvSpPr>
          <p:cNvPr id="15" name="矩形 14"/>
          <p:cNvSpPr/>
          <p:nvPr/>
        </p:nvSpPr>
        <p:spPr>
          <a:xfrm>
            <a:off x="4273848" y="4913089"/>
            <a:ext cx="1542410" cy="338554"/>
          </a:xfrm>
          <a:prstGeom prst="rect">
            <a:avLst/>
          </a:prstGeom>
        </p:spPr>
        <p:txBody>
          <a:bodyPr wrap="none">
            <a:spAutoFit/>
          </a:bodyPr>
          <a:lstStyle/>
          <a:p>
            <a:r>
              <a:rPr lang="en-US" altLang="zh-CN" sz="1600" b="1" dirty="0" err="1">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t>
            </a:r>
            <a:r>
              <a:rPr lang="en-US" altLang="zh-CN" sz="1600" b="1" dirty="0" smtClean="0">
                <a:latin typeface="Courier New" panose="02070309020205020404" pitchFamily="49" charset="0"/>
                <a:cs typeface="Courier New" panose="02070309020205020404" pitchFamily="49" charset="0"/>
              </a:rPr>
              <a:t>&amp;r = d;</a:t>
            </a:r>
            <a:endParaRPr lang="zh-CN" altLang="en-US" sz="1600" b="1" dirty="0">
              <a:latin typeface="Courier New" panose="02070309020205020404" pitchFamily="49" charset="0"/>
              <a:cs typeface="Courier New" panose="02070309020205020404" pitchFamily="49" charset="0"/>
            </a:endParaRPr>
          </a:p>
        </p:txBody>
      </p:sp>
      <p:sp>
        <p:nvSpPr>
          <p:cNvPr id="16" name="矩形 15"/>
          <p:cNvSpPr/>
          <p:nvPr/>
        </p:nvSpPr>
        <p:spPr>
          <a:xfrm>
            <a:off x="6220385" y="4913089"/>
            <a:ext cx="2909771" cy="307777"/>
          </a:xfrm>
          <a:prstGeom prst="rect">
            <a:avLst/>
          </a:prstGeom>
        </p:spPr>
        <p:txBody>
          <a:bodyPr wrap="none">
            <a:spAutoFit/>
          </a:bodyPr>
          <a:lstStyle/>
          <a:p>
            <a:r>
              <a:rPr lang="en-US" altLang="zh-CN" sz="1400" b="1" dirty="0">
                <a:latin typeface="Courier New" panose="02070309020205020404" pitchFamily="49" charset="0"/>
                <a:cs typeface="Courier New" panose="02070309020205020404" pitchFamily="49" charset="0"/>
              </a:rPr>
              <a:t>v</a:t>
            </a:r>
            <a:r>
              <a:rPr lang="en-US" altLang="zh-CN" sz="1400" b="1" dirty="0" smtClean="0">
                <a:latin typeface="Courier New" panose="02070309020205020404" pitchFamily="49" charset="0"/>
                <a:cs typeface="Courier New" panose="02070309020205020404" pitchFamily="49" charset="0"/>
              </a:rPr>
              <a:t>oid </a:t>
            </a:r>
            <a:r>
              <a:rPr lang="en-US" altLang="zh-CN" sz="1400" b="1" dirty="0" err="1" smtClean="0">
                <a:latin typeface="Courier New" panose="02070309020205020404" pitchFamily="49" charset="0"/>
                <a:cs typeface="Courier New" panose="02070309020205020404" pitchFamily="49" charset="0"/>
              </a:rPr>
              <a:t>func</a:t>
            </a:r>
            <a:r>
              <a:rPr lang="en-US" altLang="zh-CN" sz="1400" b="1" dirty="0" smtClean="0">
                <a:latin typeface="Courier New" panose="02070309020205020404" pitchFamily="49" charset="0"/>
                <a:cs typeface="Courier New" panose="02070309020205020404" pitchFamily="49" charset="0"/>
              </a:rPr>
              <a:t>(</a:t>
            </a:r>
            <a:r>
              <a:rPr lang="zh-CN" altLang="en-US" sz="1400" b="1" dirty="0" smtClean="0">
                <a:latin typeface="Courier New" panose="02070309020205020404" pitchFamily="49" charset="0"/>
                <a:cs typeface="Courier New" panose="02070309020205020404" pitchFamily="49" charset="0"/>
              </a:rPr>
              <a:t>数组，指针，引用</a:t>
            </a:r>
            <a:r>
              <a:rPr lang="en-US" altLang="zh-CN" sz="1400" b="1" dirty="0" smtClean="0">
                <a:latin typeface="Courier New" panose="02070309020205020404" pitchFamily="49" charset="0"/>
                <a:cs typeface="Courier New" panose="02070309020205020404" pitchFamily="49" charset="0"/>
              </a:rPr>
              <a:t> )</a:t>
            </a:r>
            <a:endParaRPr lang="zh-CN" altLang="en-US" sz="1400" b="1" dirty="0">
              <a:latin typeface="Courier New" panose="02070309020205020404" pitchFamily="49" charset="0"/>
              <a:cs typeface="Courier New" panose="02070309020205020404" pitchFamily="49" charset="0"/>
            </a:endParaRPr>
          </a:p>
        </p:txBody>
      </p:sp>
      <p:sp>
        <p:nvSpPr>
          <p:cNvPr id="17" name="矩形 16"/>
          <p:cNvSpPr/>
          <p:nvPr/>
        </p:nvSpPr>
        <p:spPr>
          <a:xfrm>
            <a:off x="6220385" y="5303555"/>
            <a:ext cx="2909771" cy="307777"/>
          </a:xfrm>
          <a:prstGeom prst="rect">
            <a:avLst/>
          </a:prstGeom>
        </p:spPr>
        <p:txBody>
          <a:bodyPr wrap="none">
            <a:spAutoFit/>
          </a:bodyPr>
          <a:lstStyle/>
          <a:p>
            <a:r>
              <a:rPr lang="en-US" altLang="zh-CN" sz="1400" b="1" dirty="0">
                <a:latin typeface="Courier New" panose="02070309020205020404" pitchFamily="49" charset="0"/>
                <a:cs typeface="Courier New" panose="02070309020205020404" pitchFamily="49" charset="0"/>
              </a:rPr>
              <a:t>v</a:t>
            </a:r>
            <a:r>
              <a:rPr lang="en-US" altLang="zh-CN" sz="1400" b="1" dirty="0" smtClean="0">
                <a:latin typeface="Courier New" panose="02070309020205020404" pitchFamily="49" charset="0"/>
                <a:cs typeface="Courier New" panose="02070309020205020404" pitchFamily="49" charset="0"/>
              </a:rPr>
              <a:t>oid </a:t>
            </a:r>
            <a:r>
              <a:rPr lang="en-US" altLang="zh-CN" sz="1400" b="1" dirty="0" err="1" smtClean="0">
                <a:latin typeface="Courier New" panose="02070309020205020404" pitchFamily="49" charset="0"/>
                <a:cs typeface="Courier New" panose="02070309020205020404" pitchFamily="49" charset="0"/>
              </a:rPr>
              <a:t>func</a:t>
            </a:r>
            <a:r>
              <a:rPr lang="en-US" altLang="zh-CN" sz="1400" b="1" dirty="0" smtClean="0">
                <a:latin typeface="Courier New" panose="02070309020205020404" pitchFamily="49" charset="0"/>
                <a:cs typeface="Courier New" panose="02070309020205020404" pitchFamily="49" charset="0"/>
              </a:rPr>
              <a:t>(</a:t>
            </a:r>
            <a:r>
              <a:rPr lang="zh-CN" altLang="en-US" sz="1400" b="1" dirty="0" smtClean="0">
                <a:latin typeface="Courier New" panose="02070309020205020404" pitchFamily="49" charset="0"/>
                <a:cs typeface="Courier New" panose="02070309020205020404" pitchFamily="49" charset="0"/>
              </a:rPr>
              <a:t>数组，指针，引用</a:t>
            </a:r>
            <a:r>
              <a:rPr lang="en-US" altLang="zh-CN" sz="1400" b="1" dirty="0" smtClean="0">
                <a:latin typeface="Courier New" panose="02070309020205020404" pitchFamily="49" charset="0"/>
                <a:cs typeface="Courier New" panose="02070309020205020404" pitchFamily="49" charset="0"/>
              </a:rPr>
              <a:t> )</a:t>
            </a:r>
            <a:endParaRPr lang="zh-CN" alt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20478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五边形 21"/>
          <p:cNvSpPr/>
          <p:nvPr/>
        </p:nvSpPr>
        <p:spPr>
          <a:xfrm>
            <a:off x="2188506" y="3736139"/>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3" name="五边形 22"/>
          <p:cNvSpPr/>
          <p:nvPr/>
        </p:nvSpPr>
        <p:spPr>
          <a:xfrm>
            <a:off x="2188506" y="4312330"/>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4" name="五边形 23"/>
          <p:cNvSpPr/>
          <p:nvPr/>
        </p:nvSpPr>
        <p:spPr>
          <a:xfrm>
            <a:off x="2188506" y="4869167"/>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1" name="五边形 20"/>
          <p:cNvSpPr/>
          <p:nvPr/>
        </p:nvSpPr>
        <p:spPr>
          <a:xfrm>
            <a:off x="2188506" y="3130302"/>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0" name="五边形 19"/>
          <p:cNvSpPr/>
          <p:nvPr/>
        </p:nvSpPr>
        <p:spPr>
          <a:xfrm>
            <a:off x="2188506" y="2495423"/>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a:t>
            </a:r>
            <a:r>
              <a:rPr lang="en-US" altLang="zh-CN" dirty="0" smtClean="0">
                <a:sym typeface="+mn-ea"/>
              </a:rPr>
              <a:t> </a:t>
            </a:r>
            <a:r>
              <a:rPr lang="zh-CN" altLang="en-US" dirty="0" smtClean="0">
                <a:sym typeface="+mn-ea"/>
              </a:rPr>
              <a:t>对象的使用</a:t>
            </a:r>
          </a:p>
        </p:txBody>
      </p:sp>
      <p:sp>
        <p:nvSpPr>
          <p:cNvPr id="5" name="矩形 4"/>
          <p:cNvSpPr/>
          <p:nvPr/>
        </p:nvSpPr>
        <p:spPr>
          <a:xfrm>
            <a:off x="338237" y="91032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数组</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6" name="文本框 5"/>
          <p:cNvSpPr txBox="1"/>
          <p:nvPr/>
        </p:nvSpPr>
        <p:spPr>
          <a:xfrm>
            <a:off x="3760630" y="3122232"/>
            <a:ext cx="3468414" cy="369332"/>
          </a:xfrm>
          <a:prstGeom prst="rect">
            <a:avLst/>
          </a:prstGeom>
          <a:noFill/>
        </p:spPr>
        <p:txBody>
          <a:bodyPr wrap="square" rtlCol="0">
            <a:spAutoFit/>
          </a:bodyPr>
          <a:lstStyle/>
          <a:p>
            <a:r>
              <a:rPr lang="en-US" altLang="zh-CN" b="1" dirty="0" err="1" smtClean="0">
                <a:solidFill>
                  <a:srgbClr val="0000FF"/>
                </a:solidFill>
                <a:latin typeface="Courier New" panose="02070309020205020404" pitchFamily="49" charset="0"/>
                <a:cs typeface="Courier New" panose="02070309020205020404" pitchFamily="49" charset="0"/>
              </a:rPr>
              <a:t>int</a:t>
            </a:r>
            <a:r>
              <a:rPr lang="en-US" altLang="zh-CN" b="1" dirty="0" smtClean="0">
                <a:latin typeface="Courier New" panose="02070309020205020404" pitchFamily="49" charset="0"/>
                <a:cs typeface="Courier New" panose="02070309020205020404" pitchFamily="49" charset="0"/>
              </a:rPr>
              <a:t> 	array[</a:t>
            </a:r>
            <a:r>
              <a:rPr lang="en-US" altLang="zh-CN" b="1" dirty="0">
                <a:solidFill>
                  <a:srgbClr val="00B0F0"/>
                </a:solidFill>
                <a:latin typeface="Courier New" panose="02070309020205020404" pitchFamily="49" charset="0"/>
                <a:cs typeface="Courier New" panose="02070309020205020404" pitchFamily="49" charset="0"/>
              </a:rPr>
              <a:t>10</a:t>
            </a:r>
            <a:r>
              <a:rPr lang="en-US" altLang="zh-CN" b="1" dirty="0" smtClean="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7" name="文本框 6"/>
          <p:cNvSpPr txBox="1"/>
          <p:nvPr/>
        </p:nvSpPr>
        <p:spPr>
          <a:xfrm>
            <a:off x="3760630" y="2485562"/>
            <a:ext cx="3468414" cy="369332"/>
          </a:xfrm>
          <a:prstGeom prst="rect">
            <a:avLst/>
          </a:prstGeom>
          <a:noFill/>
        </p:spPr>
        <p:txBody>
          <a:bodyPr wrap="square" rtlCol="0">
            <a:spAutoFit/>
          </a:bodyPr>
          <a:lstStyle/>
          <a:p>
            <a:r>
              <a:rPr lang="en-US" altLang="zh-CN" b="1" dirty="0" smtClean="0">
                <a:solidFill>
                  <a:srgbClr val="0000FF"/>
                </a:solidFill>
                <a:latin typeface="Courier New" panose="02070309020205020404" pitchFamily="49" charset="0"/>
                <a:cs typeface="Courier New" panose="02070309020205020404" pitchFamily="49" charset="0"/>
              </a:rPr>
              <a:t>char</a:t>
            </a:r>
            <a:r>
              <a:rPr lang="en-US" altLang="zh-CN" b="1" dirty="0" smtClean="0">
                <a:latin typeface="Courier New" panose="02070309020205020404" pitchFamily="49" charset="0"/>
                <a:cs typeface="Courier New" panose="02070309020205020404" pitchFamily="49" charset="0"/>
              </a:rPr>
              <a:t> 	array[</a:t>
            </a:r>
            <a:r>
              <a:rPr lang="en-US" altLang="zh-CN" b="1" dirty="0" smtClean="0">
                <a:solidFill>
                  <a:srgbClr val="00B0F0"/>
                </a:solidFill>
                <a:latin typeface="Courier New" panose="02070309020205020404" pitchFamily="49" charset="0"/>
                <a:cs typeface="Courier New" panose="02070309020205020404" pitchFamily="49" charset="0"/>
              </a:rPr>
              <a:t>10</a:t>
            </a:r>
            <a:r>
              <a:rPr lang="en-US" altLang="zh-CN" b="1" dirty="0" smtClean="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8" name="文本框 7"/>
          <p:cNvSpPr txBox="1"/>
          <p:nvPr/>
        </p:nvSpPr>
        <p:spPr>
          <a:xfrm>
            <a:off x="3760630" y="3706530"/>
            <a:ext cx="3468414" cy="369332"/>
          </a:xfrm>
          <a:prstGeom prst="rect">
            <a:avLst/>
          </a:prstGeom>
          <a:noFill/>
        </p:spPr>
        <p:txBody>
          <a:bodyPr wrap="square" rtlCol="0">
            <a:spAutoFit/>
          </a:bodyPr>
          <a:lstStyle/>
          <a:p>
            <a:r>
              <a:rPr lang="en-US" altLang="zh-CN" b="1" dirty="0" smtClean="0">
                <a:solidFill>
                  <a:srgbClr val="0000FF"/>
                </a:solidFill>
                <a:latin typeface="Courier New" panose="02070309020205020404" pitchFamily="49" charset="0"/>
                <a:cs typeface="Courier New" panose="02070309020205020404" pitchFamily="49" charset="0"/>
              </a:rPr>
              <a:t>double</a:t>
            </a:r>
            <a:r>
              <a:rPr lang="en-US" altLang="zh-CN" b="1" dirty="0" smtClean="0">
                <a:latin typeface="Courier New" panose="02070309020205020404" pitchFamily="49" charset="0"/>
                <a:cs typeface="Courier New" panose="02070309020205020404" pitchFamily="49" charset="0"/>
              </a:rPr>
              <a:t> array[</a:t>
            </a:r>
            <a:r>
              <a:rPr lang="en-US" altLang="zh-CN" b="1" dirty="0">
                <a:solidFill>
                  <a:srgbClr val="00B0F0"/>
                </a:solidFill>
                <a:latin typeface="Courier New" panose="02070309020205020404" pitchFamily="49" charset="0"/>
                <a:cs typeface="Courier New" panose="02070309020205020404" pitchFamily="49" charset="0"/>
              </a:rPr>
              <a:t>10</a:t>
            </a:r>
            <a:r>
              <a:rPr lang="en-US" altLang="zh-CN" b="1" dirty="0" smtClean="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9" name="文本框 8"/>
          <p:cNvSpPr txBox="1"/>
          <p:nvPr/>
        </p:nvSpPr>
        <p:spPr>
          <a:xfrm>
            <a:off x="3760630" y="4284667"/>
            <a:ext cx="3777418" cy="369332"/>
          </a:xfrm>
          <a:prstGeom prst="rect">
            <a:avLst/>
          </a:prstGeom>
          <a:noFill/>
        </p:spPr>
        <p:txBody>
          <a:bodyPr wrap="square" rtlCol="0">
            <a:spAutoFit/>
          </a:bodyPr>
          <a:lstStyle/>
          <a:p>
            <a:r>
              <a:rPr lang="en-US" altLang="zh-CN" b="1" dirty="0" err="1">
                <a:solidFill>
                  <a:srgbClr val="0000FF"/>
                </a:solidFill>
                <a:latin typeface="Courier New" panose="02070309020205020404" pitchFamily="49" charset="0"/>
                <a:cs typeface="Courier New" panose="02070309020205020404" pitchFamily="49" charset="0"/>
              </a:rPr>
              <a:t>s</a:t>
            </a:r>
            <a:r>
              <a:rPr lang="en-US" altLang="zh-CN" b="1" dirty="0" err="1" smtClean="0">
                <a:solidFill>
                  <a:srgbClr val="0000FF"/>
                </a:solidFill>
                <a:latin typeface="Courier New" panose="02070309020205020404" pitchFamily="49" charset="0"/>
                <a:cs typeface="Courier New" panose="02070309020205020404" pitchFamily="49" charset="0"/>
              </a:rPr>
              <a:t>truct</a:t>
            </a:r>
            <a:r>
              <a:rPr lang="en-US" altLang="zh-CN" b="1" dirty="0" smtClean="0">
                <a:solidFill>
                  <a:srgbClr val="0000FF"/>
                </a:solidFill>
                <a:latin typeface="Courier New" panose="02070309020205020404" pitchFamily="49" charset="0"/>
                <a:cs typeface="Courier New" panose="02070309020205020404" pitchFamily="49" charset="0"/>
              </a:rPr>
              <a:t> student</a:t>
            </a:r>
            <a:r>
              <a:rPr lang="en-US" altLang="zh-CN" b="1" dirty="0" smtClean="0">
                <a:latin typeface="Courier New" panose="02070309020205020404" pitchFamily="49" charset="0"/>
                <a:cs typeface="Courier New" panose="02070309020205020404" pitchFamily="49" charset="0"/>
              </a:rPr>
              <a:t> </a:t>
            </a:r>
            <a:r>
              <a:rPr lang="en-US" altLang="zh-CN" b="1" dirty="0" err="1" smtClean="0">
                <a:latin typeface="Courier New" panose="02070309020205020404" pitchFamily="49" charset="0"/>
                <a:cs typeface="Courier New" panose="02070309020205020404" pitchFamily="49" charset="0"/>
              </a:rPr>
              <a:t>sdnu</a:t>
            </a:r>
            <a:r>
              <a:rPr lang="en-US" altLang="zh-CN" b="1" dirty="0" smtClean="0">
                <a:latin typeface="Courier New" panose="02070309020205020404" pitchFamily="49" charset="0"/>
                <a:cs typeface="Courier New" panose="02070309020205020404" pitchFamily="49" charset="0"/>
              </a:rPr>
              <a:t>[</a:t>
            </a:r>
            <a:r>
              <a:rPr lang="en-US" altLang="zh-CN" b="1" dirty="0" smtClean="0">
                <a:solidFill>
                  <a:srgbClr val="00B0F0"/>
                </a:solidFill>
                <a:latin typeface="Courier New" panose="02070309020205020404" pitchFamily="49" charset="0"/>
                <a:cs typeface="Courier New" panose="02070309020205020404" pitchFamily="49" charset="0"/>
              </a:rPr>
              <a:t>103</a:t>
            </a:r>
            <a:r>
              <a:rPr lang="en-US" altLang="zh-CN" b="1" dirty="0" smtClean="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10" name="文本框 9"/>
          <p:cNvSpPr txBox="1"/>
          <p:nvPr/>
        </p:nvSpPr>
        <p:spPr>
          <a:xfrm>
            <a:off x="3760630" y="4843451"/>
            <a:ext cx="2989142" cy="369332"/>
          </a:xfrm>
          <a:prstGeom prst="rect">
            <a:avLst/>
          </a:prstGeom>
          <a:noFill/>
        </p:spPr>
        <p:txBody>
          <a:bodyPr wrap="square" rtlCol="0">
            <a:spAutoFit/>
          </a:bodyPr>
          <a:lstStyle/>
          <a:p>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Person</a:t>
            </a:r>
            <a:r>
              <a:rPr lang="en-US" altLang="zh-CN" b="1" dirty="0" smtClean="0">
                <a:latin typeface="Courier New" panose="02070309020205020404" pitchFamily="49" charset="0"/>
                <a:cs typeface="Courier New" panose="02070309020205020404" pitchFamily="49" charset="0"/>
              </a:rPr>
              <a:t>	 </a:t>
            </a:r>
            <a:r>
              <a:rPr lang="en-US" altLang="zh-CN" b="1" dirty="0" err="1" smtClean="0">
                <a:latin typeface="Courier New" panose="02070309020205020404" pitchFamily="49" charset="0"/>
                <a:cs typeface="Courier New" panose="02070309020205020404" pitchFamily="49" charset="0"/>
              </a:rPr>
              <a:t>sdnu</a:t>
            </a:r>
            <a:r>
              <a:rPr lang="en-US" altLang="zh-CN" b="1" dirty="0" smtClean="0">
                <a:latin typeface="Courier New" panose="02070309020205020404" pitchFamily="49" charset="0"/>
                <a:cs typeface="Courier New" panose="02070309020205020404" pitchFamily="49" charset="0"/>
              </a:rPr>
              <a:t>[</a:t>
            </a:r>
            <a:r>
              <a:rPr lang="en-US" altLang="zh-CN" b="1" dirty="0" smtClean="0">
                <a:solidFill>
                  <a:srgbClr val="00B0F0"/>
                </a:solidFill>
                <a:latin typeface="Courier New" panose="02070309020205020404" pitchFamily="49" charset="0"/>
                <a:cs typeface="Courier New" panose="02070309020205020404" pitchFamily="49" charset="0"/>
              </a:rPr>
              <a:t>103</a:t>
            </a:r>
            <a:r>
              <a:rPr lang="en-US" altLang="zh-CN" b="1" dirty="0" smtClean="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11" name="文本框 10"/>
          <p:cNvSpPr txBox="1"/>
          <p:nvPr/>
        </p:nvSpPr>
        <p:spPr>
          <a:xfrm>
            <a:off x="2349124" y="2495423"/>
            <a:ext cx="1082348" cy="307777"/>
          </a:xfrm>
          <a:prstGeom prst="rect">
            <a:avLst/>
          </a:prstGeom>
          <a:noFill/>
        </p:spPr>
        <p:txBody>
          <a:bodyPr wrap="none" rtlCol="0">
            <a:spAutoFit/>
          </a:bodyPr>
          <a:lstStyle/>
          <a:p>
            <a:r>
              <a:rPr lang="zh-CN" altLang="en-US" sz="1400" dirty="0" smtClean="0">
                <a:latin typeface="+mn-ea"/>
              </a:rPr>
              <a:t>字符型数组</a:t>
            </a:r>
            <a:endParaRPr lang="zh-CN" altLang="en-US" sz="1400" dirty="0">
              <a:latin typeface="+mn-ea"/>
            </a:endParaRPr>
          </a:p>
        </p:txBody>
      </p:sp>
      <p:sp>
        <p:nvSpPr>
          <p:cNvPr id="12" name="文本框 11"/>
          <p:cNvSpPr txBox="1"/>
          <p:nvPr/>
        </p:nvSpPr>
        <p:spPr>
          <a:xfrm>
            <a:off x="2528661" y="3123478"/>
            <a:ext cx="902811" cy="307777"/>
          </a:xfrm>
          <a:prstGeom prst="rect">
            <a:avLst/>
          </a:prstGeom>
          <a:noFill/>
        </p:spPr>
        <p:txBody>
          <a:bodyPr wrap="none" rtlCol="0">
            <a:spAutoFit/>
          </a:bodyPr>
          <a:lstStyle/>
          <a:p>
            <a:r>
              <a:rPr lang="zh-CN" altLang="en-US" sz="1400" dirty="0" smtClean="0">
                <a:latin typeface="+mn-ea"/>
              </a:rPr>
              <a:t>整型数组</a:t>
            </a:r>
            <a:endParaRPr lang="zh-CN" altLang="en-US" sz="1400" dirty="0">
              <a:latin typeface="+mn-ea"/>
            </a:endParaRPr>
          </a:p>
        </p:txBody>
      </p:sp>
      <p:sp>
        <p:nvSpPr>
          <p:cNvPr id="13" name="文本框 12"/>
          <p:cNvSpPr txBox="1"/>
          <p:nvPr/>
        </p:nvSpPr>
        <p:spPr>
          <a:xfrm>
            <a:off x="2349124" y="3742861"/>
            <a:ext cx="1082348" cy="307777"/>
          </a:xfrm>
          <a:prstGeom prst="rect">
            <a:avLst/>
          </a:prstGeom>
          <a:noFill/>
        </p:spPr>
        <p:txBody>
          <a:bodyPr wrap="none" rtlCol="0">
            <a:spAutoFit/>
          </a:bodyPr>
          <a:lstStyle/>
          <a:p>
            <a:r>
              <a:rPr lang="zh-CN" altLang="en-US" sz="1400" dirty="0">
                <a:latin typeface="+mn-ea"/>
              </a:rPr>
              <a:t>浮点</a:t>
            </a:r>
            <a:r>
              <a:rPr lang="zh-CN" altLang="en-US" sz="1400" dirty="0" smtClean="0">
                <a:latin typeface="+mn-ea"/>
              </a:rPr>
              <a:t>型数组</a:t>
            </a:r>
            <a:endParaRPr lang="zh-CN" altLang="en-US" sz="1400" dirty="0">
              <a:latin typeface="+mn-ea"/>
            </a:endParaRPr>
          </a:p>
        </p:txBody>
      </p:sp>
      <p:sp>
        <p:nvSpPr>
          <p:cNvPr id="14" name="文本框 13"/>
          <p:cNvSpPr txBox="1"/>
          <p:nvPr/>
        </p:nvSpPr>
        <p:spPr>
          <a:xfrm>
            <a:off x="2188506" y="4314681"/>
            <a:ext cx="1261884" cy="307777"/>
          </a:xfrm>
          <a:prstGeom prst="rect">
            <a:avLst/>
          </a:prstGeom>
          <a:noFill/>
        </p:spPr>
        <p:txBody>
          <a:bodyPr wrap="none" rtlCol="0">
            <a:spAutoFit/>
          </a:bodyPr>
          <a:lstStyle/>
          <a:p>
            <a:r>
              <a:rPr lang="zh-CN" altLang="en-US" sz="1400" dirty="0">
                <a:latin typeface="+mn-ea"/>
              </a:rPr>
              <a:t>结构体</a:t>
            </a:r>
            <a:r>
              <a:rPr lang="zh-CN" altLang="en-US" sz="1400" dirty="0" smtClean="0">
                <a:latin typeface="+mn-ea"/>
              </a:rPr>
              <a:t>型数组</a:t>
            </a:r>
            <a:endParaRPr lang="zh-CN" altLang="en-US" sz="1400" dirty="0">
              <a:latin typeface="+mn-ea"/>
            </a:endParaRPr>
          </a:p>
        </p:txBody>
      </p:sp>
      <p:sp>
        <p:nvSpPr>
          <p:cNvPr id="16" name="矩形 15"/>
          <p:cNvSpPr/>
          <p:nvPr/>
        </p:nvSpPr>
        <p:spPr>
          <a:xfrm>
            <a:off x="779285" y="1511584"/>
            <a:ext cx="8121647" cy="338554"/>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latin typeface="+mn-ea"/>
              </a:rPr>
              <a:t>数组（</a:t>
            </a:r>
            <a:r>
              <a:rPr lang="en-US" altLang="zh-CN" sz="1600" dirty="0" smtClean="0"/>
              <a:t>Array</a:t>
            </a:r>
            <a:r>
              <a:rPr lang="zh-CN" altLang="en-US" sz="1600" dirty="0" smtClean="0"/>
              <a:t>）</a:t>
            </a:r>
            <a:r>
              <a:rPr lang="zh-CN" altLang="en-US" sz="1600" dirty="0" smtClean="0">
                <a:latin typeface="+mn-ea"/>
              </a:rPr>
              <a:t>：</a:t>
            </a:r>
            <a:r>
              <a:rPr lang="zh-CN" altLang="en-US" sz="1600" dirty="0" smtClean="0">
                <a:latin typeface="楷体" panose="02010609060101010101" pitchFamily="49" charset="-122"/>
                <a:ea typeface="楷体" panose="02010609060101010101" pitchFamily="49" charset="-122"/>
              </a:rPr>
              <a:t>相同</a:t>
            </a:r>
            <a:r>
              <a:rPr lang="zh-CN" altLang="en-US" sz="1600" dirty="0">
                <a:latin typeface="楷体" panose="02010609060101010101" pitchFamily="49" charset="-122"/>
                <a:ea typeface="楷体" panose="02010609060101010101" pitchFamily="49" charset="-122"/>
              </a:rPr>
              <a:t>类型</a:t>
            </a:r>
            <a:r>
              <a:rPr lang="zh-CN" altLang="en-US" sz="1600" dirty="0" smtClean="0">
                <a:latin typeface="楷体" panose="02010609060101010101" pitchFamily="49" charset="-122"/>
                <a:ea typeface="楷体" panose="02010609060101010101" pitchFamily="49" charset="-122"/>
              </a:rPr>
              <a:t>的元素</a:t>
            </a:r>
            <a:r>
              <a:rPr lang="en-US" altLang="zh-CN" sz="1600" dirty="0" smtClean="0">
                <a:latin typeface="楷体" panose="02010609060101010101" pitchFamily="49" charset="-122"/>
                <a:ea typeface="楷体" panose="02010609060101010101" pitchFamily="49" charset="-122"/>
              </a:rPr>
              <a:t>(element)</a:t>
            </a:r>
            <a:r>
              <a:rPr lang="zh-CN" altLang="en-US" sz="1600" dirty="0" smtClean="0">
                <a:latin typeface="楷体" panose="02010609060101010101" pitchFamily="49" charset="-122"/>
                <a:ea typeface="楷体" panose="02010609060101010101" pitchFamily="49" charset="-122"/>
              </a:rPr>
              <a:t>构成的集合，如整型数组，浮点型数组</a:t>
            </a:r>
            <a:r>
              <a:rPr lang="zh-CN" altLang="en-US" sz="1600" dirty="0">
                <a:latin typeface="楷体" panose="02010609060101010101" pitchFamily="49" charset="-122"/>
                <a:ea typeface="楷体" panose="02010609060101010101" pitchFamily="49" charset="-122"/>
              </a:rPr>
              <a:t>等</a:t>
            </a:r>
            <a:r>
              <a:rPr lang="zh-CN" altLang="en-US" sz="1600" dirty="0" smtClean="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sp>
        <p:nvSpPr>
          <p:cNvPr id="17" name="矩形 16"/>
          <p:cNvSpPr/>
          <p:nvPr/>
        </p:nvSpPr>
        <p:spPr>
          <a:xfrm>
            <a:off x="1347254" y="5666693"/>
            <a:ext cx="6545382" cy="338554"/>
          </a:xfrm>
          <a:prstGeom prst="rect">
            <a:avLst/>
          </a:prstGeom>
        </p:spPr>
        <p:txBody>
          <a:bodyPr wrap="none">
            <a:spAutoFit/>
          </a:bodyPr>
          <a:lstStyle/>
          <a:p>
            <a:r>
              <a:rPr lang="zh-CN" altLang="en-US" sz="1600" b="1" dirty="0" smtClean="0">
                <a:latin typeface="+mn-ea"/>
              </a:rPr>
              <a:t>设计数组的好处</a:t>
            </a:r>
            <a:r>
              <a:rPr lang="zh-CN" altLang="en-US" sz="1600" dirty="0" smtClean="0">
                <a:latin typeface="楷体" panose="02010609060101010101" pitchFamily="49" charset="-122"/>
                <a:ea typeface="楷体" panose="02010609060101010101" pitchFamily="49" charset="-122"/>
              </a:rPr>
              <a:t>：</a:t>
            </a:r>
            <a:r>
              <a:rPr lang="zh-CN" altLang="en-US" sz="1600" dirty="0" smtClean="0">
                <a:solidFill>
                  <a:srgbClr val="0000FF"/>
                </a:solidFill>
                <a:latin typeface="楷体" panose="02010609060101010101" pitchFamily="49" charset="-122"/>
                <a:ea typeface="楷体" panose="02010609060101010101" pitchFamily="49" charset="-122"/>
              </a:rPr>
              <a:t>配合循环可以快速处理</a:t>
            </a:r>
            <a:r>
              <a:rPr lang="zh-CN" altLang="en-US" sz="1600" dirty="0">
                <a:solidFill>
                  <a:srgbClr val="0000FF"/>
                </a:solidFill>
                <a:latin typeface="楷体" panose="02010609060101010101" pitchFamily="49" charset="-122"/>
                <a:ea typeface="楷体" panose="02010609060101010101" pitchFamily="49" charset="-122"/>
              </a:rPr>
              <a:t>数量庞大但类型单一的</a:t>
            </a:r>
            <a:r>
              <a:rPr lang="zh-CN" altLang="en-US" sz="1600" dirty="0" smtClean="0">
                <a:solidFill>
                  <a:srgbClr val="0000FF"/>
                </a:solidFill>
                <a:latin typeface="楷体" panose="02010609060101010101" pitchFamily="49" charset="-122"/>
                <a:ea typeface="楷体" panose="02010609060101010101" pitchFamily="49" charset="-122"/>
              </a:rPr>
              <a:t>数据。</a:t>
            </a:r>
            <a:endParaRPr lang="zh-CN" altLang="en-US" sz="1600" dirty="0">
              <a:solidFill>
                <a:srgbClr val="0000FF"/>
              </a:solidFill>
              <a:latin typeface="楷体" panose="02010609060101010101" pitchFamily="49" charset="-122"/>
              <a:ea typeface="楷体" panose="02010609060101010101" pitchFamily="49" charset="-122"/>
            </a:endParaRPr>
          </a:p>
        </p:txBody>
      </p:sp>
      <p:sp>
        <p:nvSpPr>
          <p:cNvPr id="26" name="五边形 25"/>
          <p:cNvSpPr/>
          <p:nvPr/>
        </p:nvSpPr>
        <p:spPr>
          <a:xfrm>
            <a:off x="2188506" y="4869167"/>
            <a:ext cx="1375041" cy="307777"/>
          </a:xfrm>
          <a:prstGeom prst="homePlat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15" name="文本框 14"/>
          <p:cNvSpPr txBox="1"/>
          <p:nvPr/>
        </p:nvSpPr>
        <p:spPr>
          <a:xfrm>
            <a:off x="2514890" y="4864849"/>
            <a:ext cx="902811" cy="307777"/>
          </a:xfrm>
          <a:prstGeom prst="rect">
            <a:avLst/>
          </a:prstGeom>
          <a:noFill/>
        </p:spPr>
        <p:txBody>
          <a:bodyPr wrap="none" rtlCol="0">
            <a:spAutoFit/>
          </a:bodyPr>
          <a:lstStyle/>
          <a:p>
            <a:r>
              <a:rPr lang="zh-CN" altLang="en-US" sz="1400" dirty="0">
                <a:latin typeface="+mn-ea"/>
              </a:rPr>
              <a:t>对象</a:t>
            </a:r>
            <a:r>
              <a:rPr lang="zh-CN" altLang="en-US" sz="1400" dirty="0" smtClean="0">
                <a:latin typeface="+mn-ea"/>
              </a:rPr>
              <a:t>数组</a:t>
            </a:r>
            <a:endParaRPr lang="zh-CN" altLang="en-US" sz="1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p:cNvPicPr>
            <a:picLocks noChangeAspect="1"/>
          </p:cNvPicPr>
          <p:nvPr/>
        </p:nvPicPr>
        <p:blipFill>
          <a:blip r:embed="rId2"/>
          <a:stretch>
            <a:fillRect/>
          </a:stretch>
        </p:blipFill>
        <p:spPr>
          <a:xfrm>
            <a:off x="6726978" y="4812910"/>
            <a:ext cx="1434531" cy="1718484"/>
          </a:xfrm>
          <a:prstGeom prst="rect">
            <a:avLst/>
          </a:prstGeom>
        </p:spPr>
      </p:pic>
      <p:sp>
        <p:nvSpPr>
          <p:cNvPr id="3" name="矩形 2"/>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1. </a:t>
            </a:r>
            <a:r>
              <a:rPr lang="zh-CN" altLang="en-US" sz="2000" b="1" dirty="0" smtClean="0">
                <a:solidFill>
                  <a:srgbClr val="C00000"/>
                </a:solidFill>
                <a:latin typeface="Bodoni MT Black" panose="02070A03080606020203" pitchFamily="18" charset="0"/>
                <a:ea typeface="黑体" panose="02010609060101010101" pitchFamily="49" charset="-122"/>
              </a:rPr>
              <a:t>对象数组的定义</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0000FF"/>
                </a:solidFill>
                <a:latin typeface="Bodoni MT Black" panose="02070A03080606020203" pitchFamily="18" charset="0"/>
                <a:ea typeface="黑体" panose="02010609060101010101" pitchFamily="49" charset="-122"/>
              </a:rPr>
              <a:t>分配存储空间</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p:txBody>
          <a:bodyPr/>
          <a:lstStyle/>
          <a:p>
            <a:r>
              <a:rPr lang="en-US" altLang="zh-CN" dirty="0" smtClean="0">
                <a:latin typeface="Britannic Bold" panose="020B0903060703020204" pitchFamily="34" charset="0"/>
                <a:sym typeface="+mn-ea"/>
              </a:rPr>
              <a:t>3.4.1</a:t>
            </a:r>
            <a:r>
              <a:rPr lang="en-US" altLang="zh-CN" dirty="0" smtClean="0">
                <a:sym typeface="+mn-ea"/>
              </a:rPr>
              <a:t> </a:t>
            </a:r>
            <a:r>
              <a:rPr lang="zh-CN" altLang="en-US" dirty="0" smtClean="0">
                <a:sym typeface="+mn-ea"/>
              </a:rPr>
              <a:t>对象数组</a:t>
            </a:r>
          </a:p>
        </p:txBody>
      </p:sp>
      <p:sp>
        <p:nvSpPr>
          <p:cNvPr id="5" name="矩形 4"/>
          <p:cNvSpPr/>
          <p:nvPr/>
        </p:nvSpPr>
        <p:spPr>
          <a:xfrm>
            <a:off x="371313" y="1395517"/>
            <a:ext cx="7598979" cy="46166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smtClean="0">
                <a:latin typeface="+mn-ea"/>
              </a:rPr>
              <a:t>对象数组：</a:t>
            </a:r>
            <a:r>
              <a:rPr lang="zh-CN" altLang="en-US" sz="1400" dirty="0" smtClean="0">
                <a:latin typeface="楷体" panose="02010609060101010101" pitchFamily="49" charset="-122"/>
                <a:ea typeface="楷体" panose="02010609060101010101" pitchFamily="49" charset="-122"/>
              </a:rPr>
              <a:t>隶属同一类的多个对象元素构成的</a:t>
            </a:r>
            <a:r>
              <a:rPr lang="zh-CN" altLang="en-US" sz="1400" b="1" dirty="0" smtClean="0">
                <a:solidFill>
                  <a:srgbClr val="0000FF"/>
                </a:solidFill>
                <a:latin typeface="楷体" panose="02010609060101010101" pitchFamily="49" charset="-122"/>
                <a:ea typeface="楷体" panose="02010609060101010101" pitchFamily="49" charset="-122"/>
              </a:rPr>
              <a:t>集合</a:t>
            </a:r>
            <a:r>
              <a:rPr lang="zh-CN" altLang="en-US" sz="1400" dirty="0" smtClean="0">
                <a:latin typeface="楷体" panose="02010609060101010101" pitchFamily="49" charset="-122"/>
                <a:ea typeface="楷体" panose="02010609060101010101" pitchFamily="49" charset="-122"/>
              </a:rPr>
              <a:t>。集合中的每个元素均为该类的对象。</a:t>
            </a:r>
            <a:endParaRPr lang="zh-CN" altLang="en-US" sz="1600" dirty="0">
              <a:latin typeface="楷体" panose="02010609060101010101" pitchFamily="49" charset="-122"/>
              <a:ea typeface="楷体" panose="02010609060101010101" pitchFamily="49" charset="-122"/>
            </a:endParaRPr>
          </a:p>
        </p:txBody>
      </p:sp>
      <p:sp>
        <p:nvSpPr>
          <p:cNvPr id="8" name="矩形 7"/>
          <p:cNvSpPr/>
          <p:nvPr/>
        </p:nvSpPr>
        <p:spPr>
          <a:xfrm>
            <a:off x="371313" y="1753480"/>
            <a:ext cx="8579605" cy="7848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smtClean="0">
                <a:latin typeface="+mn-ea"/>
              </a:rPr>
              <a:t>对象数组与传统数组区别</a:t>
            </a:r>
            <a:r>
              <a:rPr lang="zh-CN" altLang="en-US" sz="1600" dirty="0" smtClean="0">
                <a:latin typeface="楷体" panose="02010609060101010101" pitchFamily="49" charset="-122"/>
                <a:ea typeface="楷体" panose="02010609060101010101" pitchFamily="49" charset="-122"/>
              </a:rPr>
              <a:t>：</a:t>
            </a:r>
            <a:r>
              <a:rPr lang="zh-CN" altLang="en-US" sz="1400" dirty="0" smtClean="0">
                <a:latin typeface="楷体" panose="02010609060101010101" pitchFamily="49" charset="-122"/>
                <a:ea typeface="楷体" panose="02010609060101010101" pitchFamily="49" charset="-122"/>
              </a:rPr>
              <a:t>对象数组的</a:t>
            </a:r>
            <a:r>
              <a:rPr lang="zh-CN" altLang="en-US" sz="1400" dirty="0">
                <a:latin typeface="楷体" panose="02010609060101010101" pitchFamily="49" charset="-122"/>
                <a:ea typeface="楷体" panose="02010609060101010101" pitchFamily="49" charset="-122"/>
              </a:rPr>
              <a:t>定义、初始化、引用与普通数组类似</a:t>
            </a:r>
            <a:r>
              <a:rPr lang="zh-CN" altLang="en-US" sz="1400" dirty="0" smtClean="0">
                <a:latin typeface="楷体" panose="02010609060101010101" pitchFamily="49" charset="-122"/>
                <a:ea typeface="楷体" panose="02010609060101010101" pitchFamily="49" charset="-122"/>
              </a:rPr>
              <a:t>，但也有些其特殊性，因为每个对象元素不仅包括</a:t>
            </a:r>
            <a:r>
              <a:rPr lang="zh-CN" altLang="en-US" sz="1400" dirty="0">
                <a:latin typeface="楷体" panose="02010609060101010101" pitchFamily="49" charset="-122"/>
                <a:ea typeface="楷体" panose="02010609060101010101" pitchFamily="49" charset="-122"/>
              </a:rPr>
              <a:t>数据</a:t>
            </a:r>
            <a:r>
              <a:rPr lang="zh-CN" altLang="en-US" sz="1400" dirty="0" smtClean="0">
                <a:latin typeface="楷体" panose="02010609060101010101" pitchFamily="49" charset="-122"/>
                <a:ea typeface="楷体" panose="02010609060101010101" pitchFamily="49" charset="-122"/>
              </a:rPr>
              <a:t>成员，也包括成员函数。</a:t>
            </a:r>
            <a:r>
              <a:rPr lang="en-US" altLang="zh-CN" sz="1400" dirty="0" smtClean="0">
                <a:latin typeface="楷体" panose="02010609060101010101" pitchFamily="49" charset="-122"/>
                <a:ea typeface="楷体" panose="02010609060101010101" pitchFamily="49" charset="-122"/>
              </a:rPr>
              <a:t>(</a:t>
            </a:r>
            <a:r>
              <a:rPr lang="zh-CN" altLang="en-US" sz="1400" b="1" dirty="0" smtClean="0">
                <a:solidFill>
                  <a:srgbClr val="0000FF"/>
                </a:solidFill>
                <a:latin typeface="楷体" panose="02010609060101010101" pitchFamily="49" charset="-122"/>
                <a:ea typeface="楷体" panose="02010609060101010101" pitchFamily="49" charset="-122"/>
              </a:rPr>
              <a:t>外同里不同</a:t>
            </a:r>
            <a:r>
              <a:rPr lang="en-US" altLang="zh-CN" sz="1400" dirty="0" smtClean="0">
                <a:latin typeface="楷体" panose="02010609060101010101" pitchFamily="49" charset="-122"/>
                <a:ea typeface="楷体" panose="02010609060101010101" pitchFamily="49" charset="-122"/>
              </a:rPr>
              <a:t>)</a:t>
            </a:r>
            <a:r>
              <a:rPr lang="zh-CN" altLang="en-US" sz="1400" dirty="0" smtClean="0">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p:txBody>
      </p:sp>
      <p:grpSp>
        <p:nvGrpSpPr>
          <p:cNvPr id="15" name="组合 14"/>
          <p:cNvGrpSpPr/>
          <p:nvPr/>
        </p:nvGrpSpPr>
        <p:grpSpPr>
          <a:xfrm>
            <a:off x="648320" y="3210430"/>
            <a:ext cx="3032170" cy="419362"/>
            <a:chOff x="4453627" y="3262420"/>
            <a:chExt cx="3032170" cy="419362"/>
          </a:xfrm>
        </p:grpSpPr>
        <p:sp>
          <p:nvSpPr>
            <p:cNvPr id="11" name="圆角矩形 10"/>
            <p:cNvSpPr/>
            <p:nvPr/>
          </p:nvSpPr>
          <p:spPr>
            <a:xfrm>
              <a:off x="4541428" y="3262420"/>
              <a:ext cx="2840736" cy="419362"/>
            </a:xfrm>
            <a:prstGeom prst="roundRect">
              <a:avLst>
                <a:gd name="adj" fmla="val 12621"/>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4453627" y="3262420"/>
              <a:ext cx="3032170" cy="369332"/>
            </a:xfrm>
            <a:prstGeom prst="rect">
              <a:avLst/>
            </a:prstGeom>
          </p:spPr>
          <p:txBody>
            <a:bodyPr wrap="square">
              <a:spAutoFit/>
            </a:bodyPr>
            <a:lstStyle/>
            <a:p>
              <a:pPr algn="ctr"/>
              <a:r>
                <a:rPr lang="zh-CN" altLang="en-US" dirty="0">
                  <a:latin typeface="隶书" panose="02010509060101010101" pitchFamily="49" charset="-122"/>
                  <a:ea typeface="隶书" panose="02010509060101010101" pitchFamily="49" charset="-122"/>
                </a:rPr>
                <a:t> </a:t>
              </a:r>
              <a:r>
                <a:rPr lang="zh-CN" altLang="en-US" dirty="0">
                  <a:solidFill>
                    <a:schemeClr val="accent2">
                      <a:lumMod val="75000"/>
                    </a:schemeClr>
                  </a:solidFill>
                  <a:latin typeface="隶书" panose="02010509060101010101" pitchFamily="49" charset="-122"/>
                  <a:ea typeface="隶书" panose="02010509060101010101" pitchFamily="49" charset="-122"/>
                </a:rPr>
                <a:t>类名  </a:t>
              </a:r>
              <a:r>
                <a:rPr lang="zh-CN" altLang="en-US" dirty="0" smtClean="0">
                  <a:latin typeface="隶书" panose="02010509060101010101" pitchFamily="49" charset="-122"/>
                  <a:ea typeface="隶书" panose="02010509060101010101" pitchFamily="49" charset="-122"/>
                </a:rPr>
                <a:t>数组</a:t>
              </a:r>
              <a:r>
                <a:rPr lang="zh-CN" altLang="en-US" dirty="0">
                  <a:latin typeface="隶书" panose="02010509060101010101" pitchFamily="49" charset="-122"/>
                  <a:ea typeface="隶书" panose="02010509060101010101" pitchFamily="49" charset="-122"/>
                </a:rPr>
                <a:t>名</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元素个数</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a:t>
              </a:r>
            </a:p>
          </p:txBody>
        </p:sp>
      </p:grpSp>
      <p:sp>
        <p:nvSpPr>
          <p:cNvPr id="12" name="矩形 11"/>
          <p:cNvSpPr/>
          <p:nvPr/>
        </p:nvSpPr>
        <p:spPr>
          <a:xfrm>
            <a:off x="4729186" y="2585078"/>
            <a:ext cx="4114368" cy="461665"/>
          </a:xfrm>
          <a:prstGeom prst="rect">
            <a:avLst/>
          </a:prstGeom>
        </p:spPr>
        <p:txBody>
          <a:bodyPr wrap="square">
            <a:spAutoFit/>
          </a:bodyPr>
          <a:lstStyle/>
          <a:p>
            <a:pPr>
              <a:lnSpc>
                <a:spcPct val="150000"/>
              </a:lnSpc>
            </a:pPr>
            <a:r>
              <a:rPr lang="en-US" altLang="zh-CN" sz="1600" dirty="0" smtClean="0">
                <a:latin typeface="+mn-ea"/>
              </a:rPr>
              <a:t>2. </a:t>
            </a:r>
            <a:r>
              <a:rPr lang="zh-CN" altLang="en-US" sz="1600" dirty="0" smtClean="0">
                <a:latin typeface="+mn-ea"/>
              </a:rPr>
              <a:t>对象数组的元素</a:t>
            </a:r>
            <a:r>
              <a:rPr lang="zh-CN" altLang="en-US" sz="1600" dirty="0">
                <a:solidFill>
                  <a:srgbClr val="0066FF"/>
                </a:solidFill>
                <a:latin typeface="+mn-ea"/>
              </a:rPr>
              <a:t>访问</a:t>
            </a:r>
            <a:r>
              <a:rPr lang="zh-CN" altLang="en-US" sz="1600" dirty="0" smtClean="0">
                <a:solidFill>
                  <a:srgbClr val="0066FF"/>
                </a:solidFill>
                <a:latin typeface="+mn-ea"/>
              </a:rPr>
              <a:t>类公有成员</a:t>
            </a:r>
            <a:r>
              <a:rPr lang="zh-CN" altLang="en-US" sz="1600" dirty="0" smtClean="0">
                <a:latin typeface="+mn-ea"/>
              </a:rPr>
              <a:t>的格式：</a:t>
            </a:r>
            <a:endParaRPr lang="zh-CN" altLang="en-US" sz="1600" dirty="0">
              <a:latin typeface="+mn-ea"/>
            </a:endParaRPr>
          </a:p>
        </p:txBody>
      </p:sp>
      <p:sp>
        <p:nvSpPr>
          <p:cNvPr id="14" name="矩形 13"/>
          <p:cNvSpPr/>
          <p:nvPr/>
        </p:nvSpPr>
        <p:spPr>
          <a:xfrm>
            <a:off x="985906" y="2644498"/>
            <a:ext cx="2444900" cy="338554"/>
          </a:xfrm>
          <a:prstGeom prst="rect">
            <a:avLst/>
          </a:prstGeom>
        </p:spPr>
        <p:txBody>
          <a:bodyPr wrap="none">
            <a:spAutoFit/>
          </a:bodyPr>
          <a:lstStyle/>
          <a:p>
            <a:r>
              <a:rPr lang="en-US" altLang="zh-CN" sz="1600" dirty="0" smtClean="0">
                <a:latin typeface="+mn-ea"/>
              </a:rPr>
              <a:t>1. </a:t>
            </a:r>
            <a:r>
              <a:rPr lang="zh-CN" altLang="en-US" sz="1600" dirty="0">
                <a:latin typeface="+mn-ea"/>
              </a:rPr>
              <a:t>对象数组的</a:t>
            </a:r>
            <a:r>
              <a:rPr lang="zh-CN" altLang="en-US" sz="1600" dirty="0">
                <a:solidFill>
                  <a:srgbClr val="0066FF"/>
                </a:solidFill>
                <a:latin typeface="+mn-ea"/>
              </a:rPr>
              <a:t>定义格式</a:t>
            </a:r>
            <a:r>
              <a:rPr lang="zh-CN" altLang="en-US" sz="1600" dirty="0" smtClean="0">
                <a:latin typeface="+mn-ea"/>
              </a:rPr>
              <a:t>：</a:t>
            </a:r>
            <a:endParaRPr lang="zh-CN" altLang="en-US" sz="1600" dirty="0">
              <a:latin typeface="+mn-ea"/>
            </a:endParaRPr>
          </a:p>
        </p:txBody>
      </p:sp>
      <p:sp>
        <p:nvSpPr>
          <p:cNvPr id="16" name="文本框 15"/>
          <p:cNvSpPr txBox="1"/>
          <p:nvPr/>
        </p:nvSpPr>
        <p:spPr>
          <a:xfrm>
            <a:off x="809490" y="4015431"/>
            <a:ext cx="3262546" cy="369332"/>
          </a:xfrm>
          <a:prstGeom prst="rect">
            <a:avLst/>
          </a:prstGeom>
          <a:noFill/>
        </p:spPr>
        <p:txBody>
          <a:bodyPr wrap="square" rtlCol="0">
            <a:spAutoFit/>
          </a:bodyPr>
          <a:lstStyle/>
          <a:p>
            <a:r>
              <a:rPr lang="zh-CN" altLang="en-US" b="1" dirty="0" smtClean="0">
                <a:solidFill>
                  <a:srgbClr val="00B050"/>
                </a:solidFill>
                <a:latin typeface="Courier New" panose="02070309020205020404" pitchFamily="49" charset="0"/>
                <a:ea typeface="隶书" panose="02010509060101010101" pitchFamily="49" charset="-122"/>
                <a:cs typeface="Courier New" panose="02070309020205020404" pitchFamily="49" charset="0"/>
              </a:rPr>
              <a:t>例如： </a:t>
            </a:r>
            <a:r>
              <a:rPr lang="en-US" altLang="zh-CN" b="1" dirty="0" smtClean="0">
                <a:solidFill>
                  <a:schemeClr val="accent2">
                    <a:lumMod val="75000"/>
                  </a:schemeClr>
                </a:solidFill>
                <a:latin typeface="Courier New" panose="02070309020205020404" pitchFamily="49" charset="0"/>
                <a:ea typeface="隶书" panose="02010509060101010101" pitchFamily="49" charset="-122"/>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a:t>
            </a:r>
            <a:r>
              <a:rPr lang="en-US" altLang="zh-CN" b="1" dirty="0" err="1" smtClean="0">
                <a:latin typeface="Courier New" panose="02070309020205020404" pitchFamily="49" charset="0"/>
                <a:cs typeface="Courier New" panose="02070309020205020404" pitchFamily="49" charset="0"/>
              </a:rPr>
              <a:t>dt</a:t>
            </a:r>
            <a:r>
              <a:rPr lang="en-US" altLang="zh-CN" b="1" dirty="0" smtClean="0">
                <a:latin typeface="Courier New" panose="02070309020205020404" pitchFamily="49" charset="0"/>
                <a:cs typeface="Courier New" panose="02070309020205020404" pitchFamily="49" charset="0"/>
              </a:rPr>
              <a:t>[20];</a:t>
            </a:r>
            <a:endParaRPr lang="zh-CN" altLang="en-US" b="1" dirty="0">
              <a:latin typeface="Courier New" panose="02070309020205020404" pitchFamily="49" charset="0"/>
              <a:cs typeface="Courier New" panose="02070309020205020404" pitchFamily="49" charset="0"/>
            </a:endParaRPr>
          </a:p>
        </p:txBody>
      </p:sp>
      <p:sp>
        <p:nvSpPr>
          <p:cNvPr id="17" name="文本框 16"/>
          <p:cNvSpPr txBox="1"/>
          <p:nvPr/>
        </p:nvSpPr>
        <p:spPr>
          <a:xfrm>
            <a:off x="5193600" y="3778368"/>
            <a:ext cx="3440949" cy="369332"/>
          </a:xfrm>
          <a:prstGeom prst="rect">
            <a:avLst/>
          </a:prstGeom>
          <a:noFill/>
        </p:spPr>
        <p:txBody>
          <a:bodyPr wrap="square" rtlCol="0">
            <a:spAutoFit/>
          </a:bodyPr>
          <a:lstStyle/>
          <a:p>
            <a:r>
              <a:rPr lang="zh-CN" altLang="en-US" b="1" dirty="0" smtClean="0">
                <a:solidFill>
                  <a:srgbClr val="00B050"/>
                </a:solidFill>
                <a:latin typeface="Courier New" panose="02070309020205020404" pitchFamily="49" charset="0"/>
                <a:ea typeface="隶书" panose="02010509060101010101" pitchFamily="49" charset="-122"/>
                <a:cs typeface="Courier New" panose="02070309020205020404" pitchFamily="49" charset="0"/>
              </a:rPr>
              <a:t>例如： </a:t>
            </a:r>
            <a:r>
              <a:rPr lang="en-US" altLang="zh-CN" sz="1600" b="1" dirty="0" err="1" smtClean="0">
                <a:latin typeface="Courier New" panose="02070309020205020404" pitchFamily="49" charset="0"/>
                <a:cs typeface="Courier New" panose="02070309020205020404" pitchFamily="49" charset="0"/>
              </a:rPr>
              <a:t>dt</a:t>
            </a:r>
            <a:r>
              <a:rPr lang="en-US" altLang="zh-CN" sz="1600" b="1" dirty="0" smtClean="0">
                <a:latin typeface="Courier New" panose="02070309020205020404" pitchFamily="49" charset="0"/>
                <a:cs typeface="Courier New" panose="02070309020205020404" pitchFamily="49" charset="0"/>
              </a:rPr>
              <a:t>[0].Display();</a:t>
            </a:r>
            <a:endParaRPr lang="zh-CN" altLang="en-US" b="1" dirty="0">
              <a:latin typeface="Courier New" panose="02070309020205020404" pitchFamily="49" charset="0"/>
              <a:cs typeface="Courier New" panose="02070309020205020404" pitchFamily="49" charset="0"/>
            </a:endParaRPr>
          </a:p>
        </p:txBody>
      </p:sp>
      <p:grpSp>
        <p:nvGrpSpPr>
          <p:cNvPr id="18" name="组合 17"/>
          <p:cNvGrpSpPr/>
          <p:nvPr/>
        </p:nvGrpSpPr>
        <p:grpSpPr>
          <a:xfrm>
            <a:off x="5129339" y="3190139"/>
            <a:ext cx="3032170" cy="419362"/>
            <a:chOff x="4453627" y="3262420"/>
            <a:chExt cx="3032170" cy="419362"/>
          </a:xfrm>
        </p:grpSpPr>
        <p:sp>
          <p:nvSpPr>
            <p:cNvPr id="19" name="圆角矩形 18"/>
            <p:cNvSpPr/>
            <p:nvPr/>
          </p:nvSpPr>
          <p:spPr>
            <a:xfrm>
              <a:off x="4500258" y="3262420"/>
              <a:ext cx="2881906" cy="419362"/>
            </a:xfrm>
            <a:prstGeom prst="roundRect">
              <a:avLst>
                <a:gd name="adj" fmla="val 14178"/>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4453627" y="3262420"/>
              <a:ext cx="3032170" cy="369332"/>
            </a:xfrm>
            <a:prstGeom prst="rect">
              <a:avLst/>
            </a:prstGeom>
          </p:spPr>
          <p:txBody>
            <a:bodyPr wrap="square">
              <a:spAutoFit/>
            </a:bodyPr>
            <a:lstStyle/>
            <a:p>
              <a:pPr algn="ctr"/>
              <a:r>
                <a:rPr lang="zh-CN" altLang="en-US" dirty="0" smtClean="0">
                  <a:latin typeface="隶书" panose="02010509060101010101" pitchFamily="49" charset="-122"/>
                  <a:ea typeface="隶书" panose="02010509060101010101" pitchFamily="49" charset="-122"/>
                </a:rPr>
                <a:t>数组</a:t>
              </a:r>
              <a:r>
                <a:rPr lang="zh-CN" altLang="en-US" dirty="0">
                  <a:latin typeface="隶书" panose="02010509060101010101" pitchFamily="49" charset="-122"/>
                  <a:ea typeface="隶书" panose="02010509060101010101" pitchFamily="49" charset="-122"/>
                </a:rPr>
                <a:t>名</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元素下标</a:t>
              </a:r>
              <a:r>
                <a:rPr lang="en-US" altLang="zh-CN" dirty="0" smtClean="0">
                  <a:latin typeface="隶书" panose="02010509060101010101" pitchFamily="49" charset="-122"/>
                  <a:ea typeface="隶书" panose="02010509060101010101" pitchFamily="49" charset="-122"/>
                </a:rPr>
                <a:t>].</a:t>
              </a:r>
              <a:r>
                <a:rPr lang="zh-CN" altLang="en-US" dirty="0" smtClean="0">
                  <a:latin typeface="楷体" panose="02010609060101010101" pitchFamily="49" charset="-122"/>
                  <a:ea typeface="楷体" panose="02010609060101010101" pitchFamily="49" charset="-122"/>
                </a:rPr>
                <a:t>成员名</a:t>
              </a:r>
              <a:r>
                <a:rPr lang="zh-CN" altLang="en-US" dirty="0" smtClean="0">
                  <a:latin typeface="隶书" panose="02010509060101010101" pitchFamily="49" charset="-122"/>
                  <a:ea typeface="隶书" panose="02010509060101010101" pitchFamily="49" charset="-122"/>
                </a:rPr>
                <a:t>；</a:t>
              </a:r>
              <a:endParaRPr lang="zh-CN" altLang="en-US" dirty="0">
                <a:latin typeface="隶书" panose="02010509060101010101" pitchFamily="49" charset="-122"/>
                <a:ea typeface="隶书" panose="02010509060101010101" pitchFamily="49" charset="-122"/>
              </a:endParaRPr>
            </a:p>
          </p:txBody>
        </p:sp>
      </p:grpSp>
      <p:sp>
        <p:nvSpPr>
          <p:cNvPr id="28" name="文本框 27"/>
          <p:cNvSpPr txBox="1"/>
          <p:nvPr/>
        </p:nvSpPr>
        <p:spPr>
          <a:xfrm>
            <a:off x="5883967" y="4047154"/>
            <a:ext cx="2646079" cy="369332"/>
          </a:xfrm>
          <a:prstGeom prst="rect">
            <a:avLst/>
          </a:prstGeom>
          <a:noFill/>
        </p:spPr>
        <p:txBody>
          <a:bodyPr wrap="square" rtlCol="0">
            <a:spAutoFit/>
          </a:bodyPr>
          <a:lstStyle/>
          <a:p>
            <a:r>
              <a:rPr lang="zh-CN" altLang="en-US" b="1" dirty="0" smtClean="0">
                <a:solidFill>
                  <a:schemeClr val="accent2">
                    <a:lumMod val="75000"/>
                  </a:schemeClr>
                </a:solidFill>
                <a:latin typeface="Courier New" panose="02070309020205020404" pitchFamily="49" charset="0"/>
                <a:ea typeface="隶书" panose="02010509060101010101" pitchFamily="49" charset="-122"/>
                <a:cs typeface="Courier New" panose="02070309020205020404" pitchFamily="49" charset="0"/>
              </a:rPr>
              <a:t> </a:t>
            </a:r>
            <a:r>
              <a:rPr lang="en-US" altLang="zh-CN" sz="1600" b="1" dirty="0" err="1" smtClean="0">
                <a:latin typeface="Courier New" panose="02070309020205020404" pitchFamily="49" charset="0"/>
                <a:cs typeface="Courier New" panose="02070309020205020404" pitchFamily="49" charset="0"/>
              </a:rPr>
              <a:t>dt</a:t>
            </a:r>
            <a:r>
              <a:rPr lang="en-US" altLang="zh-CN" sz="1600" b="1" dirty="0" smtClean="0">
                <a:latin typeface="Courier New" panose="02070309020205020404" pitchFamily="49" charset="0"/>
                <a:cs typeface="Courier New" panose="02070309020205020404" pitchFamily="49" charset="0"/>
              </a:rPr>
              <a:t>[8].Display()</a:t>
            </a:r>
            <a:r>
              <a:rPr lang="en-US" altLang="zh-CN" b="1" dirty="0" smtClean="0">
                <a:latin typeface="Courier New" panose="02070309020205020404" pitchFamily="49" charset="0"/>
                <a:cs typeface="Courier New" panose="02070309020205020404" pitchFamily="49" charset="0"/>
              </a:rPr>
              <a:t>;</a:t>
            </a:r>
            <a:endParaRPr lang="zh-CN" altLang="en-US" b="1" dirty="0">
              <a:latin typeface="Courier New" panose="02070309020205020404" pitchFamily="49" charset="0"/>
              <a:cs typeface="Courier New" panose="02070309020205020404" pitchFamily="49" charset="0"/>
            </a:endParaRPr>
          </a:p>
        </p:txBody>
      </p:sp>
      <p:cxnSp>
        <p:nvCxnSpPr>
          <p:cNvPr id="30" name="直接连接符 29"/>
          <p:cNvCxnSpPr/>
          <p:nvPr/>
        </p:nvCxnSpPr>
        <p:spPr>
          <a:xfrm>
            <a:off x="4170802" y="2636520"/>
            <a:ext cx="0" cy="3756660"/>
          </a:xfrm>
          <a:prstGeom prst="line">
            <a:avLst/>
          </a:prstGeom>
          <a:ln w="1905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209730" y="4935207"/>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39" name="矩形 38"/>
          <p:cNvSpPr/>
          <p:nvPr/>
        </p:nvSpPr>
        <p:spPr>
          <a:xfrm>
            <a:off x="2209730" y="5150839"/>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0" name="矩形 39"/>
          <p:cNvSpPr/>
          <p:nvPr/>
        </p:nvSpPr>
        <p:spPr>
          <a:xfrm>
            <a:off x="2209730" y="5366471"/>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1" name="矩形 40"/>
          <p:cNvSpPr/>
          <p:nvPr/>
        </p:nvSpPr>
        <p:spPr>
          <a:xfrm>
            <a:off x="2209730" y="5582103"/>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2" name="矩形 41"/>
          <p:cNvSpPr/>
          <p:nvPr/>
        </p:nvSpPr>
        <p:spPr>
          <a:xfrm>
            <a:off x="2209730" y="5797735"/>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3" name="矩形 42"/>
          <p:cNvSpPr/>
          <p:nvPr/>
        </p:nvSpPr>
        <p:spPr>
          <a:xfrm>
            <a:off x="2209730" y="6013367"/>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4" name="矩形 43"/>
          <p:cNvSpPr/>
          <p:nvPr/>
        </p:nvSpPr>
        <p:spPr>
          <a:xfrm>
            <a:off x="1774996" y="4904227"/>
            <a:ext cx="434734"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[0</a:t>
            </a:r>
            <a:r>
              <a:rPr lang="en-US" altLang="zh-CN" sz="1100" b="1" dirty="0">
                <a:latin typeface="Arial Narrow" panose="020B0606020202030204" pitchFamily="34" charset="0"/>
                <a:cs typeface="Courier New" panose="02070309020205020404" pitchFamily="49" charset="0"/>
              </a:rPr>
              <a:t>]</a:t>
            </a:r>
            <a:endParaRPr lang="zh-CN" altLang="en-US" sz="1100" dirty="0">
              <a:latin typeface="Arial Narrow" panose="020B0606020202030204" pitchFamily="34" charset="0"/>
            </a:endParaRPr>
          </a:p>
        </p:txBody>
      </p:sp>
      <p:sp>
        <p:nvSpPr>
          <p:cNvPr id="45" name="矩形 44"/>
          <p:cNvSpPr/>
          <p:nvPr/>
        </p:nvSpPr>
        <p:spPr>
          <a:xfrm>
            <a:off x="1774996" y="5150543"/>
            <a:ext cx="434734"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[1]</a:t>
            </a:r>
            <a:endParaRPr lang="zh-CN" altLang="en-US" sz="1100" dirty="0">
              <a:latin typeface="Arial Narrow" panose="020B0606020202030204" pitchFamily="34" charset="0"/>
            </a:endParaRPr>
          </a:p>
        </p:txBody>
      </p:sp>
      <p:sp>
        <p:nvSpPr>
          <p:cNvPr id="46" name="矩形 45"/>
          <p:cNvSpPr/>
          <p:nvPr/>
        </p:nvSpPr>
        <p:spPr>
          <a:xfrm>
            <a:off x="1774996" y="5361059"/>
            <a:ext cx="434734"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[2]</a:t>
            </a:r>
            <a:endParaRPr lang="zh-CN" altLang="en-US" sz="1100" dirty="0">
              <a:latin typeface="Arial Narrow" panose="020B0606020202030204" pitchFamily="34" charset="0"/>
            </a:endParaRPr>
          </a:p>
        </p:txBody>
      </p:sp>
      <p:sp>
        <p:nvSpPr>
          <p:cNvPr id="47" name="矩形 46"/>
          <p:cNvSpPr/>
          <p:nvPr/>
        </p:nvSpPr>
        <p:spPr>
          <a:xfrm>
            <a:off x="1706925" y="5986259"/>
            <a:ext cx="498855"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[19]</a:t>
            </a:r>
            <a:endParaRPr lang="zh-CN" altLang="en-US" sz="1100" dirty="0">
              <a:latin typeface="Arial Narrow" panose="020B0606020202030204" pitchFamily="34" charset="0"/>
            </a:endParaRPr>
          </a:p>
        </p:txBody>
      </p:sp>
      <p:sp>
        <p:nvSpPr>
          <p:cNvPr id="49" name="文本框 48"/>
          <p:cNvSpPr txBox="1"/>
          <p:nvPr/>
        </p:nvSpPr>
        <p:spPr>
          <a:xfrm rot="5400000">
            <a:off x="2198148" y="5713116"/>
            <a:ext cx="441960" cy="400110"/>
          </a:xfrm>
          <a:prstGeom prst="rect">
            <a:avLst/>
          </a:prstGeom>
          <a:noFill/>
        </p:spPr>
        <p:txBody>
          <a:bodyPr wrap="square" rtlCol="0">
            <a:spAutoFit/>
          </a:bodyPr>
          <a:lstStyle/>
          <a:p>
            <a:pPr algn="ctr"/>
            <a:r>
              <a:rPr lang="en-US" altLang="zh-CN" sz="2000" dirty="0" smtClean="0"/>
              <a:t>…</a:t>
            </a:r>
            <a:endParaRPr lang="zh-CN" altLang="en-US" sz="2000" dirty="0"/>
          </a:p>
        </p:txBody>
      </p:sp>
      <p:sp>
        <p:nvSpPr>
          <p:cNvPr id="50" name="文本框 49"/>
          <p:cNvSpPr txBox="1"/>
          <p:nvPr/>
        </p:nvSpPr>
        <p:spPr>
          <a:xfrm rot="5400000">
            <a:off x="2198148" y="5496695"/>
            <a:ext cx="441960" cy="400110"/>
          </a:xfrm>
          <a:prstGeom prst="rect">
            <a:avLst/>
          </a:prstGeom>
          <a:noFill/>
        </p:spPr>
        <p:txBody>
          <a:bodyPr wrap="square" rtlCol="0">
            <a:spAutoFit/>
          </a:bodyPr>
          <a:lstStyle/>
          <a:p>
            <a:pPr algn="ctr"/>
            <a:r>
              <a:rPr lang="en-US" altLang="zh-CN" sz="2000" dirty="0" smtClean="0"/>
              <a:t>…</a:t>
            </a:r>
            <a:endParaRPr lang="zh-CN" altLang="en-US" sz="2000" dirty="0"/>
          </a:p>
        </p:txBody>
      </p:sp>
      <p:sp>
        <p:nvSpPr>
          <p:cNvPr id="51" name="矩形 50"/>
          <p:cNvSpPr/>
          <p:nvPr/>
        </p:nvSpPr>
        <p:spPr>
          <a:xfrm>
            <a:off x="2179839" y="4976762"/>
            <a:ext cx="383438" cy="184666"/>
          </a:xfrm>
          <a:prstGeom prst="rect">
            <a:avLst/>
          </a:prstGeom>
        </p:spPr>
        <p:txBody>
          <a:bodyPr wrap="none">
            <a:spAutoFit/>
          </a:bodyPr>
          <a:lstStyle/>
          <a:p>
            <a:r>
              <a:rPr lang="zh-CN" altLang="en-US" sz="600" dirty="0" smtClean="0">
                <a:latin typeface="微软雅黑" panose="020B0503020204020204" charset="-122"/>
                <a:ea typeface="微软雅黑" panose="020B0503020204020204" charset="-122"/>
              </a:rPr>
              <a:t>对象</a:t>
            </a:r>
            <a:r>
              <a:rPr lang="en-US" altLang="zh-CN" sz="600" dirty="0" smtClean="0">
                <a:latin typeface="微软雅黑" panose="020B0503020204020204" charset="-122"/>
                <a:ea typeface="微软雅黑" panose="020B0503020204020204" charset="-122"/>
              </a:rPr>
              <a:t>0</a:t>
            </a:r>
            <a:endParaRPr lang="zh-CN" altLang="en-US" sz="600" dirty="0">
              <a:latin typeface="微软雅黑" panose="020B0503020204020204" charset="-122"/>
              <a:ea typeface="微软雅黑" panose="020B0503020204020204" charset="-122"/>
            </a:endParaRPr>
          </a:p>
        </p:txBody>
      </p:sp>
      <p:sp>
        <p:nvSpPr>
          <p:cNvPr id="52" name="矩形 51"/>
          <p:cNvSpPr/>
          <p:nvPr/>
        </p:nvSpPr>
        <p:spPr>
          <a:xfrm>
            <a:off x="2179839" y="5191797"/>
            <a:ext cx="383438" cy="184666"/>
          </a:xfrm>
          <a:prstGeom prst="rect">
            <a:avLst/>
          </a:prstGeom>
        </p:spPr>
        <p:txBody>
          <a:bodyPr wrap="none">
            <a:spAutoFit/>
          </a:bodyPr>
          <a:lstStyle/>
          <a:p>
            <a:r>
              <a:rPr lang="zh-CN" altLang="en-US" sz="600" dirty="0" smtClean="0">
                <a:latin typeface="微软雅黑" panose="020B0503020204020204" charset="-122"/>
                <a:ea typeface="微软雅黑" panose="020B0503020204020204" charset="-122"/>
              </a:rPr>
              <a:t>对象</a:t>
            </a:r>
            <a:r>
              <a:rPr lang="en-US" altLang="zh-CN" sz="600" dirty="0" smtClean="0">
                <a:latin typeface="微软雅黑" panose="020B0503020204020204" charset="-122"/>
                <a:ea typeface="微软雅黑" panose="020B0503020204020204" charset="-122"/>
              </a:rPr>
              <a:t>1</a:t>
            </a:r>
            <a:endParaRPr lang="zh-CN" altLang="en-US" sz="600" dirty="0">
              <a:latin typeface="微软雅黑" panose="020B0503020204020204" charset="-122"/>
              <a:ea typeface="微软雅黑" panose="020B0503020204020204" charset="-122"/>
            </a:endParaRPr>
          </a:p>
        </p:txBody>
      </p:sp>
      <p:sp>
        <p:nvSpPr>
          <p:cNvPr id="53" name="矩形 52"/>
          <p:cNvSpPr/>
          <p:nvPr/>
        </p:nvSpPr>
        <p:spPr>
          <a:xfrm>
            <a:off x="2179839" y="5415706"/>
            <a:ext cx="383438" cy="184666"/>
          </a:xfrm>
          <a:prstGeom prst="rect">
            <a:avLst/>
          </a:prstGeom>
        </p:spPr>
        <p:txBody>
          <a:bodyPr wrap="none">
            <a:spAutoFit/>
          </a:bodyPr>
          <a:lstStyle/>
          <a:p>
            <a:r>
              <a:rPr lang="zh-CN" altLang="en-US" sz="600" dirty="0" smtClean="0">
                <a:latin typeface="微软雅黑" panose="020B0503020204020204" charset="-122"/>
                <a:ea typeface="微软雅黑" panose="020B0503020204020204" charset="-122"/>
              </a:rPr>
              <a:t>对象</a:t>
            </a:r>
            <a:r>
              <a:rPr lang="en-US" altLang="zh-CN" sz="600" dirty="0" smtClean="0">
                <a:latin typeface="微软雅黑" panose="020B0503020204020204" charset="-122"/>
                <a:ea typeface="微软雅黑" panose="020B0503020204020204" charset="-122"/>
              </a:rPr>
              <a:t>2</a:t>
            </a:r>
            <a:endParaRPr lang="zh-CN" altLang="en-US" sz="600" dirty="0">
              <a:latin typeface="微软雅黑" panose="020B0503020204020204" charset="-122"/>
              <a:ea typeface="微软雅黑" panose="020B0503020204020204" charset="-122"/>
            </a:endParaRPr>
          </a:p>
        </p:txBody>
      </p:sp>
      <p:sp>
        <p:nvSpPr>
          <p:cNvPr id="54" name="矩形 53"/>
          <p:cNvSpPr/>
          <p:nvPr/>
        </p:nvSpPr>
        <p:spPr>
          <a:xfrm>
            <a:off x="2179839" y="6049512"/>
            <a:ext cx="428322" cy="184666"/>
          </a:xfrm>
          <a:prstGeom prst="rect">
            <a:avLst/>
          </a:prstGeom>
        </p:spPr>
        <p:txBody>
          <a:bodyPr wrap="none">
            <a:spAutoFit/>
          </a:bodyPr>
          <a:lstStyle/>
          <a:p>
            <a:r>
              <a:rPr lang="zh-CN" altLang="en-US" sz="600" dirty="0" smtClean="0">
                <a:latin typeface="微软雅黑" panose="020B0503020204020204" charset="-122"/>
                <a:ea typeface="微软雅黑" panose="020B0503020204020204" charset="-122"/>
              </a:rPr>
              <a:t>对象</a:t>
            </a:r>
            <a:r>
              <a:rPr lang="en-US" altLang="zh-CN" sz="600" dirty="0" smtClean="0">
                <a:latin typeface="微软雅黑" panose="020B0503020204020204" charset="-122"/>
                <a:ea typeface="微软雅黑" panose="020B0503020204020204" charset="-122"/>
              </a:rPr>
              <a:t>19</a:t>
            </a:r>
            <a:endParaRPr lang="zh-CN" altLang="en-US" sz="600" dirty="0">
              <a:latin typeface="微软雅黑" panose="020B0503020204020204" charset="-122"/>
              <a:ea typeface="微软雅黑" panose="020B0503020204020204" charset="-122"/>
            </a:endParaRPr>
          </a:p>
        </p:txBody>
      </p:sp>
      <p:grpSp>
        <p:nvGrpSpPr>
          <p:cNvPr id="72" name="组合 71"/>
          <p:cNvGrpSpPr/>
          <p:nvPr/>
        </p:nvGrpSpPr>
        <p:grpSpPr>
          <a:xfrm>
            <a:off x="4661115" y="5009502"/>
            <a:ext cx="896869" cy="1343642"/>
            <a:chOff x="4527555" y="4655737"/>
            <a:chExt cx="896869" cy="1343642"/>
          </a:xfrm>
        </p:grpSpPr>
        <p:sp>
          <p:nvSpPr>
            <p:cNvPr id="56" name="矩形 55"/>
            <p:cNvSpPr/>
            <p:nvPr/>
          </p:nvSpPr>
          <p:spPr>
            <a:xfrm>
              <a:off x="5030360" y="4686717"/>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矩形 56"/>
            <p:cNvSpPr/>
            <p:nvPr/>
          </p:nvSpPr>
          <p:spPr>
            <a:xfrm>
              <a:off x="5030360" y="4902349"/>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矩形 57"/>
            <p:cNvSpPr/>
            <p:nvPr/>
          </p:nvSpPr>
          <p:spPr>
            <a:xfrm>
              <a:off x="5030360" y="5117981"/>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矩形 58"/>
            <p:cNvSpPr/>
            <p:nvPr/>
          </p:nvSpPr>
          <p:spPr>
            <a:xfrm>
              <a:off x="5030360" y="5333613"/>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矩形 59"/>
            <p:cNvSpPr/>
            <p:nvPr/>
          </p:nvSpPr>
          <p:spPr>
            <a:xfrm>
              <a:off x="5030360" y="5549245"/>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矩形 60"/>
            <p:cNvSpPr/>
            <p:nvPr/>
          </p:nvSpPr>
          <p:spPr>
            <a:xfrm>
              <a:off x="5030360" y="5764877"/>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矩形 61"/>
            <p:cNvSpPr/>
            <p:nvPr/>
          </p:nvSpPr>
          <p:spPr>
            <a:xfrm>
              <a:off x="4595626" y="4655737"/>
              <a:ext cx="434734"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[0</a:t>
              </a:r>
              <a:r>
                <a:rPr lang="en-US" altLang="zh-CN" sz="1100" b="1" dirty="0">
                  <a:latin typeface="Arial Narrow" panose="020B0606020202030204" pitchFamily="34" charset="0"/>
                  <a:cs typeface="Courier New" panose="02070309020205020404" pitchFamily="49" charset="0"/>
                </a:rPr>
                <a:t>]</a:t>
              </a:r>
              <a:endParaRPr lang="zh-CN" altLang="en-US" sz="1100" dirty="0">
                <a:latin typeface="Arial Narrow" panose="020B0606020202030204" pitchFamily="34" charset="0"/>
              </a:endParaRPr>
            </a:p>
          </p:txBody>
        </p:sp>
        <p:sp>
          <p:nvSpPr>
            <p:cNvPr id="63" name="矩形 62"/>
            <p:cNvSpPr/>
            <p:nvPr/>
          </p:nvSpPr>
          <p:spPr>
            <a:xfrm>
              <a:off x="4595626" y="4902053"/>
              <a:ext cx="434734"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[1]</a:t>
              </a:r>
              <a:endParaRPr lang="zh-CN" altLang="en-US" sz="1100" dirty="0">
                <a:latin typeface="Arial Narrow" panose="020B0606020202030204" pitchFamily="34" charset="0"/>
              </a:endParaRPr>
            </a:p>
          </p:txBody>
        </p:sp>
        <p:sp>
          <p:nvSpPr>
            <p:cNvPr id="64" name="矩形 63"/>
            <p:cNvSpPr/>
            <p:nvPr/>
          </p:nvSpPr>
          <p:spPr>
            <a:xfrm>
              <a:off x="4595626" y="5112569"/>
              <a:ext cx="434734"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[2]</a:t>
              </a:r>
              <a:endParaRPr lang="zh-CN" altLang="en-US" sz="1100" dirty="0">
                <a:latin typeface="Arial Narrow" panose="020B0606020202030204" pitchFamily="34" charset="0"/>
              </a:endParaRPr>
            </a:p>
          </p:txBody>
        </p:sp>
        <p:sp>
          <p:nvSpPr>
            <p:cNvPr id="65" name="矩形 64"/>
            <p:cNvSpPr/>
            <p:nvPr/>
          </p:nvSpPr>
          <p:spPr>
            <a:xfrm>
              <a:off x="4527555" y="5737769"/>
              <a:ext cx="498855"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[19]</a:t>
              </a:r>
              <a:endParaRPr lang="zh-CN" altLang="en-US" sz="1100" dirty="0">
                <a:latin typeface="Arial Narrow" panose="020B0606020202030204" pitchFamily="34" charset="0"/>
              </a:endParaRPr>
            </a:p>
          </p:txBody>
        </p:sp>
        <p:sp>
          <p:nvSpPr>
            <p:cNvPr id="66" name="文本框 65"/>
            <p:cNvSpPr txBox="1"/>
            <p:nvPr/>
          </p:nvSpPr>
          <p:spPr>
            <a:xfrm rot="5400000">
              <a:off x="5018778" y="5480015"/>
              <a:ext cx="441960" cy="369332"/>
            </a:xfrm>
            <a:prstGeom prst="rect">
              <a:avLst/>
            </a:prstGeom>
            <a:noFill/>
          </p:spPr>
          <p:txBody>
            <a:bodyPr wrap="square" rtlCol="0">
              <a:spAutoFit/>
            </a:bodyPr>
            <a:lstStyle/>
            <a:p>
              <a:pPr algn="ctr"/>
              <a:r>
                <a:rPr lang="en-US" altLang="zh-CN" dirty="0" smtClean="0"/>
                <a:t>…</a:t>
              </a:r>
              <a:endParaRPr lang="zh-CN" altLang="en-US" dirty="0"/>
            </a:p>
          </p:txBody>
        </p:sp>
        <p:sp>
          <p:nvSpPr>
            <p:cNvPr id="67" name="文本框 66"/>
            <p:cNvSpPr txBox="1"/>
            <p:nvPr/>
          </p:nvSpPr>
          <p:spPr>
            <a:xfrm rot="5400000">
              <a:off x="5018778" y="5263594"/>
              <a:ext cx="441960" cy="369332"/>
            </a:xfrm>
            <a:prstGeom prst="rect">
              <a:avLst/>
            </a:prstGeom>
            <a:noFill/>
          </p:spPr>
          <p:txBody>
            <a:bodyPr wrap="square" rtlCol="0">
              <a:spAutoFit/>
            </a:bodyPr>
            <a:lstStyle/>
            <a:p>
              <a:pPr algn="ctr"/>
              <a:r>
                <a:rPr lang="en-US" altLang="zh-CN" dirty="0" smtClean="0"/>
                <a:t>…</a:t>
              </a:r>
              <a:endParaRPr lang="zh-CN" altLang="en-US" dirty="0"/>
            </a:p>
          </p:txBody>
        </p:sp>
      </p:grpSp>
      <p:grpSp>
        <p:nvGrpSpPr>
          <p:cNvPr id="6" name="组合 5"/>
          <p:cNvGrpSpPr/>
          <p:nvPr/>
        </p:nvGrpSpPr>
        <p:grpSpPr>
          <a:xfrm>
            <a:off x="5476340" y="5148298"/>
            <a:ext cx="1369893" cy="1091128"/>
            <a:chOff x="5476340" y="5148298"/>
            <a:chExt cx="1369893" cy="1091128"/>
          </a:xfrm>
        </p:grpSpPr>
        <p:cxnSp>
          <p:nvCxnSpPr>
            <p:cNvPr id="74" name="直接箭头连接符 73"/>
            <p:cNvCxnSpPr>
              <a:stCxn id="56" idx="3"/>
            </p:cNvCxnSpPr>
            <p:nvPr/>
          </p:nvCxnSpPr>
          <p:spPr>
            <a:xfrm>
              <a:off x="5476340" y="5148298"/>
              <a:ext cx="1369893" cy="822001"/>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5476340" y="5374179"/>
              <a:ext cx="1362428" cy="717355"/>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5479530" y="5581046"/>
              <a:ext cx="1359238" cy="586074"/>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5476340" y="6212154"/>
              <a:ext cx="1362428" cy="27272"/>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85" name="矩形 84"/>
          <p:cNvSpPr/>
          <p:nvPr/>
        </p:nvSpPr>
        <p:spPr>
          <a:xfrm>
            <a:off x="6846233" y="5842000"/>
            <a:ext cx="1267926" cy="492273"/>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8" name="矩形 97"/>
          <p:cNvSpPr/>
          <p:nvPr/>
        </p:nvSpPr>
        <p:spPr>
          <a:xfrm>
            <a:off x="6838768" y="5249762"/>
            <a:ext cx="1267926" cy="124417"/>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7086600" y="3148206"/>
            <a:ext cx="883692" cy="4612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云形标注 6"/>
          <p:cNvSpPr/>
          <p:nvPr/>
        </p:nvSpPr>
        <p:spPr>
          <a:xfrm>
            <a:off x="2633940" y="4251882"/>
            <a:ext cx="2121025" cy="1087742"/>
          </a:xfrm>
          <a:prstGeom prst="cloudCallout">
            <a:avLst>
              <a:gd name="adj1" fmla="val -52157"/>
              <a:gd name="adj2" fmla="val -4064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smtClean="0">
                <a:solidFill>
                  <a:srgbClr val="FFFF00"/>
                </a:solidFill>
                <a:latin typeface="华文新魏" panose="02010800040101010101" pitchFamily="2" charset="-122"/>
                <a:ea typeface="华文新魏" panose="02010800040101010101" pitchFamily="2" charset="-122"/>
              </a:rPr>
              <a:t>这个定义的对象数组存在哪儿了？</a:t>
            </a:r>
            <a:endParaRPr lang="zh-CN" altLang="en-US" b="1" dirty="0">
              <a:solidFill>
                <a:srgbClr val="FFFF00"/>
              </a:solidFill>
              <a:latin typeface="华文新魏" panose="02010800040101010101" pitchFamily="2" charset="-122"/>
              <a:ea typeface="华文新魏" panose="02010800040101010101" pitchFamily="2" charset="-122"/>
            </a:endParaRPr>
          </a:p>
        </p:txBody>
      </p:sp>
      <p:cxnSp>
        <p:nvCxnSpPr>
          <p:cNvPr id="13" name="直接连接符 12"/>
          <p:cNvCxnSpPr/>
          <p:nvPr/>
        </p:nvCxnSpPr>
        <p:spPr>
          <a:xfrm>
            <a:off x="1791188" y="1800912"/>
            <a:ext cx="592755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3.4.1</a:t>
            </a:r>
            <a:r>
              <a:rPr lang="en-US" altLang="zh-CN" dirty="0" smtClean="0">
                <a:sym typeface="+mn-ea"/>
              </a:rPr>
              <a:t> </a:t>
            </a:r>
            <a:r>
              <a:rPr lang="zh-CN" altLang="en-US" dirty="0" smtClean="0">
                <a:sym typeface="+mn-ea"/>
              </a:rPr>
              <a:t>对象数组</a:t>
            </a:r>
          </a:p>
        </p:txBody>
      </p:sp>
      <p:sp>
        <p:nvSpPr>
          <p:cNvPr id="4" name="矩形 3"/>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对象数组的初始化 </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a:solidFill>
                  <a:srgbClr val="0000FF"/>
                </a:solidFill>
                <a:latin typeface="华文新魏" panose="02010800040101010101" pitchFamily="2" charset="-122"/>
                <a:ea typeface="华文新魏" panose="02010800040101010101" pitchFamily="2" charset="-122"/>
              </a:rPr>
              <a:t>默默</a:t>
            </a:r>
            <a:r>
              <a:rPr lang="zh-CN" altLang="en-US" sz="2000" b="1" dirty="0" smtClean="0">
                <a:solidFill>
                  <a:srgbClr val="0000FF"/>
                </a:solidFill>
                <a:latin typeface="华文新魏" panose="02010800040101010101" pitchFamily="2" charset="-122"/>
                <a:ea typeface="华文新魏" panose="02010800040101010101" pitchFamily="2" charset="-122"/>
              </a:rPr>
              <a:t>地去填充</a:t>
            </a:r>
            <a:r>
              <a:rPr lang="zh-CN" altLang="en-US" sz="2000" b="1" dirty="0">
                <a:solidFill>
                  <a:srgbClr val="0000FF"/>
                </a:solidFill>
                <a:latin typeface="华文新魏" panose="02010800040101010101" pitchFamily="2" charset="-122"/>
                <a:ea typeface="华文新魏" panose="02010800040101010101" pitchFamily="2" charset="-122"/>
              </a:rPr>
              <a:t>空间</a:t>
            </a:r>
            <a:endParaRPr lang="en-US" altLang="zh-CN" sz="2000" b="1" dirty="0">
              <a:solidFill>
                <a:srgbClr val="0000FF"/>
              </a:solidFill>
              <a:latin typeface="华文新魏" panose="02010800040101010101" pitchFamily="2" charset="-122"/>
              <a:ea typeface="华文新魏" panose="02010800040101010101" pitchFamily="2" charset="-122"/>
            </a:endParaRPr>
          </a:p>
        </p:txBody>
      </p:sp>
      <p:sp>
        <p:nvSpPr>
          <p:cNvPr id="5" name="矩形 4"/>
          <p:cNvSpPr/>
          <p:nvPr/>
        </p:nvSpPr>
        <p:spPr>
          <a:xfrm>
            <a:off x="677597" y="1440927"/>
            <a:ext cx="8245022" cy="1200329"/>
          </a:xfrm>
          <a:prstGeom prst="rect">
            <a:avLst/>
          </a:prstGeom>
        </p:spPr>
        <p:txBody>
          <a:bodyPr wrap="square">
            <a:spAutoFit/>
          </a:bodyPr>
          <a:lstStyle/>
          <a:p>
            <a:pPr>
              <a:lnSpc>
                <a:spcPct val="150000"/>
              </a:lnSpc>
            </a:pPr>
            <a:r>
              <a:rPr lang="zh-CN" altLang="en-US" sz="1600" b="1" dirty="0">
                <a:solidFill>
                  <a:srgbClr val="0000FF"/>
                </a:solidFill>
              </a:rPr>
              <a:t>对象数组</a:t>
            </a:r>
            <a:r>
              <a:rPr lang="zh-CN" altLang="en-US" sz="1600" b="1" dirty="0" smtClean="0">
                <a:solidFill>
                  <a:srgbClr val="0000FF"/>
                </a:solidFill>
              </a:rPr>
              <a:t>元素存放的是类的对象，因此初始化时要遵循</a:t>
            </a:r>
            <a:r>
              <a:rPr lang="zh-CN" altLang="en-US" sz="1600" b="1" dirty="0">
                <a:solidFill>
                  <a:srgbClr val="0000FF"/>
                </a:solidFill>
              </a:rPr>
              <a:t>类对象的初始化原则</a:t>
            </a:r>
            <a:r>
              <a:rPr lang="zh-CN" altLang="en-US" sz="1600" dirty="0" smtClean="0"/>
              <a:t>，即对象</a:t>
            </a:r>
            <a:r>
              <a:rPr lang="zh-CN" altLang="en-US" sz="1600" dirty="0"/>
              <a:t>在创建与初始化时需要调用构造</a:t>
            </a:r>
            <a:r>
              <a:rPr lang="zh-CN" altLang="en-US" sz="1600" dirty="0" smtClean="0"/>
              <a:t>函数（</a:t>
            </a:r>
            <a:r>
              <a:rPr lang="zh-CN" altLang="en-US" sz="1600" dirty="0"/>
              <a:t>对象数组初始化时，每个元素都需要调用构造</a:t>
            </a:r>
            <a:r>
              <a:rPr lang="zh-CN" altLang="en-US" sz="1600" dirty="0" smtClean="0"/>
              <a:t>函数</a:t>
            </a:r>
            <a:r>
              <a:rPr lang="en-US" altLang="zh-CN" sz="1600" dirty="0" smtClean="0"/>
              <a:t>)</a:t>
            </a:r>
            <a:r>
              <a:rPr lang="zh-CN" altLang="en-US" sz="1600" dirty="0" smtClean="0"/>
              <a:t>。此外，如果</a:t>
            </a:r>
            <a:r>
              <a:rPr lang="zh-CN" altLang="en-US" sz="1600" dirty="0"/>
              <a:t>定义数组时给每个数组元素以初值，则需要调用相应的带参的构造函数</a:t>
            </a:r>
            <a:r>
              <a:rPr lang="zh-CN" altLang="en-US" sz="1600" dirty="0" smtClean="0"/>
              <a:t>。</a:t>
            </a:r>
            <a:endParaRPr lang="zh-CN" altLang="en-US" sz="1600" dirty="0"/>
          </a:p>
        </p:txBody>
      </p:sp>
      <p:cxnSp>
        <p:nvCxnSpPr>
          <p:cNvPr id="10" name="直接连接符 9"/>
          <p:cNvCxnSpPr/>
          <p:nvPr/>
        </p:nvCxnSpPr>
        <p:spPr>
          <a:xfrm>
            <a:off x="3843866" y="2233061"/>
            <a:ext cx="442200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07168" y="3032872"/>
            <a:ext cx="8811647" cy="2297851"/>
            <a:chOff x="332353" y="3086863"/>
            <a:chExt cx="8811647" cy="2297851"/>
          </a:xfrm>
        </p:grpSpPr>
        <p:grpSp>
          <p:nvGrpSpPr>
            <p:cNvPr id="28" name="组合 27"/>
            <p:cNvGrpSpPr/>
            <p:nvPr/>
          </p:nvGrpSpPr>
          <p:grpSpPr>
            <a:xfrm>
              <a:off x="332353" y="3574875"/>
              <a:ext cx="1264739" cy="1809839"/>
              <a:chOff x="1119784" y="3393060"/>
              <a:chExt cx="938954" cy="1343642"/>
            </a:xfrm>
          </p:grpSpPr>
          <p:sp>
            <p:nvSpPr>
              <p:cNvPr id="12" name="矩形 11"/>
              <p:cNvSpPr/>
              <p:nvPr/>
            </p:nvSpPr>
            <p:spPr>
              <a:xfrm>
                <a:off x="1622589" y="3424040"/>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3" name="矩形 12"/>
              <p:cNvSpPr/>
              <p:nvPr/>
            </p:nvSpPr>
            <p:spPr>
              <a:xfrm>
                <a:off x="1622589" y="3639672"/>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4" name="矩形 13"/>
              <p:cNvSpPr/>
              <p:nvPr/>
            </p:nvSpPr>
            <p:spPr>
              <a:xfrm>
                <a:off x="1622589" y="3855304"/>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5" name="矩形 14"/>
              <p:cNvSpPr/>
              <p:nvPr/>
            </p:nvSpPr>
            <p:spPr>
              <a:xfrm>
                <a:off x="1622589" y="4070936"/>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6" name="矩形 15"/>
              <p:cNvSpPr/>
              <p:nvPr/>
            </p:nvSpPr>
            <p:spPr>
              <a:xfrm>
                <a:off x="1622589" y="4286568"/>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7" name="矩形 16"/>
              <p:cNvSpPr/>
              <p:nvPr/>
            </p:nvSpPr>
            <p:spPr>
              <a:xfrm>
                <a:off x="1622589" y="4502200"/>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8" name="矩形 17"/>
              <p:cNvSpPr/>
              <p:nvPr/>
            </p:nvSpPr>
            <p:spPr>
              <a:xfrm>
                <a:off x="1187855" y="3393060"/>
                <a:ext cx="434734"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[0</a:t>
                </a:r>
                <a:r>
                  <a:rPr lang="en-US" altLang="zh-CN" sz="1100" b="1" dirty="0">
                    <a:latin typeface="Arial Narrow" panose="020B0606020202030204" pitchFamily="34" charset="0"/>
                    <a:cs typeface="Courier New" panose="02070309020205020404" pitchFamily="49" charset="0"/>
                  </a:rPr>
                  <a:t>]</a:t>
                </a:r>
                <a:endParaRPr lang="zh-CN" altLang="en-US" sz="1100" dirty="0">
                  <a:latin typeface="Arial Narrow" panose="020B0606020202030204" pitchFamily="34" charset="0"/>
                </a:endParaRPr>
              </a:p>
            </p:txBody>
          </p:sp>
          <p:sp>
            <p:nvSpPr>
              <p:cNvPr id="19" name="矩形 18"/>
              <p:cNvSpPr/>
              <p:nvPr/>
            </p:nvSpPr>
            <p:spPr>
              <a:xfrm>
                <a:off x="1187855" y="3639376"/>
                <a:ext cx="434734"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[1]</a:t>
                </a:r>
                <a:endParaRPr lang="zh-CN" altLang="en-US" sz="1100" dirty="0">
                  <a:latin typeface="Arial Narrow" panose="020B0606020202030204" pitchFamily="34" charset="0"/>
                </a:endParaRPr>
              </a:p>
            </p:txBody>
          </p:sp>
          <p:sp>
            <p:nvSpPr>
              <p:cNvPr id="20" name="矩形 19"/>
              <p:cNvSpPr/>
              <p:nvPr/>
            </p:nvSpPr>
            <p:spPr>
              <a:xfrm>
                <a:off x="1187855" y="3849892"/>
                <a:ext cx="434734"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[2]</a:t>
                </a:r>
                <a:endParaRPr lang="zh-CN" altLang="en-US" sz="1100" dirty="0">
                  <a:latin typeface="Arial Narrow" panose="020B0606020202030204" pitchFamily="34" charset="0"/>
                </a:endParaRPr>
              </a:p>
            </p:txBody>
          </p:sp>
          <p:sp>
            <p:nvSpPr>
              <p:cNvPr id="21" name="矩形 20"/>
              <p:cNvSpPr/>
              <p:nvPr/>
            </p:nvSpPr>
            <p:spPr>
              <a:xfrm>
                <a:off x="1119784" y="4475092"/>
                <a:ext cx="498855" cy="261610"/>
              </a:xfrm>
              <a:prstGeom prst="rect">
                <a:avLst/>
              </a:prstGeom>
            </p:spPr>
            <p:txBody>
              <a:bodyPr wrap="none">
                <a:spAutoFit/>
              </a:bodyPr>
              <a:lstStyle/>
              <a:p>
                <a:r>
                  <a:rPr lang="en-US" altLang="zh-CN" sz="1100" b="1" dirty="0" err="1" smtClean="0">
                    <a:latin typeface="Arial Narrow" panose="020B0606020202030204" pitchFamily="34" charset="0"/>
                    <a:cs typeface="Courier New" panose="02070309020205020404" pitchFamily="49" charset="0"/>
                  </a:rPr>
                  <a:t>dt</a:t>
                </a:r>
                <a:r>
                  <a:rPr lang="en-US" altLang="zh-CN" sz="1100" b="1" dirty="0" smtClean="0">
                    <a:latin typeface="Arial Narrow" panose="020B0606020202030204" pitchFamily="34" charset="0"/>
                    <a:cs typeface="Courier New" panose="02070309020205020404" pitchFamily="49" charset="0"/>
                  </a:rPr>
                  <a:t>[19]</a:t>
                </a:r>
                <a:endParaRPr lang="zh-CN" altLang="en-US" sz="1100" dirty="0">
                  <a:latin typeface="Arial Narrow" panose="020B0606020202030204" pitchFamily="34" charset="0"/>
                </a:endParaRPr>
              </a:p>
            </p:txBody>
          </p:sp>
          <p:sp>
            <p:nvSpPr>
              <p:cNvPr id="22" name="文本框 21"/>
              <p:cNvSpPr txBox="1"/>
              <p:nvPr/>
            </p:nvSpPr>
            <p:spPr>
              <a:xfrm rot="5400000">
                <a:off x="1561978" y="4201949"/>
                <a:ext cx="441960" cy="400110"/>
              </a:xfrm>
              <a:prstGeom prst="rect">
                <a:avLst/>
              </a:prstGeom>
              <a:noFill/>
            </p:spPr>
            <p:txBody>
              <a:bodyPr wrap="square" rtlCol="0">
                <a:spAutoFit/>
              </a:bodyPr>
              <a:lstStyle/>
              <a:p>
                <a:pPr algn="ctr"/>
                <a:r>
                  <a:rPr lang="en-US" altLang="zh-CN" sz="2000" dirty="0" smtClean="0"/>
                  <a:t>…</a:t>
                </a:r>
                <a:endParaRPr lang="zh-CN" altLang="en-US" sz="2000" dirty="0"/>
              </a:p>
            </p:txBody>
          </p:sp>
          <p:sp>
            <p:nvSpPr>
              <p:cNvPr id="23" name="文本框 22"/>
              <p:cNvSpPr txBox="1"/>
              <p:nvPr/>
            </p:nvSpPr>
            <p:spPr>
              <a:xfrm rot="5400000">
                <a:off x="1554436" y="3996843"/>
                <a:ext cx="441960" cy="400110"/>
              </a:xfrm>
              <a:prstGeom prst="rect">
                <a:avLst/>
              </a:prstGeom>
              <a:noFill/>
            </p:spPr>
            <p:txBody>
              <a:bodyPr wrap="square" rtlCol="0">
                <a:spAutoFit/>
              </a:bodyPr>
              <a:lstStyle/>
              <a:p>
                <a:pPr algn="ctr"/>
                <a:r>
                  <a:rPr lang="en-US" altLang="zh-CN" sz="2000" dirty="0" smtClean="0"/>
                  <a:t>…</a:t>
                </a:r>
                <a:endParaRPr lang="zh-CN" altLang="en-US" sz="2000" dirty="0"/>
              </a:p>
            </p:txBody>
          </p:sp>
          <p:sp>
            <p:nvSpPr>
              <p:cNvPr id="24" name="矩形 23"/>
              <p:cNvSpPr/>
              <p:nvPr/>
            </p:nvSpPr>
            <p:spPr>
              <a:xfrm>
                <a:off x="1630413" y="3476909"/>
                <a:ext cx="383438" cy="184666"/>
              </a:xfrm>
              <a:prstGeom prst="rect">
                <a:avLst/>
              </a:prstGeom>
            </p:spPr>
            <p:txBody>
              <a:bodyPr wrap="none">
                <a:spAutoFit/>
              </a:bodyPr>
              <a:lstStyle/>
              <a:p>
                <a:r>
                  <a:rPr lang="zh-CN" altLang="en-US" sz="600" dirty="0" smtClean="0">
                    <a:latin typeface="微软雅黑" panose="020B0503020204020204" charset="-122"/>
                    <a:ea typeface="微软雅黑" panose="020B0503020204020204" charset="-122"/>
                  </a:rPr>
                  <a:t>对象</a:t>
                </a:r>
                <a:r>
                  <a:rPr lang="en-US" altLang="zh-CN" sz="600" dirty="0" smtClean="0">
                    <a:latin typeface="微软雅黑" panose="020B0503020204020204" charset="-122"/>
                    <a:ea typeface="微软雅黑" panose="020B0503020204020204" charset="-122"/>
                  </a:rPr>
                  <a:t>0</a:t>
                </a:r>
                <a:endParaRPr lang="zh-CN" altLang="en-US" sz="600" dirty="0">
                  <a:latin typeface="微软雅黑" panose="020B0503020204020204" charset="-122"/>
                  <a:ea typeface="微软雅黑" panose="020B0503020204020204" charset="-122"/>
                </a:endParaRPr>
              </a:p>
            </p:txBody>
          </p:sp>
          <p:sp>
            <p:nvSpPr>
              <p:cNvPr id="25" name="矩形 24"/>
              <p:cNvSpPr/>
              <p:nvPr/>
            </p:nvSpPr>
            <p:spPr>
              <a:xfrm>
                <a:off x="1630413" y="3691945"/>
                <a:ext cx="383438" cy="184666"/>
              </a:xfrm>
              <a:prstGeom prst="rect">
                <a:avLst/>
              </a:prstGeom>
            </p:spPr>
            <p:txBody>
              <a:bodyPr wrap="none">
                <a:spAutoFit/>
              </a:bodyPr>
              <a:lstStyle/>
              <a:p>
                <a:r>
                  <a:rPr lang="zh-CN" altLang="en-US" sz="600" dirty="0" smtClean="0">
                    <a:latin typeface="微软雅黑" panose="020B0503020204020204" charset="-122"/>
                    <a:ea typeface="微软雅黑" panose="020B0503020204020204" charset="-122"/>
                  </a:rPr>
                  <a:t>对象</a:t>
                </a:r>
                <a:r>
                  <a:rPr lang="en-US" altLang="zh-CN" sz="600" dirty="0" smtClean="0">
                    <a:latin typeface="微软雅黑" panose="020B0503020204020204" charset="-122"/>
                    <a:ea typeface="微软雅黑" panose="020B0503020204020204" charset="-122"/>
                  </a:rPr>
                  <a:t>1</a:t>
                </a:r>
                <a:endParaRPr lang="zh-CN" altLang="en-US" sz="600" dirty="0">
                  <a:latin typeface="微软雅黑" panose="020B0503020204020204" charset="-122"/>
                  <a:ea typeface="微软雅黑" panose="020B0503020204020204" charset="-122"/>
                </a:endParaRPr>
              </a:p>
            </p:txBody>
          </p:sp>
          <p:sp>
            <p:nvSpPr>
              <p:cNvPr id="26" name="矩形 25"/>
              <p:cNvSpPr/>
              <p:nvPr/>
            </p:nvSpPr>
            <p:spPr>
              <a:xfrm>
                <a:off x="1630414" y="3904539"/>
                <a:ext cx="383438" cy="184666"/>
              </a:xfrm>
              <a:prstGeom prst="rect">
                <a:avLst/>
              </a:prstGeom>
            </p:spPr>
            <p:txBody>
              <a:bodyPr wrap="none">
                <a:spAutoFit/>
              </a:bodyPr>
              <a:lstStyle/>
              <a:p>
                <a:r>
                  <a:rPr lang="zh-CN" altLang="en-US" sz="600" dirty="0" smtClean="0">
                    <a:latin typeface="微软雅黑" panose="020B0503020204020204" charset="-122"/>
                    <a:ea typeface="微软雅黑" panose="020B0503020204020204" charset="-122"/>
                  </a:rPr>
                  <a:t>对象</a:t>
                </a:r>
                <a:r>
                  <a:rPr lang="en-US" altLang="zh-CN" sz="600" dirty="0" smtClean="0">
                    <a:latin typeface="微软雅黑" panose="020B0503020204020204" charset="-122"/>
                    <a:ea typeface="微软雅黑" panose="020B0503020204020204" charset="-122"/>
                  </a:rPr>
                  <a:t>2</a:t>
                </a:r>
                <a:endParaRPr lang="zh-CN" altLang="en-US" sz="600" dirty="0">
                  <a:latin typeface="微软雅黑" panose="020B0503020204020204" charset="-122"/>
                  <a:ea typeface="微软雅黑" panose="020B0503020204020204" charset="-122"/>
                </a:endParaRPr>
              </a:p>
            </p:txBody>
          </p:sp>
          <p:sp>
            <p:nvSpPr>
              <p:cNvPr id="27" name="矩形 26"/>
              <p:cNvSpPr/>
              <p:nvPr/>
            </p:nvSpPr>
            <p:spPr>
              <a:xfrm>
                <a:off x="1630416" y="4549659"/>
                <a:ext cx="428322" cy="184666"/>
              </a:xfrm>
              <a:prstGeom prst="rect">
                <a:avLst/>
              </a:prstGeom>
            </p:spPr>
            <p:txBody>
              <a:bodyPr wrap="none">
                <a:spAutoFit/>
              </a:bodyPr>
              <a:lstStyle/>
              <a:p>
                <a:r>
                  <a:rPr lang="zh-CN" altLang="en-US" sz="600" dirty="0" smtClean="0">
                    <a:latin typeface="微软雅黑" panose="020B0503020204020204" charset="-122"/>
                    <a:ea typeface="微软雅黑" panose="020B0503020204020204" charset="-122"/>
                  </a:rPr>
                  <a:t>对象</a:t>
                </a:r>
                <a:r>
                  <a:rPr lang="en-US" altLang="zh-CN" sz="600" dirty="0" smtClean="0">
                    <a:latin typeface="微软雅黑" panose="020B0503020204020204" charset="-122"/>
                    <a:ea typeface="微软雅黑" panose="020B0503020204020204" charset="-122"/>
                  </a:rPr>
                  <a:t>19</a:t>
                </a:r>
                <a:endParaRPr lang="zh-CN" altLang="en-US" sz="600" dirty="0">
                  <a:latin typeface="微软雅黑" panose="020B0503020204020204" charset="-122"/>
                  <a:ea typeface="微软雅黑" panose="020B0503020204020204" charset="-122"/>
                </a:endParaRPr>
              </a:p>
            </p:txBody>
          </p:sp>
        </p:grpSp>
        <p:sp>
          <p:nvSpPr>
            <p:cNvPr id="29" name="矩形 28"/>
            <p:cNvSpPr/>
            <p:nvPr/>
          </p:nvSpPr>
          <p:spPr>
            <a:xfrm>
              <a:off x="1635534" y="3086864"/>
              <a:ext cx="7508466" cy="369332"/>
            </a:xfrm>
            <a:prstGeom prst="rect">
              <a:avLst/>
            </a:prstGeom>
          </p:spPr>
          <p:txBody>
            <a:bodyPr wrap="square">
              <a:spAutoFit/>
            </a:bodyPr>
            <a:lstStyle/>
            <a:p>
              <a:r>
                <a:rPr lang="zh-CN" altLang="en-US" b="1" dirty="0">
                  <a:solidFill>
                    <a:srgbClr val="00B050"/>
                  </a:solidFill>
                </a:rPr>
                <a:t>例如</a:t>
              </a:r>
              <a:r>
                <a:rPr lang="zh-CN" altLang="en-US" b="1" dirty="0" smtClean="0">
                  <a:solidFill>
                    <a:srgbClr val="00B050"/>
                  </a:solidFill>
                  <a:latin typeface="Courier New" panose="02070309020205020404" pitchFamily="49" charset="0"/>
                  <a:cs typeface="Courier New" panose="02070309020205020404" pitchFamily="49" charset="0"/>
                </a:rPr>
                <a:t>：</a:t>
              </a:r>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dt</a:t>
              </a:r>
              <a:r>
                <a:rPr lang="en-US" altLang="zh-CN" b="1" dirty="0">
                  <a:latin typeface="Courier New" panose="02070309020205020404" pitchFamily="49" charset="0"/>
                  <a:cs typeface="Courier New" panose="02070309020205020404" pitchFamily="49" charset="0"/>
                </a:rPr>
                <a:t>[20</a:t>
              </a:r>
              <a:r>
                <a:rPr lang="en-US" altLang="zh-CN" b="1" dirty="0" smtClean="0">
                  <a:latin typeface="Courier New" panose="02070309020205020404" pitchFamily="49" charset="0"/>
                  <a:cs typeface="Courier New" panose="02070309020205020404" pitchFamily="49" charset="0"/>
                </a:rPr>
                <a:t>]={Date(2011,5,1), Date(2011,10,1)…};</a:t>
              </a:r>
              <a:endParaRPr lang="en-US" altLang="zh-CN" b="1" dirty="0">
                <a:latin typeface="Courier New" panose="02070309020205020404" pitchFamily="49" charset="0"/>
                <a:cs typeface="Courier New" panose="02070309020205020404" pitchFamily="49" charset="0"/>
              </a:endParaRPr>
            </a:p>
          </p:txBody>
        </p:sp>
        <p:sp>
          <p:nvSpPr>
            <p:cNvPr id="32" name="圆角矩形 31"/>
            <p:cNvSpPr/>
            <p:nvPr/>
          </p:nvSpPr>
          <p:spPr>
            <a:xfrm>
              <a:off x="4148488" y="3086863"/>
              <a:ext cx="1964445" cy="393071"/>
            </a:xfrm>
            <a:prstGeom prst="round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圆角矩形 32"/>
            <p:cNvSpPr/>
            <p:nvPr/>
          </p:nvSpPr>
          <p:spPr>
            <a:xfrm>
              <a:off x="6343048" y="3086864"/>
              <a:ext cx="2022019" cy="369332"/>
            </a:xfrm>
            <a:prstGeom prst="round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5" name="直接箭头连接符 34"/>
            <p:cNvCxnSpPr/>
            <p:nvPr/>
          </p:nvCxnSpPr>
          <p:spPr>
            <a:xfrm flipH="1">
              <a:off x="1430435" y="3779654"/>
              <a:ext cx="369877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2" idx="2"/>
            </p:cNvCxnSpPr>
            <p:nvPr/>
          </p:nvCxnSpPr>
          <p:spPr>
            <a:xfrm flipH="1">
              <a:off x="5129213" y="3479934"/>
              <a:ext cx="1498" cy="299719"/>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1430435" y="4079374"/>
              <a:ext cx="6106592"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537027" y="3456196"/>
              <a:ext cx="0" cy="623178"/>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430435" y="4912494"/>
              <a:ext cx="706911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499553" y="3456196"/>
              <a:ext cx="0" cy="1456298"/>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218007" y="3512114"/>
              <a:ext cx="2626644" cy="276999"/>
            </a:xfrm>
            <a:prstGeom prst="rect">
              <a:avLst/>
            </a:prstGeom>
            <a:noFill/>
          </p:spPr>
          <p:txBody>
            <a:bodyPr wrap="square" rtlCol="0">
              <a:spAutoFit/>
            </a:bodyPr>
            <a:lstStyle/>
            <a:p>
              <a:r>
                <a:rPr lang="zh-CN" altLang="en-US" sz="1200" dirty="0" smtClean="0">
                  <a:solidFill>
                    <a:srgbClr val="00B050"/>
                  </a:solidFill>
                </a:rPr>
                <a:t>调用带参的构造</a:t>
              </a:r>
              <a:r>
                <a:rPr lang="zh-CN" altLang="en-US" sz="1200" dirty="0">
                  <a:solidFill>
                    <a:srgbClr val="00B050"/>
                  </a:solidFill>
                </a:rPr>
                <a:t>函数</a:t>
              </a:r>
            </a:p>
          </p:txBody>
        </p:sp>
        <p:sp>
          <p:nvSpPr>
            <p:cNvPr id="53" name="文本框 52"/>
            <p:cNvSpPr txBox="1"/>
            <p:nvPr/>
          </p:nvSpPr>
          <p:spPr>
            <a:xfrm>
              <a:off x="2250873" y="3841106"/>
              <a:ext cx="2626644" cy="276999"/>
            </a:xfrm>
            <a:prstGeom prst="rect">
              <a:avLst/>
            </a:prstGeom>
            <a:noFill/>
          </p:spPr>
          <p:txBody>
            <a:bodyPr wrap="square" rtlCol="0">
              <a:spAutoFit/>
            </a:bodyPr>
            <a:lstStyle/>
            <a:p>
              <a:r>
                <a:rPr lang="zh-CN" altLang="en-US" sz="1200" dirty="0" smtClean="0">
                  <a:solidFill>
                    <a:srgbClr val="00B050"/>
                  </a:solidFill>
                </a:rPr>
                <a:t>调用带参的构造</a:t>
              </a:r>
              <a:r>
                <a:rPr lang="zh-CN" altLang="en-US" sz="1200" dirty="0">
                  <a:solidFill>
                    <a:srgbClr val="00B050"/>
                  </a:solidFill>
                </a:rPr>
                <a:t>函数</a:t>
              </a:r>
            </a:p>
          </p:txBody>
        </p:sp>
        <p:sp>
          <p:nvSpPr>
            <p:cNvPr id="54" name="文本框 53"/>
            <p:cNvSpPr txBox="1"/>
            <p:nvPr/>
          </p:nvSpPr>
          <p:spPr>
            <a:xfrm>
              <a:off x="2226474" y="4578513"/>
              <a:ext cx="2626644" cy="276999"/>
            </a:xfrm>
            <a:prstGeom prst="rect">
              <a:avLst/>
            </a:prstGeom>
            <a:noFill/>
          </p:spPr>
          <p:txBody>
            <a:bodyPr wrap="square" rtlCol="0">
              <a:spAutoFit/>
            </a:bodyPr>
            <a:lstStyle/>
            <a:p>
              <a:r>
                <a:rPr lang="zh-CN" altLang="en-US" sz="1200" dirty="0" smtClean="0">
                  <a:solidFill>
                    <a:srgbClr val="0000FF"/>
                  </a:solidFill>
                </a:rPr>
                <a:t>调用无参的构造</a:t>
              </a:r>
              <a:r>
                <a:rPr lang="zh-CN" altLang="en-US" sz="1200" dirty="0">
                  <a:solidFill>
                    <a:srgbClr val="0000FF"/>
                  </a:solidFill>
                </a:rPr>
                <a:t>函数</a:t>
              </a:r>
            </a:p>
          </p:txBody>
        </p:sp>
      </p:grpSp>
      <p:sp>
        <p:nvSpPr>
          <p:cNvPr id="2" name="文本框 1"/>
          <p:cNvSpPr txBox="1"/>
          <p:nvPr/>
        </p:nvSpPr>
        <p:spPr>
          <a:xfrm>
            <a:off x="1094968" y="5616340"/>
            <a:ext cx="7622600" cy="369332"/>
          </a:xfrm>
          <a:prstGeom prst="rect">
            <a:avLst/>
          </a:prstGeom>
          <a:noFill/>
        </p:spPr>
        <p:txBody>
          <a:bodyPr wrap="none" rtlCol="0">
            <a:spAutoFit/>
          </a:bodyPr>
          <a:lstStyle/>
          <a:p>
            <a:r>
              <a:rPr lang="zh-CN" altLang="en-US" b="1" dirty="0" smtClean="0">
                <a:solidFill>
                  <a:srgbClr val="C00000"/>
                </a:solidFill>
                <a:latin typeface="楷体" panose="02010609060101010101" pitchFamily="49" charset="-122"/>
                <a:ea typeface="楷体" panose="02010609060101010101" pitchFamily="49" charset="-122"/>
              </a:rPr>
              <a:t>只要有一个新的对象生成，系统就会自动调用一次构造函数对其初始化。</a:t>
            </a:r>
            <a:endParaRPr lang="zh-CN" altLang="en-US" b="1" dirty="0">
              <a:solidFill>
                <a:srgbClr val="C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9285" y="1260310"/>
            <a:ext cx="7913718" cy="1338828"/>
          </a:xfrm>
          <a:prstGeom prst="rect">
            <a:avLst/>
          </a:prstGeom>
        </p:spPr>
        <p:txBody>
          <a:bodyPr wrap="square">
            <a:spAutoFit/>
          </a:bodyPr>
          <a:lstStyle/>
          <a:p>
            <a:pPr algn="just">
              <a:lnSpc>
                <a:spcPct val="150000"/>
              </a:lnSpc>
            </a:pPr>
            <a:r>
              <a:rPr lang="zh-CN" altLang="en-US" dirty="0" smtClean="0">
                <a:latin typeface="华文楷体" panose="02010600040101010101" pitchFamily="2" charset="-122"/>
                <a:ea typeface="华文楷体" panose="02010600040101010101" pitchFamily="2" charset="-122"/>
              </a:rPr>
              <a:t>在</a:t>
            </a:r>
            <a:r>
              <a:rPr lang="zh-CN" altLang="en-US" dirty="0">
                <a:latin typeface="华文楷体" panose="02010600040101010101" pitchFamily="2" charset="-122"/>
                <a:ea typeface="华文楷体" panose="02010600040101010101" pitchFamily="2" charset="-122"/>
              </a:rPr>
              <a:t>建立对象数组时要充分考虑数组元素初始化的需要</a:t>
            </a:r>
            <a:r>
              <a:rPr lang="zh-CN" altLang="en-US" dirty="0" smtClean="0">
                <a:latin typeface="华文楷体" panose="02010600040101010101" pitchFamily="2" charset="-122"/>
                <a:ea typeface="华文楷体" panose="02010600040101010101" pitchFamily="2" charset="-122"/>
              </a:rPr>
              <a:t>，因此在</a:t>
            </a:r>
            <a:r>
              <a:rPr lang="zh-CN" altLang="en-US" dirty="0">
                <a:latin typeface="华文楷体" panose="02010600040101010101" pitchFamily="2" charset="-122"/>
                <a:ea typeface="华文楷体" panose="02010600040101010101" pitchFamily="2" charset="-122"/>
              </a:rPr>
              <a:t>设计构造函数时要</a:t>
            </a:r>
            <a:r>
              <a:rPr lang="zh-CN" altLang="en-US" dirty="0" smtClean="0">
                <a:latin typeface="华文楷体" panose="02010600040101010101" pitchFamily="2" charset="-122"/>
                <a:ea typeface="华文楷体" panose="02010600040101010101" pitchFamily="2" charset="-122"/>
              </a:rPr>
              <a:t>考虑参数</a:t>
            </a:r>
            <a:r>
              <a:rPr lang="zh-CN" altLang="en-US" dirty="0">
                <a:latin typeface="华文楷体" panose="02010600040101010101" pitchFamily="2" charset="-122"/>
                <a:ea typeface="华文楷体" panose="02010600040101010101" pitchFamily="2" charset="-122"/>
              </a:rPr>
              <a:t>的</a:t>
            </a:r>
            <a:r>
              <a:rPr lang="zh-CN" altLang="en-US" dirty="0" smtClean="0">
                <a:latin typeface="华文楷体" panose="02010600040101010101" pitchFamily="2" charset="-122"/>
                <a:ea typeface="华文楷体" panose="02010600040101010101" pitchFamily="2" charset="-122"/>
              </a:rPr>
              <a:t>安排（</a:t>
            </a:r>
            <a:r>
              <a:rPr lang="zh-CN" altLang="en-US" dirty="0" smtClean="0">
                <a:solidFill>
                  <a:srgbClr val="0000FF"/>
                </a:solidFill>
                <a:latin typeface="华文楷体" panose="02010600040101010101" pitchFamily="2" charset="-122"/>
                <a:ea typeface="华文楷体" panose="02010600040101010101" pitchFamily="2" charset="-122"/>
              </a:rPr>
              <a:t>无</a:t>
            </a:r>
            <a:r>
              <a:rPr lang="zh-CN" altLang="en-US" dirty="0">
                <a:solidFill>
                  <a:srgbClr val="0000FF"/>
                </a:solidFill>
                <a:latin typeface="华文楷体" panose="02010600040101010101" pitchFamily="2" charset="-122"/>
                <a:ea typeface="华文楷体" panose="02010600040101010101" pitchFamily="2" charset="-122"/>
              </a:rPr>
              <a:t>参、有参、带默认</a:t>
            </a:r>
            <a:r>
              <a:rPr lang="zh-CN" altLang="en-US" dirty="0" smtClean="0">
                <a:solidFill>
                  <a:srgbClr val="0000FF"/>
                </a:solidFill>
                <a:latin typeface="华文楷体" panose="02010600040101010101" pitchFamily="2" charset="-122"/>
                <a:ea typeface="华文楷体" panose="02010600040101010101" pitchFamily="2" charset="-122"/>
              </a:rPr>
              <a:t>参数）</a:t>
            </a:r>
            <a:r>
              <a:rPr lang="zh-CN" altLang="en-US" dirty="0" smtClean="0">
                <a:latin typeface="华文楷体" panose="02010600040101010101" pitchFamily="2" charset="-122"/>
                <a:ea typeface="华文楷体" panose="02010600040101010101" pitchFamily="2" charset="-122"/>
              </a:rPr>
              <a:t>等，避免</a:t>
            </a:r>
            <a:r>
              <a:rPr lang="zh-CN" altLang="en-US" dirty="0">
                <a:latin typeface="华文楷体" panose="02010600040101010101" pitchFamily="2" charset="-122"/>
                <a:ea typeface="华文楷体" panose="02010600040101010101" pitchFamily="2" charset="-122"/>
              </a:rPr>
              <a:t>在创建对象时造成与构造函数不匹配的</a:t>
            </a:r>
            <a:r>
              <a:rPr lang="zh-CN" altLang="en-US" dirty="0" smtClean="0">
                <a:latin typeface="华文楷体" panose="02010600040101010101" pitchFamily="2" charset="-122"/>
                <a:ea typeface="华文楷体" panose="02010600040101010101" pitchFamily="2" charset="-122"/>
              </a:rPr>
              <a:t>问题。</a:t>
            </a:r>
            <a:endParaRPr lang="en-US" altLang="zh-CN" dirty="0" smtClean="0">
              <a:latin typeface="华文楷体" panose="02010600040101010101" pitchFamily="2" charset="-122"/>
              <a:ea typeface="华文楷体" panose="02010600040101010101" pitchFamily="2" charset="-122"/>
            </a:endParaRPr>
          </a:p>
        </p:txBody>
      </p:sp>
      <p:sp>
        <p:nvSpPr>
          <p:cNvPr id="5"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3.4.1</a:t>
            </a:r>
            <a:r>
              <a:rPr lang="en-US" altLang="zh-CN" dirty="0" smtClean="0">
                <a:sym typeface="+mn-ea"/>
              </a:rPr>
              <a:t> </a:t>
            </a:r>
            <a:r>
              <a:rPr lang="zh-CN" altLang="en-US" dirty="0" smtClean="0">
                <a:sym typeface="+mn-ea"/>
              </a:rPr>
              <a:t>对象数组</a:t>
            </a:r>
          </a:p>
        </p:txBody>
      </p:sp>
      <p:sp>
        <p:nvSpPr>
          <p:cNvPr id="6" name="矩形 5"/>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对象数组的初始化</a:t>
            </a:r>
            <a:r>
              <a:rPr lang="zh-CN" altLang="en-US" sz="2000" b="1" dirty="0">
                <a:solidFill>
                  <a:srgbClr val="C00000"/>
                </a:solidFill>
                <a:latin typeface="Bodoni MT Black" panose="02070A03080606020203" pitchFamily="18" charset="0"/>
                <a:ea typeface="黑体" panose="02010609060101010101" pitchFamily="49" charset="-122"/>
              </a:rPr>
              <a:t> </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0000FF"/>
                </a:solidFill>
                <a:latin typeface="华文行楷" panose="02010800040101010101" pitchFamily="2" charset="-122"/>
                <a:ea typeface="华文行楷" panose="02010800040101010101" pitchFamily="2" charset="-122"/>
              </a:rPr>
              <a:t>构造函数功不可没</a:t>
            </a:r>
            <a:endParaRPr lang="en-US" altLang="zh-CN" sz="2000" b="1" dirty="0" smtClean="0">
              <a:solidFill>
                <a:srgbClr val="0000FF"/>
              </a:solidFill>
              <a:latin typeface="华文行楷" panose="02010800040101010101" pitchFamily="2" charset="-122"/>
              <a:ea typeface="华文行楷" panose="02010800040101010101" pitchFamily="2" charset="-122"/>
              <a:cs typeface="Lato Black" panose="020F0A02020204030203" charset="0"/>
            </a:endParaRPr>
          </a:p>
        </p:txBody>
      </p:sp>
      <p:grpSp>
        <p:nvGrpSpPr>
          <p:cNvPr id="21" name="组合 20"/>
          <p:cNvGrpSpPr/>
          <p:nvPr/>
        </p:nvGrpSpPr>
        <p:grpSpPr>
          <a:xfrm>
            <a:off x="1083781" y="2680000"/>
            <a:ext cx="7528278" cy="3321352"/>
            <a:chOff x="1216711" y="2821754"/>
            <a:chExt cx="7528278" cy="3321352"/>
          </a:xfrm>
        </p:grpSpPr>
        <p:pic>
          <p:nvPicPr>
            <p:cNvPr id="7" name="图片 6"/>
            <p:cNvPicPr>
              <a:picLocks noChangeAspect="1"/>
            </p:cNvPicPr>
            <p:nvPr/>
          </p:nvPicPr>
          <p:blipFill>
            <a:blip r:embed="rId3"/>
            <a:stretch>
              <a:fillRect/>
            </a:stretch>
          </p:blipFill>
          <p:spPr>
            <a:xfrm>
              <a:off x="1216711" y="2821754"/>
              <a:ext cx="2772549" cy="3321352"/>
            </a:xfrm>
            <a:prstGeom prst="rect">
              <a:avLst/>
            </a:prstGeom>
          </p:spPr>
        </p:pic>
        <p:sp>
          <p:nvSpPr>
            <p:cNvPr id="8" name="矩形 7"/>
            <p:cNvSpPr/>
            <p:nvPr/>
          </p:nvSpPr>
          <p:spPr>
            <a:xfrm>
              <a:off x="1446415" y="3732416"/>
              <a:ext cx="2377440" cy="1097280"/>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0" name="直接箭头连接符 9"/>
            <p:cNvCxnSpPr/>
            <p:nvPr/>
          </p:nvCxnSpPr>
          <p:spPr>
            <a:xfrm>
              <a:off x="2302625" y="4015047"/>
              <a:ext cx="3117273"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383280" y="4172989"/>
              <a:ext cx="203661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566160" y="4364181"/>
              <a:ext cx="185373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383280" y="4563687"/>
              <a:ext cx="203661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503025" y="3798917"/>
              <a:ext cx="3241964" cy="307777"/>
            </a:xfrm>
            <a:prstGeom prst="rect">
              <a:avLst/>
            </a:prstGeom>
            <a:noFill/>
          </p:spPr>
          <p:txBody>
            <a:bodyPr wrap="square" rtlCol="0">
              <a:spAutoFit/>
            </a:bodyPr>
            <a:lstStyle/>
            <a:p>
              <a:r>
                <a:rPr lang="zh-CN" altLang="en-US" sz="1400" dirty="0" smtClean="0">
                  <a:solidFill>
                    <a:schemeClr val="tx1">
                      <a:lumMod val="75000"/>
                      <a:lumOff val="25000"/>
                    </a:schemeClr>
                  </a:solidFill>
                </a:rPr>
                <a:t>无参构造函数（系统默认或自定义）</a:t>
              </a:r>
              <a:endParaRPr lang="zh-CN" altLang="en-US" sz="1400" dirty="0">
                <a:solidFill>
                  <a:schemeClr val="tx1">
                    <a:lumMod val="75000"/>
                    <a:lumOff val="25000"/>
                  </a:schemeClr>
                </a:solidFill>
              </a:endParaRPr>
            </a:p>
          </p:txBody>
        </p:sp>
        <p:sp>
          <p:nvSpPr>
            <p:cNvPr id="18" name="文本框 17"/>
            <p:cNvSpPr txBox="1"/>
            <p:nvPr/>
          </p:nvSpPr>
          <p:spPr>
            <a:xfrm>
              <a:off x="5503025" y="4015047"/>
              <a:ext cx="2502131" cy="307777"/>
            </a:xfrm>
            <a:prstGeom prst="rect">
              <a:avLst/>
            </a:prstGeom>
            <a:noFill/>
          </p:spPr>
          <p:txBody>
            <a:bodyPr wrap="square" rtlCol="0">
              <a:spAutoFit/>
            </a:bodyPr>
            <a:lstStyle/>
            <a:p>
              <a:r>
                <a:rPr lang="zh-CN" altLang="en-US" sz="1400" dirty="0">
                  <a:solidFill>
                    <a:srgbClr val="00B050"/>
                  </a:solidFill>
                </a:rPr>
                <a:t>有</a:t>
              </a:r>
              <a:r>
                <a:rPr lang="zh-CN" altLang="en-US" sz="1400" dirty="0" smtClean="0">
                  <a:solidFill>
                    <a:srgbClr val="00B050"/>
                  </a:solidFill>
                </a:rPr>
                <a:t>参构造函数（无默认值）</a:t>
              </a:r>
              <a:endParaRPr lang="zh-CN" altLang="en-US" sz="1400" dirty="0">
                <a:solidFill>
                  <a:srgbClr val="00B050"/>
                </a:solidFill>
              </a:endParaRPr>
            </a:p>
          </p:txBody>
        </p:sp>
        <p:sp>
          <p:nvSpPr>
            <p:cNvPr id="19" name="文本框 18"/>
            <p:cNvSpPr txBox="1"/>
            <p:nvPr/>
          </p:nvSpPr>
          <p:spPr>
            <a:xfrm>
              <a:off x="5503025" y="4214553"/>
              <a:ext cx="2502131" cy="307777"/>
            </a:xfrm>
            <a:prstGeom prst="rect">
              <a:avLst/>
            </a:prstGeom>
            <a:noFill/>
          </p:spPr>
          <p:txBody>
            <a:bodyPr wrap="square" rtlCol="0">
              <a:spAutoFit/>
            </a:bodyPr>
            <a:lstStyle/>
            <a:p>
              <a:r>
                <a:rPr lang="zh-CN" altLang="en-US" sz="1400" dirty="0" smtClean="0">
                  <a:solidFill>
                    <a:srgbClr val="00B050"/>
                  </a:solidFill>
                </a:rPr>
                <a:t>有参构造</a:t>
              </a:r>
              <a:r>
                <a:rPr lang="zh-CN" altLang="en-US" sz="1400" dirty="0">
                  <a:solidFill>
                    <a:srgbClr val="00B050"/>
                  </a:solidFill>
                </a:rPr>
                <a:t>函数</a:t>
              </a:r>
              <a:r>
                <a:rPr lang="zh-CN" altLang="en-US" sz="1400" dirty="0" smtClean="0">
                  <a:solidFill>
                    <a:srgbClr val="00B050"/>
                  </a:solidFill>
                </a:rPr>
                <a:t>（有默认值）</a:t>
              </a:r>
              <a:endParaRPr lang="zh-CN" altLang="en-US" sz="1400" dirty="0">
                <a:solidFill>
                  <a:srgbClr val="00B050"/>
                </a:solidFill>
              </a:endParaRPr>
            </a:p>
          </p:txBody>
        </p:sp>
        <p:sp>
          <p:nvSpPr>
            <p:cNvPr id="20" name="文本框 19"/>
            <p:cNvSpPr txBox="1"/>
            <p:nvPr/>
          </p:nvSpPr>
          <p:spPr>
            <a:xfrm>
              <a:off x="5503025" y="4409798"/>
              <a:ext cx="3129707" cy="307777"/>
            </a:xfrm>
            <a:prstGeom prst="rect">
              <a:avLst/>
            </a:prstGeom>
            <a:noFill/>
          </p:spPr>
          <p:txBody>
            <a:bodyPr wrap="square" rtlCol="0">
              <a:spAutoFit/>
            </a:bodyPr>
            <a:lstStyle/>
            <a:p>
              <a:r>
                <a:rPr lang="zh-CN" altLang="en-US" sz="1400" dirty="0" smtClean="0">
                  <a:solidFill>
                    <a:srgbClr val="EE720C"/>
                  </a:solidFill>
                </a:rPr>
                <a:t>拷贝构造函数（涉及对象复制时）</a:t>
              </a:r>
              <a:endParaRPr lang="zh-CN" altLang="en-US" sz="1400" dirty="0">
                <a:solidFill>
                  <a:srgbClr val="EE720C"/>
                </a:solidFill>
              </a:endParaRPr>
            </a:p>
          </p:txBody>
        </p:sp>
      </p:grpSp>
      <p:sp>
        <p:nvSpPr>
          <p:cNvPr id="2" name="矩形 1"/>
          <p:cNvSpPr/>
          <p:nvPr/>
        </p:nvSpPr>
        <p:spPr>
          <a:xfrm>
            <a:off x="1059840" y="5984758"/>
            <a:ext cx="8256954" cy="465448"/>
          </a:xfrm>
          <a:prstGeom prst="rect">
            <a:avLst/>
          </a:prstGeom>
        </p:spPr>
        <p:txBody>
          <a:bodyPr wrap="square">
            <a:spAutoFit/>
          </a:bodyPr>
          <a:lstStyle/>
          <a:p>
            <a:pPr algn="just">
              <a:lnSpc>
                <a:spcPct val="150000"/>
              </a:lnSpc>
            </a:pPr>
            <a:r>
              <a:rPr lang="zh-CN" altLang="en-US" b="1" dirty="0">
                <a:solidFill>
                  <a:srgbClr val="FF0000"/>
                </a:solidFill>
              </a:rPr>
              <a:t>为了确保数组里的每个对象被正确初始化，建议</a:t>
            </a:r>
            <a:r>
              <a:rPr lang="zh-CN" altLang="en-US" b="1" dirty="0" smtClean="0">
                <a:solidFill>
                  <a:srgbClr val="FF0000"/>
                </a:solidFill>
              </a:rPr>
              <a:t>建立多个不同的</a:t>
            </a:r>
            <a:r>
              <a:rPr lang="zh-CN" altLang="en-US" b="1" dirty="0">
                <a:solidFill>
                  <a:srgbClr val="FF0000"/>
                </a:solidFill>
              </a:rPr>
              <a:t>构造</a:t>
            </a:r>
            <a:r>
              <a:rPr lang="zh-CN" altLang="en-US" b="1" dirty="0" smtClean="0">
                <a:solidFill>
                  <a:srgbClr val="FF0000"/>
                </a:solidFill>
              </a:rPr>
              <a:t>函数</a:t>
            </a:r>
            <a:endParaRPr lang="en-US" altLang="zh-CN" b="1" dirty="0">
              <a:solidFill>
                <a:srgbClr val="FF000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对象数组使用示例</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3.4.1</a:t>
            </a:r>
            <a:r>
              <a:rPr lang="en-US" altLang="zh-CN" dirty="0" smtClean="0">
                <a:sym typeface="+mn-ea"/>
              </a:rPr>
              <a:t> </a:t>
            </a:r>
            <a:r>
              <a:rPr lang="zh-CN" altLang="en-US" dirty="0" smtClean="0">
                <a:sym typeface="+mn-ea"/>
              </a:rPr>
              <a:t>对象数组</a:t>
            </a:r>
          </a:p>
        </p:txBody>
      </p:sp>
      <p:pic>
        <p:nvPicPr>
          <p:cNvPr id="5" name="图片 4"/>
          <p:cNvPicPr>
            <a:picLocks noChangeAspect="1"/>
          </p:cNvPicPr>
          <p:nvPr/>
        </p:nvPicPr>
        <p:blipFill>
          <a:blip r:embed="rId2"/>
          <a:stretch>
            <a:fillRect/>
          </a:stretch>
        </p:blipFill>
        <p:spPr>
          <a:xfrm>
            <a:off x="332353" y="1377727"/>
            <a:ext cx="4198905" cy="5006857"/>
          </a:xfrm>
          <a:prstGeom prst="rect">
            <a:avLst/>
          </a:prstGeom>
          <a:ln>
            <a:solidFill>
              <a:srgbClr val="00B0F0"/>
            </a:solidFill>
          </a:ln>
        </p:spPr>
      </p:pic>
      <p:pic>
        <p:nvPicPr>
          <p:cNvPr id="7" name="图片 6"/>
          <p:cNvPicPr>
            <a:picLocks noChangeAspect="1"/>
          </p:cNvPicPr>
          <p:nvPr/>
        </p:nvPicPr>
        <p:blipFill>
          <a:blip r:embed="rId3"/>
          <a:stretch>
            <a:fillRect/>
          </a:stretch>
        </p:blipFill>
        <p:spPr>
          <a:xfrm>
            <a:off x="4619945" y="1377727"/>
            <a:ext cx="4224064" cy="2340429"/>
          </a:xfrm>
          <a:prstGeom prst="rect">
            <a:avLst/>
          </a:prstGeom>
          <a:ln>
            <a:solidFill>
              <a:srgbClr val="FF0000"/>
            </a:solidFill>
          </a:ln>
        </p:spPr>
      </p:pic>
      <p:grpSp>
        <p:nvGrpSpPr>
          <p:cNvPr id="19" name="组合 18"/>
          <p:cNvGrpSpPr/>
          <p:nvPr/>
        </p:nvGrpSpPr>
        <p:grpSpPr>
          <a:xfrm>
            <a:off x="5395565" y="4074936"/>
            <a:ext cx="2568798" cy="2059417"/>
            <a:chOff x="5353176" y="3881155"/>
            <a:chExt cx="2568798" cy="2059417"/>
          </a:xfrm>
        </p:grpSpPr>
        <p:sp>
          <p:nvSpPr>
            <p:cNvPr id="18" name="矩形 17"/>
            <p:cNvSpPr/>
            <p:nvPr/>
          </p:nvSpPr>
          <p:spPr>
            <a:xfrm>
              <a:off x="5353176" y="3881155"/>
              <a:ext cx="2217572" cy="2059417"/>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p:cNvGrpSpPr/>
            <p:nvPr/>
          </p:nvGrpSpPr>
          <p:grpSpPr>
            <a:xfrm>
              <a:off x="5372554" y="3978772"/>
              <a:ext cx="2549420" cy="1883110"/>
              <a:chOff x="4930493" y="3984828"/>
              <a:chExt cx="2549420" cy="1883110"/>
            </a:xfrm>
          </p:grpSpPr>
          <p:sp>
            <p:nvSpPr>
              <p:cNvPr id="8" name="文本框 7"/>
              <p:cNvSpPr txBox="1"/>
              <p:nvPr/>
            </p:nvSpPr>
            <p:spPr>
              <a:xfrm>
                <a:off x="4930493" y="3984828"/>
                <a:ext cx="2549420" cy="307777"/>
              </a:xfrm>
              <a:prstGeom prst="rect">
                <a:avLst/>
              </a:prstGeom>
              <a:noFill/>
            </p:spPr>
            <p:txBody>
              <a:bodyPr wrap="square" rtlCol="0">
                <a:spAutoFit/>
              </a:bodyPr>
              <a:lstStyle/>
              <a:p>
                <a:r>
                  <a:rPr lang="en-US" altLang="zh-CN" sz="1400" dirty="0" smtClean="0">
                    <a:solidFill>
                      <a:srgbClr val="FFFF00"/>
                    </a:solidFill>
                  </a:rPr>
                  <a:t>Constructor called.</a:t>
                </a:r>
                <a:endParaRPr lang="zh-CN" altLang="en-US" sz="1400" dirty="0">
                  <a:solidFill>
                    <a:srgbClr val="FFFF00"/>
                  </a:solidFill>
                </a:endParaRPr>
              </a:p>
            </p:txBody>
          </p:sp>
          <p:sp>
            <p:nvSpPr>
              <p:cNvPr id="9" name="文本框 8"/>
              <p:cNvSpPr txBox="1"/>
              <p:nvPr/>
            </p:nvSpPr>
            <p:spPr>
              <a:xfrm>
                <a:off x="4930493" y="4181745"/>
                <a:ext cx="2549420" cy="307777"/>
              </a:xfrm>
              <a:prstGeom prst="rect">
                <a:avLst/>
              </a:prstGeom>
              <a:noFill/>
            </p:spPr>
            <p:txBody>
              <a:bodyPr wrap="square" rtlCol="0">
                <a:spAutoFit/>
              </a:bodyPr>
              <a:lstStyle/>
              <a:p>
                <a:r>
                  <a:rPr lang="en-US" altLang="zh-CN" sz="1400" dirty="0" smtClean="0">
                    <a:solidFill>
                      <a:srgbClr val="FFFF00"/>
                    </a:solidFill>
                  </a:rPr>
                  <a:t>Constructor called.</a:t>
                </a:r>
                <a:endParaRPr lang="zh-CN" altLang="en-US" sz="1400" dirty="0">
                  <a:solidFill>
                    <a:srgbClr val="FFFF00"/>
                  </a:solidFill>
                </a:endParaRPr>
              </a:p>
            </p:txBody>
          </p:sp>
          <p:sp>
            <p:nvSpPr>
              <p:cNvPr id="10" name="文本框 9"/>
              <p:cNvSpPr txBox="1"/>
              <p:nvPr/>
            </p:nvSpPr>
            <p:spPr>
              <a:xfrm>
                <a:off x="4930493" y="4378662"/>
                <a:ext cx="2549420" cy="307777"/>
              </a:xfrm>
              <a:prstGeom prst="rect">
                <a:avLst/>
              </a:prstGeom>
              <a:noFill/>
            </p:spPr>
            <p:txBody>
              <a:bodyPr wrap="square" rtlCol="0">
                <a:spAutoFit/>
              </a:bodyPr>
              <a:lstStyle/>
              <a:p>
                <a:r>
                  <a:rPr lang="en-US" altLang="zh-CN" sz="1400" dirty="0" smtClean="0">
                    <a:solidFill>
                      <a:srgbClr val="FFFF00"/>
                    </a:solidFill>
                  </a:rPr>
                  <a:t>Constructor called.</a:t>
                </a:r>
                <a:endParaRPr lang="zh-CN" altLang="en-US" sz="1400" dirty="0">
                  <a:solidFill>
                    <a:srgbClr val="FFFF00"/>
                  </a:solidFill>
                </a:endParaRPr>
              </a:p>
            </p:txBody>
          </p:sp>
          <p:sp>
            <p:nvSpPr>
              <p:cNvPr id="11" name="文本框 10"/>
              <p:cNvSpPr txBox="1"/>
              <p:nvPr/>
            </p:nvSpPr>
            <p:spPr>
              <a:xfrm>
                <a:off x="4930493" y="4575579"/>
                <a:ext cx="2549420" cy="307777"/>
              </a:xfrm>
              <a:prstGeom prst="rect">
                <a:avLst/>
              </a:prstGeom>
              <a:noFill/>
            </p:spPr>
            <p:txBody>
              <a:bodyPr wrap="square" rtlCol="0">
                <a:spAutoFit/>
              </a:bodyPr>
              <a:lstStyle/>
              <a:p>
                <a:r>
                  <a:rPr lang="en-US" altLang="zh-CN" sz="1400" dirty="0" smtClean="0">
                    <a:solidFill>
                      <a:srgbClr val="92D050"/>
                    </a:solidFill>
                  </a:rPr>
                  <a:t>2011-5-1</a:t>
                </a:r>
                <a:endParaRPr lang="zh-CN" altLang="en-US" sz="1400" dirty="0">
                  <a:solidFill>
                    <a:srgbClr val="92D050"/>
                  </a:solidFill>
                </a:endParaRPr>
              </a:p>
            </p:txBody>
          </p:sp>
          <p:sp>
            <p:nvSpPr>
              <p:cNvPr id="12" name="文本框 11"/>
              <p:cNvSpPr txBox="1"/>
              <p:nvPr/>
            </p:nvSpPr>
            <p:spPr>
              <a:xfrm>
                <a:off x="4930493" y="4772496"/>
                <a:ext cx="2549420" cy="307777"/>
              </a:xfrm>
              <a:prstGeom prst="rect">
                <a:avLst/>
              </a:prstGeom>
              <a:noFill/>
            </p:spPr>
            <p:txBody>
              <a:bodyPr wrap="square" rtlCol="0">
                <a:spAutoFit/>
              </a:bodyPr>
              <a:lstStyle/>
              <a:p>
                <a:r>
                  <a:rPr lang="en-US" altLang="zh-CN" sz="1400" dirty="0" smtClean="0">
                    <a:solidFill>
                      <a:srgbClr val="92D050"/>
                    </a:solidFill>
                  </a:rPr>
                  <a:t>2011-10-1</a:t>
                </a:r>
                <a:endParaRPr lang="zh-CN" altLang="en-US" sz="1400" dirty="0">
                  <a:solidFill>
                    <a:srgbClr val="92D050"/>
                  </a:solidFill>
                </a:endParaRPr>
              </a:p>
            </p:txBody>
          </p:sp>
          <p:sp>
            <p:nvSpPr>
              <p:cNvPr id="13" name="文本框 12"/>
              <p:cNvSpPr txBox="1"/>
              <p:nvPr/>
            </p:nvSpPr>
            <p:spPr>
              <a:xfrm>
                <a:off x="4930493" y="4969413"/>
                <a:ext cx="2549420" cy="307777"/>
              </a:xfrm>
              <a:prstGeom prst="rect">
                <a:avLst/>
              </a:prstGeom>
              <a:noFill/>
            </p:spPr>
            <p:txBody>
              <a:bodyPr wrap="square" rtlCol="0">
                <a:spAutoFit/>
              </a:bodyPr>
              <a:lstStyle/>
              <a:p>
                <a:r>
                  <a:rPr lang="en-US" altLang="zh-CN" sz="1400" dirty="0" smtClean="0">
                    <a:solidFill>
                      <a:srgbClr val="92D050"/>
                    </a:solidFill>
                  </a:rPr>
                  <a:t>2007-1-1</a:t>
                </a:r>
                <a:endParaRPr lang="zh-CN" altLang="en-US" sz="1400" dirty="0">
                  <a:solidFill>
                    <a:srgbClr val="92D050"/>
                  </a:solidFill>
                </a:endParaRPr>
              </a:p>
            </p:txBody>
          </p:sp>
          <p:sp>
            <p:nvSpPr>
              <p:cNvPr id="14" name="文本框 13"/>
              <p:cNvSpPr txBox="1"/>
              <p:nvPr/>
            </p:nvSpPr>
            <p:spPr>
              <a:xfrm>
                <a:off x="4930493" y="5166330"/>
                <a:ext cx="2549420" cy="307777"/>
              </a:xfrm>
              <a:prstGeom prst="rect">
                <a:avLst/>
              </a:prstGeom>
              <a:noFill/>
            </p:spPr>
            <p:txBody>
              <a:bodyPr wrap="square" rtlCol="0">
                <a:spAutoFit/>
              </a:bodyPr>
              <a:lstStyle/>
              <a:p>
                <a:r>
                  <a:rPr lang="en-US" altLang="zh-CN" sz="1400" dirty="0" smtClean="0">
                    <a:solidFill>
                      <a:srgbClr val="FF0000"/>
                    </a:solidFill>
                  </a:rPr>
                  <a:t>Destructor called.</a:t>
                </a:r>
                <a:endParaRPr lang="zh-CN" altLang="en-US" sz="1400" dirty="0">
                  <a:solidFill>
                    <a:srgbClr val="FF0000"/>
                  </a:solidFill>
                </a:endParaRPr>
              </a:p>
            </p:txBody>
          </p:sp>
          <p:sp>
            <p:nvSpPr>
              <p:cNvPr id="15" name="文本框 14"/>
              <p:cNvSpPr txBox="1"/>
              <p:nvPr/>
            </p:nvSpPr>
            <p:spPr>
              <a:xfrm>
                <a:off x="4930493" y="5363247"/>
                <a:ext cx="2549420" cy="307777"/>
              </a:xfrm>
              <a:prstGeom prst="rect">
                <a:avLst/>
              </a:prstGeom>
              <a:noFill/>
            </p:spPr>
            <p:txBody>
              <a:bodyPr wrap="square" rtlCol="0">
                <a:spAutoFit/>
              </a:bodyPr>
              <a:lstStyle/>
              <a:p>
                <a:r>
                  <a:rPr lang="en-US" altLang="zh-CN" sz="1400" dirty="0" smtClean="0">
                    <a:solidFill>
                      <a:srgbClr val="FF0000"/>
                    </a:solidFill>
                  </a:rPr>
                  <a:t>Destructor called.</a:t>
                </a:r>
                <a:endParaRPr lang="zh-CN" altLang="en-US" sz="1400" dirty="0">
                  <a:solidFill>
                    <a:srgbClr val="FF0000"/>
                  </a:solidFill>
                </a:endParaRPr>
              </a:p>
            </p:txBody>
          </p:sp>
          <p:sp>
            <p:nvSpPr>
              <p:cNvPr id="16" name="文本框 15"/>
              <p:cNvSpPr txBox="1"/>
              <p:nvPr/>
            </p:nvSpPr>
            <p:spPr>
              <a:xfrm>
                <a:off x="4930493" y="5560161"/>
                <a:ext cx="2549420" cy="307777"/>
              </a:xfrm>
              <a:prstGeom prst="rect">
                <a:avLst/>
              </a:prstGeom>
              <a:noFill/>
            </p:spPr>
            <p:txBody>
              <a:bodyPr wrap="square" rtlCol="0">
                <a:spAutoFit/>
              </a:bodyPr>
              <a:lstStyle/>
              <a:p>
                <a:r>
                  <a:rPr lang="en-US" altLang="zh-CN" sz="1400" dirty="0" smtClean="0">
                    <a:solidFill>
                      <a:srgbClr val="FF0000"/>
                    </a:solidFill>
                  </a:rPr>
                  <a:t>Destructor called.</a:t>
                </a:r>
                <a:endParaRPr lang="zh-CN" altLang="en-US" sz="1400" dirty="0">
                  <a:solidFill>
                    <a:srgbClr val="FF0000"/>
                  </a:solidFill>
                </a:endParaRPr>
              </a:p>
            </p:txBody>
          </p:sp>
        </p:grpSp>
      </p:grpSp>
      <p:sp>
        <p:nvSpPr>
          <p:cNvPr id="20" name="文本框 19"/>
          <p:cNvSpPr txBox="1"/>
          <p:nvPr/>
        </p:nvSpPr>
        <p:spPr>
          <a:xfrm>
            <a:off x="7142420" y="4523358"/>
            <a:ext cx="430887" cy="1719799"/>
          </a:xfrm>
          <a:prstGeom prst="rect">
            <a:avLst/>
          </a:prstGeom>
          <a:noFill/>
        </p:spPr>
        <p:txBody>
          <a:bodyPr vert="eaVert" wrap="square" rtlCol="0">
            <a:spAutoFit/>
          </a:bodyPr>
          <a:lstStyle/>
          <a:p>
            <a:r>
              <a:rPr lang="zh-CN" altLang="en-US" sz="1600" dirty="0" smtClean="0">
                <a:solidFill>
                  <a:schemeClr val="bg1"/>
                </a:solidFill>
              </a:rPr>
              <a:t>程序执行结果</a:t>
            </a:r>
            <a:endParaRPr lang="zh-CN" altLang="en-US" sz="1600"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2</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类的定义注意事项</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矩形 4"/>
          <p:cNvSpPr/>
          <p:nvPr/>
        </p:nvSpPr>
        <p:spPr>
          <a:xfrm>
            <a:off x="459245" y="1574701"/>
            <a:ext cx="6505462" cy="400110"/>
          </a:xfrm>
          <a:prstGeom prst="rect">
            <a:avLst/>
          </a:prstGeom>
        </p:spPr>
        <p:txBody>
          <a:bodyPr wrap="square">
            <a:spAutoFit/>
          </a:bodyPr>
          <a:lstStyle/>
          <a:p>
            <a:r>
              <a:rPr lang="en-US" altLang="zh-CN" sz="2000" dirty="0" smtClean="0">
                <a:solidFill>
                  <a:srgbClr val="C00000"/>
                </a:solidFill>
                <a:latin typeface="+mj-ea"/>
                <a:ea typeface="+mj-ea"/>
                <a:sym typeface="Wingdings" panose="05000000000000000000" pitchFamily="2" charset="2"/>
              </a:rPr>
              <a:t></a:t>
            </a:r>
            <a:r>
              <a:rPr lang="en-US" altLang="zh-CN" sz="2000" dirty="0" smtClean="0">
                <a:solidFill>
                  <a:srgbClr val="0000FF"/>
                </a:solidFill>
                <a:latin typeface="+mj-ea"/>
                <a:ea typeface="+mj-ea"/>
                <a:sym typeface="Wingdings" panose="05000000000000000000" pitchFamily="2" charset="2"/>
              </a:rPr>
              <a:t> </a:t>
            </a:r>
            <a:r>
              <a:rPr lang="en-US" altLang="zh-CN" dirty="0" smtClean="0">
                <a:latin typeface="+mj-ea"/>
                <a:ea typeface="+mj-ea"/>
                <a:sym typeface="Wingdings" panose="05000000000000000000" pitchFamily="2" charset="2"/>
              </a:rPr>
              <a:t>①</a:t>
            </a:r>
            <a:r>
              <a:rPr lang="en-US" altLang="zh-CN" dirty="0">
                <a:latin typeface="+mj-ea"/>
                <a:ea typeface="+mj-ea"/>
                <a:sym typeface="Wingdings" panose="05000000000000000000" pitchFamily="2" charset="2"/>
              </a:rPr>
              <a:t> </a:t>
            </a:r>
            <a:r>
              <a:rPr lang="zh-CN" altLang="en-US" dirty="0" smtClean="0">
                <a:latin typeface="+mj-ea"/>
                <a:ea typeface="+mj-ea"/>
              </a:rPr>
              <a:t>类</a:t>
            </a:r>
            <a:r>
              <a:rPr lang="zh-CN" altLang="en-US" dirty="0">
                <a:latin typeface="+mj-ea"/>
                <a:ea typeface="+mj-ea"/>
              </a:rPr>
              <a:t>的</a:t>
            </a:r>
            <a:r>
              <a:rPr lang="zh-CN" altLang="en-US" dirty="0" smtClean="0">
                <a:latin typeface="+mj-ea"/>
                <a:ea typeface="+mj-ea"/>
              </a:rPr>
              <a:t>定义中</a:t>
            </a:r>
            <a:r>
              <a:rPr lang="en-US" altLang="zh-CN" dirty="0" smtClean="0">
                <a:latin typeface="+mj-ea"/>
                <a:ea typeface="+mj-ea"/>
              </a:rPr>
              <a:t>-</a:t>
            </a:r>
            <a:r>
              <a:rPr lang="zh-CN" altLang="en-US" dirty="0" smtClean="0">
                <a:latin typeface="+mj-ea"/>
                <a:ea typeface="+mj-ea"/>
              </a:rPr>
              <a:t>不能对</a:t>
            </a:r>
            <a:r>
              <a:rPr lang="zh-CN" altLang="en-US" b="1" dirty="0" smtClean="0">
                <a:latin typeface="+mj-ea"/>
                <a:ea typeface="+mj-ea"/>
              </a:rPr>
              <a:t>任何数据成员</a:t>
            </a:r>
            <a:r>
              <a:rPr lang="zh-CN" altLang="en-US" dirty="0" smtClean="0">
                <a:latin typeface="+mj-ea"/>
                <a:ea typeface="+mj-ea"/>
              </a:rPr>
              <a:t>直接进行初始化</a:t>
            </a:r>
            <a:endParaRPr lang="zh-CN" altLang="en-US" dirty="0">
              <a:latin typeface="+mj-ea"/>
              <a:ea typeface="+mj-ea"/>
            </a:endParaRPr>
          </a:p>
        </p:txBody>
      </p:sp>
      <p:grpSp>
        <p:nvGrpSpPr>
          <p:cNvPr id="13" name="组合 12"/>
          <p:cNvGrpSpPr/>
          <p:nvPr/>
        </p:nvGrpSpPr>
        <p:grpSpPr>
          <a:xfrm>
            <a:off x="1485900" y="2462659"/>
            <a:ext cx="5859780" cy="2308324"/>
            <a:chOff x="1104900" y="2635658"/>
            <a:chExt cx="5859780" cy="2308324"/>
          </a:xfrm>
        </p:grpSpPr>
        <p:sp>
          <p:nvSpPr>
            <p:cNvPr id="9" name="圆角矩形 8"/>
            <p:cNvSpPr/>
            <p:nvPr/>
          </p:nvSpPr>
          <p:spPr>
            <a:xfrm>
              <a:off x="1104900" y="2635658"/>
              <a:ext cx="5859780" cy="2308324"/>
            </a:xfrm>
            <a:prstGeom prst="roundRect">
              <a:avLst>
                <a:gd name="adj" fmla="val 2577"/>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1188720" y="2635658"/>
              <a:ext cx="5074920" cy="2277547"/>
            </a:xfrm>
            <a:prstGeom prst="rect">
              <a:avLst/>
            </a:prstGeom>
          </p:spPr>
          <p:txBody>
            <a:bodyPr wrap="square">
              <a:spAutoFit/>
            </a:bodyPr>
            <a:lstStyle/>
            <a:p>
              <a:r>
                <a:rPr lang="en-US" altLang="zh-CN" b="1" dirty="0">
                  <a:solidFill>
                    <a:srgbClr val="0000FF"/>
                  </a:solidFill>
                  <a:latin typeface="Courier New" panose="02070309020205020404" pitchFamily="49" charset="0"/>
                  <a:cs typeface="Courier New" panose="02070309020205020404" pitchFamily="49" charset="0"/>
                </a:rPr>
                <a:t>class</a:t>
              </a:r>
              <a:r>
                <a:rPr lang="en-US" altLang="zh-CN" b="1" dirty="0">
                  <a:latin typeface="Courier New" panose="02070309020205020404" pitchFamily="49" charset="0"/>
                  <a:cs typeface="Courier New" panose="02070309020205020404" pitchFamily="49" charset="0"/>
                </a:rPr>
                <a:t> </a:t>
              </a:r>
              <a:r>
                <a:rPr lang="en-US" altLang="zh-CN" b="1" dirty="0">
                  <a:solidFill>
                    <a:schemeClr val="accent2">
                      <a:lumMod val="75000"/>
                    </a:schemeClr>
                  </a:solidFill>
                  <a:latin typeface="Courier New" panose="02070309020205020404" pitchFamily="49" charset="0"/>
                  <a:cs typeface="Courier New" panose="02070309020205020404" pitchFamily="49" charset="0"/>
                </a:rPr>
                <a:t>AA</a:t>
              </a:r>
            </a:p>
            <a:p>
              <a:r>
                <a:rPr lang="en-US" altLang="zh-CN" b="1" dirty="0">
                  <a:latin typeface="Courier New" panose="02070309020205020404" pitchFamily="49" charset="0"/>
                  <a:cs typeface="Courier New" panose="02070309020205020404" pitchFamily="49" charset="0"/>
                </a:rPr>
                <a:t>{ </a:t>
              </a:r>
              <a:endParaRPr lang="en-US" altLang="zh-CN" b="1" dirty="0" smtClean="0">
                <a:latin typeface="Courier New" panose="02070309020205020404" pitchFamily="49" charset="0"/>
                <a:cs typeface="Courier New" panose="02070309020205020404" pitchFamily="49" charset="0"/>
              </a:endParaRPr>
            </a:p>
            <a:p>
              <a:r>
                <a:rPr lang="en-US" altLang="zh-CN" b="1" dirty="0">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 </a:t>
              </a:r>
              <a:r>
                <a:rPr lang="en-US" altLang="zh-CN" b="1" dirty="0" smtClean="0">
                  <a:solidFill>
                    <a:srgbClr val="0000FF"/>
                  </a:solidFill>
                  <a:latin typeface="Courier New" panose="02070309020205020404" pitchFamily="49" charset="0"/>
                  <a:cs typeface="Courier New" panose="02070309020205020404" pitchFamily="49" charset="0"/>
                </a:rPr>
                <a:t>private</a:t>
              </a:r>
              <a:r>
                <a:rPr lang="en-US" altLang="zh-CN" b="1" dirty="0">
                  <a:solidFill>
                    <a:srgbClr val="0000FF"/>
                  </a:solidFill>
                  <a:latin typeface="Courier New" panose="02070309020205020404" pitchFamily="49" charset="0"/>
                  <a:cs typeface="Courier New" panose="02070309020205020404" pitchFamily="49" charset="0"/>
                </a:rPr>
                <a:t>:</a:t>
              </a:r>
            </a:p>
            <a:p>
              <a:pPr lvl="1"/>
              <a:r>
                <a:rPr lang="en-US" altLang="zh-CN" b="1" dirty="0">
                  <a:latin typeface="Courier New" panose="02070309020205020404" pitchFamily="49" charset="0"/>
                  <a:cs typeface="Courier New" panose="02070309020205020404" pitchFamily="49" charset="0"/>
                </a:rPr>
                <a:t>    </a:t>
              </a:r>
              <a:r>
                <a:rPr lang="en-US" altLang="zh-CN" b="1" dirty="0" err="1">
                  <a:solidFill>
                    <a:srgbClr val="0000FF"/>
                  </a:solidFill>
                  <a:latin typeface="Courier New" panose="02070309020205020404" pitchFamily="49" charset="0"/>
                  <a:cs typeface="Courier New" panose="02070309020205020404" pitchFamily="49" charset="0"/>
                </a:rPr>
                <a:t>int</a:t>
              </a:r>
              <a:r>
                <a:rPr lang="en-US" altLang="zh-CN" b="1" dirty="0">
                  <a:latin typeface="Courier New" panose="02070309020205020404" pitchFamily="49" charset="0"/>
                  <a:cs typeface="Courier New" panose="02070309020205020404" pitchFamily="49" charset="0"/>
                </a:rPr>
                <a:t> year</a:t>
              </a:r>
              <a:r>
                <a:rPr lang="en-US" altLang="zh-CN" b="1" dirty="0" smtClean="0">
                  <a:latin typeface="Courier New" panose="02070309020205020404" pitchFamily="49" charset="0"/>
                  <a:cs typeface="Courier New" panose="02070309020205020404" pitchFamily="49" charset="0"/>
                </a:rPr>
                <a:t> = 2018;               </a:t>
              </a:r>
            </a:p>
            <a:p>
              <a:pPr lvl="1"/>
              <a:r>
                <a:rPr lang="en-US" altLang="zh-CN" b="1" dirty="0" smtClean="0">
                  <a:solidFill>
                    <a:srgbClr val="0000FF"/>
                  </a:solidFill>
                  <a:latin typeface="Courier New" panose="02070309020205020404" pitchFamily="49" charset="0"/>
                  <a:cs typeface="Courier New" panose="02070309020205020404" pitchFamily="49" charset="0"/>
                </a:rPr>
                <a:t>    </a:t>
              </a:r>
              <a:r>
                <a:rPr lang="en-US" altLang="zh-CN" b="1" dirty="0" err="1" smtClean="0">
                  <a:solidFill>
                    <a:srgbClr val="0000FF"/>
                  </a:solidFill>
                  <a:latin typeface="Courier New" panose="02070309020205020404" pitchFamily="49" charset="0"/>
                  <a:cs typeface="Courier New" panose="02070309020205020404" pitchFamily="49" charset="0"/>
                </a:rPr>
                <a:t>const</a:t>
              </a:r>
              <a:r>
                <a:rPr lang="en-US" altLang="zh-CN" b="1" dirty="0" smtClean="0">
                  <a:solidFill>
                    <a:srgbClr val="0000FF"/>
                  </a:solidFill>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double </a:t>
              </a:r>
              <a:r>
                <a:rPr lang="en-US" altLang="zh-CN" b="1" dirty="0" smtClean="0">
                  <a:latin typeface="Courier New" panose="02070309020205020404" pitchFamily="49" charset="0"/>
                  <a:cs typeface="Courier New" panose="02070309020205020404" pitchFamily="49" charset="0"/>
                </a:rPr>
                <a:t>PI = 3.14; </a:t>
              </a:r>
            </a:p>
            <a:p>
              <a:pPr lvl="1"/>
              <a:r>
                <a:rPr lang="en-US" altLang="zh-CN" b="1" dirty="0">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     ……     	                                        </a:t>
              </a:r>
              <a:r>
                <a:rPr lang="en-US" altLang="zh-CN" sz="1600" b="1" dirty="0" smtClean="0">
                  <a:solidFill>
                    <a:srgbClr val="00B050"/>
                  </a:solidFill>
                  <a:latin typeface="隶书" panose="02010509060101010101" pitchFamily="49" charset="-122"/>
                  <a:ea typeface="隶书" panose="02010509060101010101" pitchFamily="49" charset="-122"/>
                  <a:cs typeface="Courier New" panose="02070309020205020404" pitchFamily="49" charset="0"/>
                </a:rPr>
                <a:t>//</a:t>
              </a:r>
              <a:r>
                <a:rPr lang="zh-CN" altLang="en-US" sz="1600" b="1" dirty="0" smtClean="0">
                  <a:solidFill>
                    <a:srgbClr val="00B050"/>
                  </a:solidFill>
                  <a:latin typeface="隶书" panose="02010509060101010101" pitchFamily="49" charset="-122"/>
                  <a:ea typeface="隶书" panose="02010509060101010101" pitchFamily="49" charset="-122"/>
                  <a:cs typeface="Courier New" panose="02070309020205020404" pitchFamily="49" charset="0"/>
                </a:rPr>
                <a:t>其他代码</a:t>
              </a:r>
              <a:endParaRPr lang="zh-CN" altLang="en-US" b="1" dirty="0" smtClean="0">
                <a:solidFill>
                  <a:srgbClr val="00B050"/>
                </a:solidFill>
                <a:latin typeface="隶书" panose="02010509060101010101" pitchFamily="49" charset="-122"/>
                <a:ea typeface="隶书" panose="02010509060101010101" pitchFamily="49" charset="-122"/>
                <a:cs typeface="Courier New" panose="02070309020205020404" pitchFamily="49" charset="0"/>
              </a:endParaRPr>
            </a:p>
            <a:p>
              <a:r>
                <a:rPr lang="en-US" altLang="zh-CN" b="1" dirty="0" smtClean="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8" name="矩形 7"/>
            <p:cNvSpPr/>
            <p:nvPr/>
          </p:nvSpPr>
          <p:spPr>
            <a:xfrm>
              <a:off x="5661660" y="3420488"/>
              <a:ext cx="922047" cy="369332"/>
            </a:xfrm>
            <a:prstGeom prst="rect">
              <a:avLst/>
            </a:prstGeom>
          </p:spPr>
          <p:txBody>
            <a:bodyPr wrap="none">
              <a:spAutoFit/>
            </a:bodyPr>
            <a:lstStyle/>
            <a:p>
              <a:r>
                <a:rPr lang="en-US" altLang="zh-CN" b="1" dirty="0">
                  <a:solidFill>
                    <a:srgbClr val="FF0000"/>
                  </a:solidFill>
                  <a:latin typeface="Courier New" panose="02070309020205020404" pitchFamily="49" charset="0"/>
                  <a:cs typeface="Courier New" panose="02070309020205020404" pitchFamily="49" charset="0"/>
                </a:rPr>
                <a:t>//</a:t>
              </a:r>
              <a:r>
                <a:rPr lang="zh-CN" altLang="en-US" b="1" dirty="0">
                  <a:solidFill>
                    <a:srgbClr val="FF0000"/>
                  </a:solidFill>
                  <a:latin typeface="Courier New" panose="02070309020205020404" pitchFamily="49" charset="0"/>
                  <a:cs typeface="Courier New" panose="02070309020205020404" pitchFamily="49" charset="0"/>
                </a:rPr>
                <a:t>错误</a:t>
              </a:r>
            </a:p>
          </p:txBody>
        </p:sp>
        <p:sp>
          <p:nvSpPr>
            <p:cNvPr id="12" name="矩形 11"/>
            <p:cNvSpPr/>
            <p:nvPr/>
          </p:nvSpPr>
          <p:spPr>
            <a:xfrm>
              <a:off x="5661660" y="3789820"/>
              <a:ext cx="922047" cy="369332"/>
            </a:xfrm>
            <a:prstGeom prst="rect">
              <a:avLst/>
            </a:prstGeom>
          </p:spPr>
          <p:txBody>
            <a:bodyPr wrap="none">
              <a:spAutoFit/>
            </a:bodyPr>
            <a:lstStyle/>
            <a:p>
              <a:r>
                <a:rPr lang="en-US" altLang="zh-CN" b="1" dirty="0">
                  <a:solidFill>
                    <a:srgbClr val="FF0000"/>
                  </a:solidFill>
                  <a:latin typeface="Courier New" panose="02070309020205020404" pitchFamily="49" charset="0"/>
                  <a:cs typeface="Courier New" panose="02070309020205020404" pitchFamily="49" charset="0"/>
                </a:rPr>
                <a:t>//</a:t>
              </a:r>
              <a:r>
                <a:rPr lang="zh-CN" altLang="en-US" b="1" dirty="0">
                  <a:solidFill>
                    <a:srgbClr val="FF0000"/>
                  </a:solidFill>
                  <a:latin typeface="Courier New" panose="02070309020205020404" pitchFamily="49" charset="0"/>
                  <a:cs typeface="Courier New" panose="02070309020205020404" pitchFamily="49" charset="0"/>
                </a:rPr>
                <a:t>错误</a:t>
              </a:r>
            </a:p>
          </p:txBody>
        </p:sp>
      </p:grpSp>
      <p:sp>
        <p:nvSpPr>
          <p:cNvPr id="17" name="云形标注 16"/>
          <p:cNvSpPr/>
          <p:nvPr/>
        </p:nvSpPr>
        <p:spPr>
          <a:xfrm>
            <a:off x="5035055" y="4103915"/>
            <a:ext cx="2358390" cy="964803"/>
          </a:xfrm>
          <a:prstGeom prst="cloudCallout">
            <a:avLst>
              <a:gd name="adj1" fmla="val -58000"/>
              <a:gd name="adj2" fmla="val -72116"/>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400" b="1" dirty="0" smtClean="0">
                <a:solidFill>
                  <a:srgbClr val="FFFF00"/>
                </a:solidFill>
              </a:rPr>
              <a:t>C++</a:t>
            </a:r>
            <a:r>
              <a:rPr lang="zh-CN" altLang="en-US" sz="1400" b="1" dirty="0" smtClean="0">
                <a:solidFill>
                  <a:srgbClr val="FFFF00"/>
                </a:solidFill>
              </a:rPr>
              <a:t>中</a:t>
            </a:r>
            <a:r>
              <a:rPr lang="en-US" altLang="zh-CN" sz="1400" b="1" dirty="0" smtClean="0">
                <a:solidFill>
                  <a:srgbClr val="FFFF00"/>
                </a:solidFill>
              </a:rPr>
              <a:t>,</a:t>
            </a:r>
            <a:r>
              <a:rPr lang="en-US" altLang="zh-CN" sz="1400" b="1" dirty="0" err="1" smtClean="0">
                <a:solidFill>
                  <a:srgbClr val="FFFF00"/>
                </a:solidFill>
              </a:rPr>
              <a:t>const</a:t>
            </a:r>
            <a:r>
              <a:rPr lang="zh-CN" altLang="en-US" sz="1400" b="1" dirty="0" smtClean="0">
                <a:solidFill>
                  <a:srgbClr val="FFFF00"/>
                </a:solidFill>
              </a:rPr>
              <a:t>定义常量时必须进行初始化</a:t>
            </a:r>
            <a:r>
              <a:rPr lang="en-US" altLang="zh-CN" sz="1400" b="1" dirty="0" smtClean="0">
                <a:solidFill>
                  <a:srgbClr val="FFFF00"/>
                </a:solidFill>
              </a:rPr>
              <a:t>, </a:t>
            </a:r>
            <a:r>
              <a:rPr lang="zh-CN" altLang="en-US" sz="1400" b="1" dirty="0" smtClean="0">
                <a:solidFill>
                  <a:srgbClr val="FFFF00"/>
                </a:solidFill>
              </a:rPr>
              <a:t>如何进行</a:t>
            </a:r>
            <a:r>
              <a:rPr lang="en-US" altLang="zh-CN" sz="1400" b="1" dirty="0" smtClean="0">
                <a:solidFill>
                  <a:srgbClr val="FFFF00"/>
                </a:solidFill>
              </a:rPr>
              <a:t>?</a:t>
            </a:r>
            <a:endParaRPr lang="zh-CN" altLang="en-US" sz="1400" b="1" dirty="0">
              <a:solidFill>
                <a:srgbClr val="FFFF00"/>
              </a:solidFill>
            </a:endParaRPr>
          </a:p>
        </p:txBody>
      </p:sp>
      <p:sp>
        <p:nvSpPr>
          <p:cNvPr id="19" name="矩形 18"/>
          <p:cNvSpPr/>
          <p:nvPr/>
        </p:nvSpPr>
        <p:spPr>
          <a:xfrm>
            <a:off x="459424" y="5284260"/>
            <a:ext cx="8776015" cy="553998"/>
          </a:xfrm>
          <a:prstGeom prst="rect">
            <a:avLst/>
          </a:prstGeom>
        </p:spPr>
        <p:txBody>
          <a:bodyPr wrap="square">
            <a:spAutoFit/>
          </a:bodyPr>
          <a:lstStyle/>
          <a:p>
            <a:pPr>
              <a:lnSpc>
                <a:spcPct val="150000"/>
              </a:lnSpc>
            </a:pPr>
            <a:r>
              <a:rPr lang="en-US" altLang="zh-CN" sz="2000" dirty="0">
                <a:solidFill>
                  <a:srgbClr val="C00000"/>
                </a:solidFill>
                <a:latin typeface="+mj-ea"/>
                <a:ea typeface="+mj-ea"/>
                <a:sym typeface="Wingdings" panose="05000000000000000000" pitchFamily="2" charset="2"/>
              </a:rPr>
              <a:t></a:t>
            </a:r>
            <a:r>
              <a:rPr lang="en-US" altLang="zh-CN" sz="1600" dirty="0">
                <a:solidFill>
                  <a:srgbClr val="0000FF"/>
                </a:solidFill>
                <a:latin typeface="+mj-ea"/>
                <a:ea typeface="+mj-ea"/>
                <a:sym typeface="Wingdings" panose="05000000000000000000" pitchFamily="2" charset="2"/>
              </a:rPr>
              <a:t> </a:t>
            </a:r>
            <a:r>
              <a:rPr lang="en-US" altLang="zh-CN" sz="1600" b="1" dirty="0" smtClean="0">
                <a:latin typeface="+mj-ea"/>
                <a:ea typeface="+mj-ea"/>
                <a:sym typeface="Wingdings" panose="05000000000000000000" pitchFamily="2" charset="2"/>
              </a:rPr>
              <a:t>②</a:t>
            </a:r>
            <a:r>
              <a:rPr lang="en-US" altLang="zh-CN" sz="1600" b="1" dirty="0" smtClean="0">
                <a:solidFill>
                  <a:srgbClr val="0000FF"/>
                </a:solidFill>
                <a:latin typeface="+mj-ea"/>
                <a:ea typeface="+mj-ea"/>
                <a:sym typeface="Wingdings" panose="05000000000000000000" pitchFamily="2" charset="2"/>
              </a:rPr>
              <a:t> </a:t>
            </a:r>
            <a:r>
              <a:rPr lang="zh-CN" altLang="en-US" dirty="0" smtClean="0">
                <a:latin typeface="+mj-ea"/>
                <a:ea typeface="+mj-ea"/>
              </a:rPr>
              <a:t>类定义末尾</a:t>
            </a:r>
            <a:r>
              <a:rPr lang="en-US" altLang="zh-CN" dirty="0" smtClean="0">
                <a:latin typeface="+mj-ea"/>
                <a:ea typeface="+mj-ea"/>
              </a:rPr>
              <a:t>-</a:t>
            </a:r>
            <a:r>
              <a:rPr lang="zh-CN" altLang="en-US" dirty="0" smtClean="0">
                <a:latin typeface="+mj-ea"/>
                <a:ea typeface="+mj-ea"/>
              </a:rPr>
              <a:t>必须</a:t>
            </a:r>
            <a:r>
              <a:rPr lang="zh-CN" altLang="en-US" dirty="0">
                <a:latin typeface="+mj-ea"/>
                <a:ea typeface="+mj-ea"/>
              </a:rPr>
              <a:t>以分号“</a:t>
            </a:r>
            <a:r>
              <a:rPr lang="zh-CN" altLang="en-US"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dirty="0">
                <a:latin typeface="+mj-ea"/>
                <a:ea typeface="+mj-ea"/>
              </a:rPr>
              <a:t>”结束</a:t>
            </a:r>
            <a:r>
              <a:rPr lang="zh-CN" altLang="en-US" dirty="0" smtClean="0">
                <a:latin typeface="+mj-ea"/>
                <a:ea typeface="+mj-ea"/>
              </a:rPr>
              <a:t>。若丢失</a:t>
            </a:r>
            <a:r>
              <a:rPr lang="zh-CN" altLang="en-US" dirty="0">
                <a:latin typeface="+mj-ea"/>
                <a:ea typeface="+mj-ea"/>
              </a:rPr>
              <a:t>“</a:t>
            </a:r>
            <a:r>
              <a:rPr lang="zh-CN" altLang="en-US"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dirty="0">
                <a:latin typeface="+mj-ea"/>
                <a:ea typeface="+mj-ea"/>
              </a:rPr>
              <a:t>”符号，编译器会认为类定义</a:t>
            </a:r>
            <a:r>
              <a:rPr lang="zh-CN" altLang="en-US" dirty="0" smtClean="0">
                <a:latin typeface="+mj-ea"/>
                <a:ea typeface="+mj-ea"/>
              </a:rPr>
              <a:t>没有</a:t>
            </a:r>
            <a:endParaRPr lang="zh-CN" altLang="en-US" dirty="0">
              <a:latin typeface="+mj-ea"/>
              <a:ea typeface="+mj-ea"/>
            </a:endParaRPr>
          </a:p>
        </p:txBody>
      </p:sp>
      <p:sp>
        <p:nvSpPr>
          <p:cNvPr id="20" name="矩形 19"/>
          <p:cNvSpPr/>
          <p:nvPr/>
        </p:nvSpPr>
        <p:spPr>
          <a:xfrm>
            <a:off x="1089660" y="5753643"/>
            <a:ext cx="2313454" cy="507831"/>
          </a:xfrm>
          <a:prstGeom prst="rect">
            <a:avLst/>
          </a:prstGeom>
        </p:spPr>
        <p:txBody>
          <a:bodyPr wrap="none">
            <a:spAutoFit/>
          </a:bodyPr>
          <a:lstStyle/>
          <a:p>
            <a:pPr>
              <a:lnSpc>
                <a:spcPct val="150000"/>
              </a:lnSpc>
            </a:pPr>
            <a:r>
              <a:rPr lang="zh-CN" altLang="en-US" dirty="0">
                <a:latin typeface="+mj-ea"/>
                <a:ea typeface="+mj-ea"/>
              </a:rPr>
              <a:t>结束</a:t>
            </a:r>
            <a:r>
              <a:rPr lang="zh-CN" altLang="en-US" dirty="0" smtClean="0">
                <a:latin typeface="+mj-ea"/>
                <a:ea typeface="+mj-ea"/>
              </a:rPr>
              <a:t>，造成</a:t>
            </a:r>
            <a:r>
              <a:rPr lang="zh-CN" altLang="en-US" dirty="0">
                <a:latin typeface="+mj-ea"/>
                <a:ea typeface="+mj-ea"/>
              </a:rPr>
              <a:t>编译错误</a:t>
            </a:r>
            <a:r>
              <a:rPr lang="en-US" altLang="zh-CN" dirty="0">
                <a:latin typeface="+mj-ea"/>
                <a:ea typeface="+mj-ea"/>
              </a:rPr>
              <a:t>.</a:t>
            </a:r>
            <a:endParaRPr lang="zh-CN" altLang="en-US" dirty="0">
              <a:latin typeface="+mj-ea"/>
              <a:ea typeface="+mj-ea"/>
            </a:endParaRPr>
          </a:p>
        </p:txBody>
      </p:sp>
      <p:sp>
        <p:nvSpPr>
          <p:cNvPr id="22"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smtClean="0"/>
              <a:t> </a:t>
            </a:r>
            <a:r>
              <a:rPr lang="zh-CN" altLang="en-US" dirty="0" smtClean="0"/>
              <a:t>类的定义</a:t>
            </a:r>
            <a:endParaRPr lang="zh-CN" altLang="en-US" dirty="0"/>
          </a:p>
        </p:txBody>
      </p:sp>
      <p:sp>
        <p:nvSpPr>
          <p:cNvPr id="23" name="云形标注 22"/>
          <p:cNvSpPr/>
          <p:nvPr/>
        </p:nvSpPr>
        <p:spPr>
          <a:xfrm>
            <a:off x="6724650" y="889329"/>
            <a:ext cx="2358390" cy="964803"/>
          </a:xfrm>
          <a:prstGeom prst="cloudCallout">
            <a:avLst>
              <a:gd name="adj1" fmla="val -69955"/>
              <a:gd name="adj2" fmla="val 47143"/>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b="1" dirty="0" smtClean="0">
                <a:solidFill>
                  <a:srgbClr val="FFFF00"/>
                </a:solidFill>
              </a:rPr>
              <a:t>类的数据成员在其</a:t>
            </a:r>
            <a:r>
              <a:rPr lang="zh-CN" altLang="en-US" sz="1400" b="1" dirty="0" smtClean="0">
                <a:solidFill>
                  <a:schemeClr val="bg1"/>
                </a:solidFill>
              </a:rPr>
              <a:t>构造函数</a:t>
            </a:r>
            <a:r>
              <a:rPr lang="zh-CN" altLang="en-US" sz="1400" b="1" dirty="0" smtClean="0">
                <a:solidFill>
                  <a:srgbClr val="FFFF00"/>
                </a:solidFill>
              </a:rPr>
              <a:t>内进行初始化</a:t>
            </a:r>
            <a:endParaRPr lang="zh-CN" altLang="en-US" sz="1400" b="1" dirty="0">
              <a:solidFill>
                <a:srgbClr val="FFFF00"/>
              </a:solidFill>
            </a:endParaRPr>
          </a:p>
        </p:txBody>
      </p:sp>
      <p:sp>
        <p:nvSpPr>
          <p:cNvPr id="24" name="椭圆 23"/>
          <p:cNvSpPr/>
          <p:nvPr/>
        </p:nvSpPr>
        <p:spPr>
          <a:xfrm>
            <a:off x="1737360" y="4411980"/>
            <a:ext cx="297180" cy="290005"/>
          </a:xfrm>
          <a:prstGeom prst="ellipse">
            <a:avLst/>
          </a:prstGeom>
          <a:noFill/>
          <a:ln w="12700">
            <a:solidFill>
              <a:srgbClr val="C0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1"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1" animBg="1"/>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3.4.2</a:t>
            </a:r>
            <a:r>
              <a:rPr lang="en-US" altLang="zh-CN" dirty="0" smtClean="0">
                <a:sym typeface="+mn-ea"/>
              </a:rPr>
              <a:t> </a:t>
            </a:r>
            <a:r>
              <a:rPr lang="zh-CN" altLang="en-US" dirty="0" smtClean="0">
                <a:sym typeface="+mn-ea"/>
              </a:rPr>
              <a:t>对象</a:t>
            </a:r>
            <a:r>
              <a:rPr lang="zh-CN" altLang="en-US" dirty="0">
                <a:sym typeface="+mn-ea"/>
              </a:rPr>
              <a:t>指针</a:t>
            </a:r>
            <a:endParaRPr lang="zh-CN" altLang="en-US" dirty="0" smtClean="0">
              <a:sym typeface="+mn-ea"/>
            </a:endParaRPr>
          </a:p>
        </p:txBody>
      </p:sp>
      <p:sp>
        <p:nvSpPr>
          <p:cNvPr id="4" name="矩形 3"/>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对象指针概念 </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a:solidFill>
                  <a:srgbClr val="0000FF"/>
                </a:solidFill>
                <a:latin typeface="华文行楷" panose="02010800040101010101" pitchFamily="2" charset="-122"/>
                <a:ea typeface="华文行楷" panose="02010800040101010101" pitchFamily="2" charset="-122"/>
              </a:rPr>
              <a:t> </a:t>
            </a:r>
            <a:r>
              <a:rPr lang="zh-CN" altLang="en-US" sz="2000" b="1" dirty="0" smtClean="0">
                <a:solidFill>
                  <a:srgbClr val="0000FF"/>
                </a:solidFill>
                <a:latin typeface="华文行楷" panose="02010800040101010101" pitchFamily="2" charset="-122"/>
                <a:ea typeface="华文行楷" panose="02010800040101010101" pitchFamily="2" charset="-122"/>
              </a:rPr>
              <a:t>“类对象的地址”</a:t>
            </a:r>
            <a:endParaRPr lang="en-US" altLang="zh-CN" sz="2000" b="1" dirty="0">
              <a:solidFill>
                <a:srgbClr val="0000FF"/>
              </a:solidFill>
              <a:latin typeface="华文行楷" panose="02010800040101010101" pitchFamily="2" charset="-122"/>
              <a:ea typeface="华文行楷" panose="02010800040101010101" pitchFamily="2" charset="-122"/>
              <a:cs typeface="Lato Black" panose="020F0A02020204030203" charset="0"/>
            </a:endParaRPr>
          </a:p>
        </p:txBody>
      </p:sp>
      <p:grpSp>
        <p:nvGrpSpPr>
          <p:cNvPr id="5" name="组合 4"/>
          <p:cNvGrpSpPr/>
          <p:nvPr/>
        </p:nvGrpSpPr>
        <p:grpSpPr>
          <a:xfrm>
            <a:off x="5908691" y="3277230"/>
            <a:ext cx="1571222" cy="1107584"/>
            <a:chOff x="3042284" y="3335628"/>
            <a:chExt cx="1571222" cy="1107584"/>
          </a:xfrm>
        </p:grpSpPr>
        <p:sp>
          <p:nvSpPr>
            <p:cNvPr id="6" name="立方体 5"/>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2" name="直接箭头连接符 11"/>
          <p:cNvCxnSpPr/>
          <p:nvPr/>
        </p:nvCxnSpPr>
        <p:spPr>
          <a:xfrm>
            <a:off x="4962033" y="3634432"/>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099267" y="4464952"/>
            <a:ext cx="1620957" cy="338554"/>
          </a:xfrm>
          <a:prstGeom prst="rect">
            <a:avLst/>
          </a:prstGeom>
        </p:spPr>
        <p:txBody>
          <a:bodyPr wrap="none">
            <a:spAutoFit/>
          </a:bodyPr>
          <a:lstStyle/>
          <a:p>
            <a:r>
              <a:rPr lang="zh-CN" altLang="en-US" sz="1600" dirty="0" smtClean="0"/>
              <a:t>对象（</a:t>
            </a:r>
            <a:r>
              <a:rPr lang="zh-CN" altLang="en-US" sz="1600" dirty="0">
                <a:solidFill>
                  <a:srgbClr val="0000FF"/>
                </a:solidFill>
                <a:latin typeface="华文行楷" panose="02010800040101010101" pitchFamily="2" charset="-122"/>
                <a:ea typeface="华文行楷" panose="02010800040101010101" pitchFamily="2" charset="-122"/>
              </a:rPr>
              <a:t>在堆内</a:t>
            </a:r>
            <a:r>
              <a:rPr lang="zh-CN" altLang="en-US" sz="1600" dirty="0" smtClean="0"/>
              <a:t>）</a:t>
            </a:r>
            <a:endParaRPr lang="zh-CN" altLang="en-US" sz="1600" b="1" dirty="0"/>
          </a:p>
        </p:txBody>
      </p:sp>
      <p:sp>
        <p:nvSpPr>
          <p:cNvPr id="14" name="矩形 13"/>
          <p:cNvSpPr/>
          <p:nvPr/>
        </p:nvSpPr>
        <p:spPr>
          <a:xfrm>
            <a:off x="643353" y="1522368"/>
            <a:ext cx="8571767" cy="461665"/>
          </a:xfrm>
          <a:prstGeom prst="rect">
            <a:avLst/>
          </a:prstGeom>
        </p:spPr>
        <p:txBody>
          <a:bodyPr wrap="square">
            <a:spAutoFit/>
          </a:bodyPr>
          <a:lstStyle/>
          <a:p>
            <a:pPr>
              <a:lnSpc>
                <a:spcPct val="150000"/>
              </a:lnSpc>
            </a:pPr>
            <a:r>
              <a:rPr lang="zh-CN" altLang="en-US" sz="1600" dirty="0" smtClean="0">
                <a:latin typeface="+mn-ea"/>
              </a:rPr>
              <a:t> 指向对象的指针称为对象指针</a:t>
            </a:r>
            <a:r>
              <a:rPr lang="en-US" altLang="zh-CN" sz="1600" dirty="0" smtClean="0">
                <a:latin typeface="+mn-ea"/>
              </a:rPr>
              <a:t>, </a:t>
            </a:r>
            <a:r>
              <a:rPr lang="zh-CN" altLang="en-US" sz="1600" dirty="0" smtClean="0">
                <a:latin typeface="+mn-ea"/>
              </a:rPr>
              <a:t>对象指针本质上就是</a:t>
            </a:r>
            <a:r>
              <a:rPr lang="zh-CN" altLang="en-US" sz="1600" dirty="0">
                <a:latin typeface="+mn-ea"/>
              </a:rPr>
              <a:t>一个</a:t>
            </a:r>
            <a:r>
              <a:rPr lang="zh-CN" altLang="en-US" sz="1600" dirty="0" smtClean="0">
                <a:latin typeface="+mn-ea"/>
              </a:rPr>
              <a:t>存放类对象地址的</a:t>
            </a:r>
            <a:r>
              <a:rPr lang="zh-CN" altLang="en-US" sz="1600" dirty="0">
                <a:latin typeface="+mn-ea"/>
              </a:rPr>
              <a:t>变量（指针变量）。</a:t>
            </a:r>
            <a:endParaRPr lang="zh-CN" altLang="en-US" dirty="0">
              <a:latin typeface="楷体" panose="02010609060101010101" pitchFamily="49" charset="-122"/>
              <a:ea typeface="楷体" panose="02010609060101010101" pitchFamily="49" charset="-122"/>
            </a:endParaRPr>
          </a:p>
        </p:txBody>
      </p:sp>
      <p:sp>
        <p:nvSpPr>
          <p:cNvPr id="15" name="矩形 14"/>
          <p:cNvSpPr/>
          <p:nvPr/>
        </p:nvSpPr>
        <p:spPr>
          <a:xfrm>
            <a:off x="681206" y="2077846"/>
            <a:ext cx="7914154" cy="338554"/>
          </a:xfrm>
          <a:prstGeom prst="rect">
            <a:avLst/>
          </a:prstGeom>
        </p:spPr>
        <p:txBody>
          <a:bodyPr wrap="square">
            <a:spAutoFit/>
          </a:bodyPr>
          <a:lstStyle/>
          <a:p>
            <a:r>
              <a:rPr lang="zh-CN" altLang="en-US" sz="1600" dirty="0"/>
              <a:t>对象</a:t>
            </a:r>
            <a:r>
              <a:rPr lang="zh-CN" altLang="en-US" sz="1600" dirty="0" smtClean="0"/>
              <a:t>指针指向的不同，可以将对象指针分为两种类型：指向栈的指针，指向堆的指针</a:t>
            </a:r>
            <a:endParaRPr lang="en-US" altLang="zh-CN" sz="1600" dirty="0" smtClean="0"/>
          </a:p>
        </p:txBody>
      </p:sp>
      <p:grpSp>
        <p:nvGrpSpPr>
          <p:cNvPr id="16" name="组合 15"/>
          <p:cNvGrpSpPr/>
          <p:nvPr/>
        </p:nvGrpSpPr>
        <p:grpSpPr>
          <a:xfrm>
            <a:off x="2139441" y="3335181"/>
            <a:ext cx="1571222" cy="1107584"/>
            <a:chOff x="3042284" y="3335628"/>
            <a:chExt cx="1571222" cy="1107584"/>
          </a:xfrm>
        </p:grpSpPr>
        <p:sp>
          <p:nvSpPr>
            <p:cNvPr id="17" name="立方体 16"/>
            <p:cNvSpPr/>
            <p:nvPr/>
          </p:nvSpPr>
          <p:spPr>
            <a:xfrm>
              <a:off x="3084490" y="3335628"/>
              <a:ext cx="1107584" cy="1107584"/>
            </a:xfrm>
            <a:prstGeom prst="cube">
              <a:avLst/>
            </a:prstGeom>
            <a:solidFill>
              <a:srgbClr val="FFFF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r>
                <a:rPr lang="en-US" altLang="zh-CN" sz="1000" dirty="0" smtClean="0">
                  <a:latin typeface="Courier New" panose="02070309020205020404" pitchFamily="49" charset="0"/>
                  <a:cs typeface="Courier New" panose="02070309020205020404" pitchFamily="49" charset="0"/>
                </a:rPr>
                <a:t>;</a:t>
              </a:r>
              <a:endParaRPr lang="zh-CN" altLang="en-US" sz="1000" dirty="0">
                <a:latin typeface="Courier New" panose="02070309020205020404" pitchFamily="49" charset="0"/>
                <a:cs typeface="Courier New" panose="02070309020205020404" pitchFamily="49" charset="0"/>
              </a:endParaRPr>
            </a:p>
          </p:txBody>
        </p:sp>
        <p:sp>
          <p:nvSpPr>
            <p:cNvPr id="21" name="矩形 2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22" name="直接箭头连接符 21"/>
          <p:cNvCxnSpPr/>
          <p:nvPr/>
        </p:nvCxnSpPr>
        <p:spPr>
          <a:xfrm>
            <a:off x="1195885" y="3642266"/>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924960" y="4521488"/>
            <a:ext cx="1620957" cy="338554"/>
          </a:xfrm>
          <a:prstGeom prst="rect">
            <a:avLst/>
          </a:prstGeom>
        </p:spPr>
        <p:txBody>
          <a:bodyPr wrap="none">
            <a:spAutoFit/>
          </a:bodyPr>
          <a:lstStyle/>
          <a:p>
            <a:r>
              <a:rPr lang="zh-CN" altLang="en-US" sz="1600" dirty="0" smtClean="0"/>
              <a:t>对象（</a:t>
            </a:r>
            <a:r>
              <a:rPr lang="zh-CN" altLang="en-US" sz="1600" dirty="0" smtClean="0">
                <a:solidFill>
                  <a:srgbClr val="0000FF"/>
                </a:solidFill>
                <a:latin typeface="华文行楷" panose="02010800040101010101" pitchFamily="2" charset="-122"/>
                <a:ea typeface="华文行楷" panose="02010800040101010101" pitchFamily="2" charset="-122"/>
              </a:rPr>
              <a:t>在栈内</a:t>
            </a:r>
            <a:r>
              <a:rPr lang="zh-CN" altLang="en-US" sz="1600" dirty="0" smtClean="0"/>
              <a:t>）</a:t>
            </a:r>
            <a:endParaRPr lang="zh-CN" altLang="en-US" sz="1600" b="1" dirty="0"/>
          </a:p>
        </p:txBody>
      </p:sp>
      <p:sp>
        <p:nvSpPr>
          <p:cNvPr id="24" name="文本框 23"/>
          <p:cNvSpPr txBox="1"/>
          <p:nvPr/>
        </p:nvSpPr>
        <p:spPr>
          <a:xfrm>
            <a:off x="1621698" y="5455539"/>
            <a:ext cx="3440949" cy="307777"/>
          </a:xfrm>
          <a:prstGeom prst="rect">
            <a:avLst/>
          </a:prstGeom>
          <a:noFill/>
        </p:spPr>
        <p:txBody>
          <a:bodyPr wrap="square" rtlCol="0">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smtClean="0">
                <a:latin typeface="Courier New" panose="02070309020205020404" pitchFamily="49" charset="0"/>
                <a:cs typeface="Courier New" panose="02070309020205020404" pitchFamily="49" charset="0"/>
              </a:rPr>
              <a:t>*p1=&amp;today;</a:t>
            </a:r>
            <a:endParaRPr lang="zh-CN" altLang="en-US" sz="1600" b="1" dirty="0">
              <a:latin typeface="Courier New" panose="02070309020205020404" pitchFamily="49" charset="0"/>
              <a:cs typeface="Courier New" panose="02070309020205020404" pitchFamily="49" charset="0"/>
            </a:endParaRPr>
          </a:p>
        </p:txBody>
      </p:sp>
      <p:sp>
        <p:nvSpPr>
          <p:cNvPr id="25" name="文本框 24"/>
          <p:cNvSpPr txBox="1"/>
          <p:nvPr/>
        </p:nvSpPr>
        <p:spPr>
          <a:xfrm>
            <a:off x="1633492" y="5030357"/>
            <a:ext cx="3440949" cy="307777"/>
          </a:xfrm>
          <a:prstGeom prst="rect">
            <a:avLst/>
          </a:prstGeom>
          <a:noFill/>
        </p:spPr>
        <p:txBody>
          <a:bodyPr wrap="square" rtlCol="0">
            <a:spAutoFit/>
          </a:bodyPr>
          <a:lstStyle/>
          <a:p>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today;</a:t>
            </a:r>
            <a:endParaRPr lang="zh-CN" altLang="en-US" sz="1600" b="1" dirty="0">
              <a:latin typeface="Courier New" panose="02070309020205020404" pitchFamily="49" charset="0"/>
              <a:cs typeface="Courier New" panose="02070309020205020404" pitchFamily="49" charset="0"/>
            </a:endParaRPr>
          </a:p>
        </p:txBody>
      </p:sp>
      <p:sp>
        <p:nvSpPr>
          <p:cNvPr id="26" name="矩形 25"/>
          <p:cNvSpPr/>
          <p:nvPr/>
        </p:nvSpPr>
        <p:spPr>
          <a:xfrm>
            <a:off x="459786" y="3461690"/>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p1</a:t>
            </a:r>
            <a:endParaRPr lang="zh-CN" altLang="en-US" dirty="0"/>
          </a:p>
        </p:txBody>
      </p:sp>
      <p:sp>
        <p:nvSpPr>
          <p:cNvPr id="27" name="矩形 26"/>
          <p:cNvSpPr/>
          <p:nvPr/>
        </p:nvSpPr>
        <p:spPr>
          <a:xfrm>
            <a:off x="4225934" y="3434632"/>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p2</a:t>
            </a:r>
            <a:endParaRPr lang="zh-CN" altLang="en-US" dirty="0"/>
          </a:p>
        </p:txBody>
      </p:sp>
      <p:sp>
        <p:nvSpPr>
          <p:cNvPr id="28" name="文本框 27"/>
          <p:cNvSpPr txBox="1"/>
          <p:nvPr/>
        </p:nvSpPr>
        <p:spPr>
          <a:xfrm>
            <a:off x="5882637" y="5021238"/>
            <a:ext cx="3440949" cy="307777"/>
          </a:xfrm>
          <a:prstGeom prst="rect">
            <a:avLst/>
          </a:prstGeom>
          <a:noFill/>
        </p:spPr>
        <p:txBody>
          <a:bodyPr wrap="square" rtlCol="0">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smtClean="0">
                <a:latin typeface="Courier New" panose="02070309020205020404" pitchFamily="49" charset="0"/>
                <a:cs typeface="Courier New" panose="02070309020205020404" pitchFamily="49" charset="0"/>
              </a:rPr>
              <a:t>*p2= new Date;</a:t>
            </a:r>
            <a:endParaRPr lang="zh-CN" altLang="en-US" sz="1600" b="1" dirty="0">
              <a:latin typeface="Courier New" panose="02070309020205020404" pitchFamily="49" charset="0"/>
              <a:cs typeface="Courier New" panose="02070309020205020404" pitchFamily="49" charset="0"/>
            </a:endParaRPr>
          </a:p>
        </p:txBody>
      </p:sp>
      <p:sp>
        <p:nvSpPr>
          <p:cNvPr id="29" name="文本框 28"/>
          <p:cNvSpPr txBox="1"/>
          <p:nvPr/>
        </p:nvSpPr>
        <p:spPr>
          <a:xfrm>
            <a:off x="5882637" y="5390045"/>
            <a:ext cx="3440949" cy="307777"/>
          </a:xfrm>
          <a:prstGeom prst="rect">
            <a:avLst/>
          </a:prstGeom>
          <a:noFill/>
        </p:spPr>
        <p:txBody>
          <a:bodyPr wrap="square" rtlCol="0">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smtClean="0">
                <a:latin typeface="Courier New" panose="02070309020205020404" pitchFamily="49" charset="0"/>
                <a:cs typeface="Courier New" panose="02070309020205020404" pitchFamily="49" charset="0"/>
              </a:rPr>
              <a:t>*p2= new Date[31];</a:t>
            </a:r>
            <a:endParaRPr lang="zh-CN" altLang="en-US" sz="1600" b="1" dirty="0">
              <a:latin typeface="Courier New" panose="02070309020205020404" pitchFamily="49" charset="0"/>
              <a:cs typeface="Courier New" panose="02070309020205020404" pitchFamily="49" charset="0"/>
            </a:endParaRPr>
          </a:p>
        </p:txBody>
      </p:sp>
      <p:grpSp>
        <p:nvGrpSpPr>
          <p:cNvPr id="42" name="组合 41"/>
          <p:cNvGrpSpPr/>
          <p:nvPr/>
        </p:nvGrpSpPr>
        <p:grpSpPr>
          <a:xfrm>
            <a:off x="6735807" y="3277230"/>
            <a:ext cx="2393637" cy="1107584"/>
            <a:chOff x="6551489" y="3304288"/>
            <a:chExt cx="2393637" cy="1107584"/>
          </a:xfrm>
        </p:grpSpPr>
        <p:grpSp>
          <p:nvGrpSpPr>
            <p:cNvPr id="30" name="组合 29"/>
            <p:cNvGrpSpPr/>
            <p:nvPr/>
          </p:nvGrpSpPr>
          <p:grpSpPr>
            <a:xfrm>
              <a:off x="6551489" y="3304288"/>
              <a:ext cx="1571222" cy="1107584"/>
              <a:chOff x="3042284" y="3335628"/>
              <a:chExt cx="1571222" cy="1107584"/>
            </a:xfrm>
          </p:grpSpPr>
          <p:sp>
            <p:nvSpPr>
              <p:cNvPr id="31" name="立方体 30"/>
              <p:cNvSpPr/>
              <p:nvPr/>
            </p:nvSpPr>
            <p:spPr>
              <a:xfrm>
                <a:off x="3084490" y="3335628"/>
                <a:ext cx="1107584" cy="1107584"/>
              </a:xfrm>
              <a:prstGeom prst="cube">
                <a:avLst/>
              </a:prstGeom>
              <a:solidFill>
                <a:srgbClr val="FFFF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文本框 31"/>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4" name="矩形 33"/>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35" name="矩形 34"/>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36" name="组合 35"/>
            <p:cNvGrpSpPr/>
            <p:nvPr/>
          </p:nvGrpSpPr>
          <p:grpSpPr>
            <a:xfrm>
              <a:off x="7373904" y="3304288"/>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66FF66"/>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sp>
        <p:nvSpPr>
          <p:cNvPr id="2" name="矩形 1"/>
          <p:cNvSpPr/>
          <p:nvPr/>
        </p:nvSpPr>
        <p:spPr>
          <a:xfrm>
            <a:off x="1335573" y="5935213"/>
            <a:ext cx="2723823" cy="369332"/>
          </a:xfrm>
          <a:prstGeom prst="rect">
            <a:avLst/>
          </a:prstGeom>
        </p:spPr>
        <p:txBody>
          <a:bodyPr wrap="none">
            <a:spAutoFit/>
          </a:bodyPr>
          <a:lstStyle/>
          <a:p>
            <a:r>
              <a:rPr lang="zh-CN" altLang="en-US" dirty="0" smtClean="0"/>
              <a:t>指向静态生成的</a:t>
            </a:r>
            <a:r>
              <a:rPr lang="zh-CN" altLang="en-US" dirty="0"/>
              <a:t>某个</a:t>
            </a:r>
            <a:r>
              <a:rPr lang="zh-CN" altLang="en-US" dirty="0" smtClean="0"/>
              <a:t>对象</a:t>
            </a:r>
            <a:endParaRPr lang="zh-CN" altLang="en-US" dirty="0"/>
          </a:p>
        </p:txBody>
      </p:sp>
      <p:sp>
        <p:nvSpPr>
          <p:cNvPr id="11" name="矩形 10"/>
          <p:cNvSpPr/>
          <p:nvPr/>
        </p:nvSpPr>
        <p:spPr>
          <a:xfrm>
            <a:off x="5816522" y="5912242"/>
            <a:ext cx="2723823" cy="369332"/>
          </a:xfrm>
          <a:prstGeom prst="rect">
            <a:avLst/>
          </a:prstGeom>
        </p:spPr>
        <p:txBody>
          <a:bodyPr wrap="none">
            <a:spAutoFit/>
          </a:bodyPr>
          <a:lstStyle/>
          <a:p>
            <a:r>
              <a:rPr lang="zh-CN" altLang="en-US" dirty="0" smtClean="0"/>
              <a:t>指向动态生成的某个对象</a:t>
            </a:r>
            <a:endParaRPr lang="zh-CN" altLang="en-US" dirty="0"/>
          </a:p>
        </p:txBody>
      </p:sp>
      <p:sp>
        <p:nvSpPr>
          <p:cNvPr id="43" name="圆角矩形 42"/>
          <p:cNvSpPr/>
          <p:nvPr/>
        </p:nvSpPr>
        <p:spPr>
          <a:xfrm>
            <a:off x="1607037" y="4948390"/>
            <a:ext cx="1473048" cy="390250"/>
          </a:xfrm>
          <a:prstGeom prst="round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圆角矩形 43"/>
          <p:cNvSpPr/>
          <p:nvPr/>
        </p:nvSpPr>
        <p:spPr>
          <a:xfrm>
            <a:off x="5908690" y="4938765"/>
            <a:ext cx="2138029" cy="390250"/>
          </a:xfrm>
          <a:prstGeom prst="round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7"/>
          <p:cNvSpPr/>
          <p:nvPr/>
        </p:nvSpPr>
        <p:spPr>
          <a:xfrm>
            <a:off x="2214250" y="5443951"/>
            <a:ext cx="365353" cy="37327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椭圆 49"/>
          <p:cNvSpPr/>
          <p:nvPr/>
        </p:nvSpPr>
        <p:spPr>
          <a:xfrm>
            <a:off x="6474550" y="4997609"/>
            <a:ext cx="365353" cy="37327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p:cTn id="20" dur="500" fill="hold"/>
                                        <p:tgtEl>
                                          <p:spTgt spid="44"/>
                                        </p:tgtEl>
                                        <p:attrNameLst>
                                          <p:attrName>ppt_w</p:attrName>
                                        </p:attrNameLst>
                                      </p:cBhvr>
                                      <p:tavLst>
                                        <p:tav tm="0">
                                          <p:val>
                                            <p:fltVal val="0"/>
                                          </p:val>
                                        </p:tav>
                                        <p:tav tm="100000">
                                          <p:val>
                                            <p:strVal val="#ppt_w"/>
                                          </p:val>
                                        </p:tav>
                                      </p:tavLst>
                                    </p:anim>
                                    <p:anim calcmode="lin" valueType="num">
                                      <p:cBhvr>
                                        <p:cTn id="21" dur="5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8" grpId="0" animBg="1"/>
      <p:bldP spid="5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353" y="10278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对象指针的定义 （间接关系）</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p:txBody>
          <a:bodyPr/>
          <a:lstStyle/>
          <a:p>
            <a:r>
              <a:rPr lang="en-US" altLang="zh-CN" dirty="0" smtClean="0">
                <a:latin typeface="Britannic Bold" panose="020B0903060703020204" pitchFamily="34" charset="0"/>
                <a:sym typeface="+mn-ea"/>
              </a:rPr>
              <a:t>3.4.2</a:t>
            </a:r>
            <a:r>
              <a:rPr lang="en-US" altLang="zh-CN" dirty="0" smtClean="0">
                <a:sym typeface="+mn-ea"/>
              </a:rPr>
              <a:t> </a:t>
            </a:r>
            <a:r>
              <a:rPr lang="zh-CN" altLang="en-US" dirty="0" smtClean="0">
                <a:sym typeface="+mn-ea"/>
              </a:rPr>
              <a:t>对象</a:t>
            </a:r>
            <a:r>
              <a:rPr lang="zh-CN" altLang="en-US" dirty="0">
                <a:sym typeface="+mn-ea"/>
              </a:rPr>
              <a:t>指针</a:t>
            </a:r>
            <a:endParaRPr lang="zh-CN" altLang="en-US" dirty="0" smtClean="0">
              <a:sym typeface="+mn-ea"/>
            </a:endParaRPr>
          </a:p>
        </p:txBody>
      </p:sp>
      <p:grpSp>
        <p:nvGrpSpPr>
          <p:cNvPr id="5" name="组合 4"/>
          <p:cNvGrpSpPr/>
          <p:nvPr/>
        </p:nvGrpSpPr>
        <p:grpSpPr>
          <a:xfrm>
            <a:off x="4520196" y="3064886"/>
            <a:ext cx="1571222" cy="1107584"/>
            <a:chOff x="3042284" y="3335628"/>
            <a:chExt cx="1571222" cy="1107584"/>
          </a:xfrm>
        </p:grpSpPr>
        <p:sp>
          <p:nvSpPr>
            <p:cNvPr id="6" name="立方体 5"/>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1" name="直接箭头连接符 10"/>
          <p:cNvCxnSpPr/>
          <p:nvPr/>
        </p:nvCxnSpPr>
        <p:spPr>
          <a:xfrm>
            <a:off x="3573538" y="3377840"/>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837439" y="3222288"/>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a:t>
            </a:r>
            <a:r>
              <a:rPr lang="en-US" altLang="zh-CN" b="1" dirty="0" smtClean="0">
                <a:latin typeface="Courier New" panose="02070309020205020404" pitchFamily="49" charset="0"/>
                <a:cs typeface="Courier New" panose="02070309020205020404" pitchFamily="49" charset="0"/>
              </a:rPr>
              <a:t>p</a:t>
            </a:r>
            <a:endParaRPr lang="zh-CN" altLang="en-US" dirty="0"/>
          </a:p>
        </p:txBody>
      </p:sp>
      <p:sp>
        <p:nvSpPr>
          <p:cNvPr id="13" name="矩形 12"/>
          <p:cNvSpPr/>
          <p:nvPr/>
        </p:nvSpPr>
        <p:spPr>
          <a:xfrm>
            <a:off x="1019924" y="1505307"/>
            <a:ext cx="8571767" cy="507831"/>
          </a:xfrm>
          <a:prstGeom prst="rect">
            <a:avLst/>
          </a:prstGeom>
        </p:spPr>
        <p:txBody>
          <a:bodyPr wrap="square">
            <a:spAutoFit/>
          </a:bodyPr>
          <a:lstStyle/>
          <a:p>
            <a:pPr>
              <a:lnSpc>
                <a:spcPct val="150000"/>
              </a:lnSpc>
            </a:pPr>
            <a:r>
              <a:rPr lang="zh-CN" altLang="en-US" dirty="0"/>
              <a:t>对象指针的</a:t>
            </a:r>
            <a:r>
              <a:rPr lang="zh-CN" altLang="en-US" dirty="0" smtClean="0"/>
              <a:t>定义和格式为： </a:t>
            </a:r>
            <a:r>
              <a:rPr lang="zh-CN" altLang="en-US" b="1" dirty="0" smtClean="0">
                <a:solidFill>
                  <a:schemeClr val="accent2">
                    <a:lumMod val="75000"/>
                  </a:schemeClr>
                </a:solidFill>
              </a:rPr>
              <a:t>类名  </a:t>
            </a:r>
            <a:r>
              <a:rPr lang="zh-CN" altLang="en-US" b="1" dirty="0" smtClean="0">
                <a:solidFill>
                  <a:srgbClr val="0000FF"/>
                </a:solidFill>
              </a:rPr>
              <a:t>*指针名；</a:t>
            </a:r>
            <a:endParaRPr lang="zh-CN" altLang="en-US" sz="2000" b="1" dirty="0">
              <a:solidFill>
                <a:srgbClr val="0000FF"/>
              </a:solidFill>
              <a:latin typeface="楷体" panose="02010609060101010101" pitchFamily="49" charset="-122"/>
              <a:ea typeface="楷体" panose="02010609060101010101" pitchFamily="49" charset="-122"/>
            </a:endParaRPr>
          </a:p>
        </p:txBody>
      </p:sp>
      <p:sp>
        <p:nvSpPr>
          <p:cNvPr id="16" name="矩形 15"/>
          <p:cNvSpPr/>
          <p:nvPr/>
        </p:nvSpPr>
        <p:spPr>
          <a:xfrm>
            <a:off x="3427064" y="5007577"/>
            <a:ext cx="2242922" cy="369332"/>
          </a:xfrm>
          <a:prstGeom prst="rect">
            <a:avLst/>
          </a:prstGeom>
        </p:spPr>
        <p:txBody>
          <a:bodyPr wrap="none">
            <a:spAutoFit/>
          </a:bodyPr>
          <a:lstStyle/>
          <a:p>
            <a:r>
              <a:rPr lang="en-US" altLang="zh-CN" sz="1600" b="1" dirty="0">
                <a:solidFill>
                  <a:srgbClr val="00B050"/>
                </a:solidFill>
                <a:latin typeface="Courier New" panose="02070309020205020404" pitchFamily="49" charset="0"/>
                <a:cs typeface="Courier New" panose="02070309020205020404" pitchFamily="49" charset="0"/>
              </a:rPr>
              <a:t> </a:t>
            </a:r>
            <a:r>
              <a:rPr lang="zh-CN" altLang="en-US" sz="1600" b="1" dirty="0" smtClean="0">
                <a:solidFill>
                  <a:srgbClr val="00B050"/>
                </a:solidFill>
                <a:latin typeface="Courier New" panose="02070309020205020404" pitchFamily="49" charset="0"/>
                <a:cs typeface="Courier New" panose="02070309020205020404" pitchFamily="49" charset="0"/>
              </a:rPr>
              <a:t>例如： </a:t>
            </a:r>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 </a:t>
            </a:r>
            <a:r>
              <a:rPr lang="en-US" altLang="zh-CN" b="1" dirty="0" smtClean="0">
                <a:latin typeface="Courier New" panose="02070309020205020404" pitchFamily="49" charset="0"/>
                <a:cs typeface="Courier New" panose="02070309020205020404" pitchFamily="49" charset="0"/>
              </a:rPr>
              <a:t>*p</a:t>
            </a:r>
            <a:r>
              <a:rPr lang="zh-CN" altLang="en-US" b="1" dirty="0" smtClean="0">
                <a:latin typeface="Courier New" panose="02070309020205020404" pitchFamily="49" charset="0"/>
                <a:cs typeface="Courier New" panose="02070309020205020404" pitchFamily="49" charset="0"/>
              </a:rPr>
              <a:t>；</a:t>
            </a:r>
            <a:endParaRPr lang="zh-CN" altLang="en-US" dirty="0">
              <a:solidFill>
                <a:srgbClr val="00B05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632112" y="2867954"/>
            <a:ext cx="342106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圆角矩形 3"/>
          <p:cNvSpPr/>
          <p:nvPr/>
        </p:nvSpPr>
        <p:spPr>
          <a:xfrm>
            <a:off x="907456" y="2867954"/>
            <a:ext cx="318028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572233" y="1642613"/>
            <a:ext cx="8571767" cy="923330"/>
          </a:xfrm>
          <a:prstGeom prst="rect">
            <a:avLst/>
          </a:prstGeom>
        </p:spPr>
        <p:txBody>
          <a:bodyPr wrap="square">
            <a:spAutoFit/>
          </a:bodyPr>
          <a:lstStyle/>
          <a:p>
            <a:pPr>
              <a:lnSpc>
                <a:spcPct val="150000"/>
              </a:lnSpc>
            </a:pPr>
            <a:r>
              <a:rPr lang="zh-CN" altLang="en-US" dirty="0"/>
              <a:t>通过对象指针访问单个对象成员的方法与其他基本数据类型指针相同，</a:t>
            </a:r>
            <a:endParaRPr lang="en-US" altLang="zh-CN" dirty="0"/>
          </a:p>
          <a:p>
            <a:pPr>
              <a:lnSpc>
                <a:spcPct val="150000"/>
              </a:lnSpc>
            </a:pPr>
            <a:r>
              <a:rPr lang="zh-CN" altLang="en-US" dirty="0" smtClean="0"/>
              <a:t>都有</a:t>
            </a:r>
            <a:r>
              <a:rPr lang="zh-CN" altLang="en-US" dirty="0"/>
              <a:t>两种访问方式</a:t>
            </a:r>
            <a:r>
              <a:rPr lang="zh-CN" altLang="en-US" dirty="0" smtClean="0"/>
              <a:t>：</a:t>
            </a:r>
            <a:r>
              <a:rPr lang="zh-CN" altLang="en-US" b="1" dirty="0" smtClean="0">
                <a:solidFill>
                  <a:srgbClr val="0000FF"/>
                </a:solidFill>
                <a:latin typeface="楷体" panose="02010609060101010101" pitchFamily="49" charset="-122"/>
                <a:ea typeface="楷体" panose="02010609060101010101" pitchFamily="49" charset="-122"/>
              </a:rPr>
              <a:t>通过点访问对象成员，或者通过指针访问对象成员</a:t>
            </a:r>
            <a:r>
              <a:rPr lang="zh-CN" altLang="en-US" dirty="0" smtClean="0"/>
              <a:t>。</a:t>
            </a:r>
            <a:endParaRPr lang="zh-CN" altLang="en-US" dirty="0"/>
          </a:p>
        </p:txBody>
      </p:sp>
      <p:sp>
        <p:nvSpPr>
          <p:cNvPr id="6" name="矩形 5"/>
          <p:cNvSpPr/>
          <p:nvPr/>
        </p:nvSpPr>
        <p:spPr>
          <a:xfrm>
            <a:off x="185812" y="1147562"/>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对象指针访问单个对象成员</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7" name="矩形 6"/>
          <p:cNvSpPr/>
          <p:nvPr/>
        </p:nvSpPr>
        <p:spPr>
          <a:xfrm>
            <a:off x="907456" y="2867954"/>
            <a:ext cx="3238387" cy="369332"/>
          </a:xfrm>
          <a:prstGeom prst="rect">
            <a:avLst/>
          </a:prstGeom>
        </p:spPr>
        <p:txBody>
          <a:bodyPr wrap="none">
            <a:spAutoFit/>
          </a:bodyPr>
          <a:lstStyle/>
          <a:p>
            <a:r>
              <a:rPr lang="zh-CN" altLang="en-US" b="1" dirty="0" smtClean="0"/>
              <a:t>对象指针变量名</a:t>
            </a:r>
            <a:r>
              <a:rPr lang="en-US" altLang="zh-CN" b="1" dirty="0" smtClean="0">
                <a:solidFill>
                  <a:srgbClr val="FF0000"/>
                </a:solidFill>
                <a:latin typeface="Courier New" panose="02070309020205020404" pitchFamily="49" charset="0"/>
                <a:cs typeface="Courier New" panose="02070309020205020404" pitchFamily="49" charset="0"/>
              </a:rPr>
              <a:t>-&gt;</a:t>
            </a:r>
            <a:r>
              <a:rPr lang="zh-CN" altLang="en-US" b="1" dirty="0" smtClean="0">
                <a:latin typeface="楷体" panose="02010609060101010101" pitchFamily="49" charset="-122"/>
                <a:ea typeface="楷体" panose="02010609060101010101" pitchFamily="49" charset="-122"/>
              </a:rPr>
              <a:t>对象成员名</a:t>
            </a:r>
            <a:endParaRPr lang="zh-CN" altLang="en-US" dirty="0">
              <a:latin typeface="楷体" panose="02010609060101010101" pitchFamily="49" charset="-122"/>
              <a:ea typeface="楷体" panose="02010609060101010101" pitchFamily="49" charset="-122"/>
            </a:endParaRPr>
          </a:p>
        </p:txBody>
      </p:sp>
      <p:sp>
        <p:nvSpPr>
          <p:cNvPr id="8" name="矩形 7"/>
          <p:cNvSpPr/>
          <p:nvPr/>
        </p:nvSpPr>
        <p:spPr>
          <a:xfrm>
            <a:off x="4455268" y="2877800"/>
            <a:ext cx="3807453" cy="369332"/>
          </a:xfrm>
          <a:prstGeom prst="rect">
            <a:avLst/>
          </a:prstGeom>
        </p:spPr>
        <p:txBody>
          <a:bodyPr wrap="none">
            <a:spAutoFit/>
          </a:bodyPr>
          <a:lstStyle/>
          <a:p>
            <a:r>
              <a:rPr lang="zh-CN" altLang="en-US" b="1" dirty="0" smtClean="0"/>
              <a:t>（</a:t>
            </a:r>
            <a:r>
              <a:rPr lang="zh-CN" altLang="en-US" b="1" dirty="0"/>
              <a:t> *对象指针变量名 </a:t>
            </a:r>
            <a:r>
              <a:rPr lang="en-US" altLang="zh-CN" b="1" dirty="0" smtClean="0"/>
              <a:t>)</a:t>
            </a:r>
            <a:r>
              <a:rPr lang="en-US" altLang="zh-CN" b="1" dirty="0" smtClean="0">
                <a:solidFill>
                  <a:srgbClr val="FF0000"/>
                </a:solidFill>
              </a:rPr>
              <a:t> </a:t>
            </a:r>
            <a:r>
              <a:rPr lang="en-US" altLang="zh-CN" b="1" dirty="0" smtClean="0">
                <a:solidFill>
                  <a:srgbClr val="FF0000"/>
                </a:solidFill>
                <a:latin typeface="Courier New" panose="02070309020205020404" pitchFamily="49" charset="0"/>
                <a:cs typeface="Courier New" panose="02070309020205020404" pitchFamily="49" charset="0"/>
              </a:rPr>
              <a:t>.</a:t>
            </a:r>
            <a:r>
              <a:rPr lang="zh-CN" altLang="en-US" b="1" dirty="0" smtClean="0">
                <a:latin typeface="楷体" panose="02010609060101010101" pitchFamily="49" charset="-122"/>
                <a:ea typeface="楷体" panose="02010609060101010101" pitchFamily="49" charset="-122"/>
              </a:rPr>
              <a:t>对象成员名</a:t>
            </a:r>
            <a:endParaRPr lang="zh-CN" altLang="en-US" dirty="0">
              <a:latin typeface="楷体" panose="02010609060101010101" pitchFamily="49" charset="-122"/>
              <a:ea typeface="楷体" panose="02010609060101010101" pitchFamily="49" charset="-122"/>
            </a:endParaRPr>
          </a:p>
        </p:txBody>
      </p:sp>
      <p:grpSp>
        <p:nvGrpSpPr>
          <p:cNvPr id="9" name="组合 8"/>
          <p:cNvGrpSpPr/>
          <p:nvPr/>
        </p:nvGrpSpPr>
        <p:grpSpPr>
          <a:xfrm>
            <a:off x="2655184" y="4017386"/>
            <a:ext cx="1571222" cy="1107584"/>
            <a:chOff x="3042284" y="3335628"/>
            <a:chExt cx="1571222" cy="1107584"/>
          </a:xfrm>
        </p:grpSpPr>
        <p:sp>
          <p:nvSpPr>
            <p:cNvPr id="10" name="立方体 9"/>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14" name="矩形 13"/>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5" name="直接箭头连接符 14"/>
          <p:cNvCxnSpPr/>
          <p:nvPr/>
        </p:nvCxnSpPr>
        <p:spPr>
          <a:xfrm>
            <a:off x="1708526" y="4330340"/>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2427" y="4174788"/>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a:t>
            </a:r>
            <a:r>
              <a:rPr lang="en-US" altLang="zh-CN" b="1" dirty="0" smtClean="0">
                <a:latin typeface="Courier New" panose="02070309020205020404" pitchFamily="49" charset="0"/>
                <a:cs typeface="Courier New" panose="02070309020205020404" pitchFamily="49" charset="0"/>
              </a:rPr>
              <a:t>p</a:t>
            </a:r>
            <a:endParaRPr lang="zh-CN" altLang="en-US" dirty="0"/>
          </a:p>
        </p:txBody>
      </p:sp>
      <p:sp>
        <p:nvSpPr>
          <p:cNvPr id="17" name="矩形 16"/>
          <p:cNvSpPr/>
          <p:nvPr/>
        </p:nvSpPr>
        <p:spPr>
          <a:xfrm>
            <a:off x="1597843" y="5618825"/>
            <a:ext cx="2114681" cy="369332"/>
          </a:xfrm>
          <a:prstGeom prst="rect">
            <a:avLst/>
          </a:prstGeom>
        </p:spPr>
        <p:txBody>
          <a:bodyPr wrap="none">
            <a:spAutoFit/>
          </a:bodyPr>
          <a:lstStyle/>
          <a:p>
            <a:r>
              <a:rPr lang="en-US" altLang="zh-CN" b="1" dirty="0" smtClean="0">
                <a:latin typeface="Courier New" panose="02070309020205020404" pitchFamily="49" charset="0"/>
                <a:cs typeface="Courier New" panose="02070309020205020404" pitchFamily="49" charset="0"/>
              </a:rPr>
              <a:t>p-&gt; Display();</a:t>
            </a:r>
            <a:endParaRPr lang="zh-CN" altLang="en-US" dirty="0"/>
          </a:p>
        </p:txBody>
      </p:sp>
      <p:grpSp>
        <p:nvGrpSpPr>
          <p:cNvPr id="18" name="组合 17"/>
          <p:cNvGrpSpPr/>
          <p:nvPr/>
        </p:nvGrpSpPr>
        <p:grpSpPr>
          <a:xfrm>
            <a:off x="6602344" y="4017386"/>
            <a:ext cx="1571222" cy="1107584"/>
            <a:chOff x="3042284" y="3335628"/>
            <a:chExt cx="1571222" cy="1107584"/>
          </a:xfrm>
        </p:grpSpPr>
        <p:sp>
          <p:nvSpPr>
            <p:cNvPr id="19" name="立方体 18"/>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23" name="矩形 2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24" name="直接箭头连接符 23"/>
          <p:cNvCxnSpPr/>
          <p:nvPr/>
        </p:nvCxnSpPr>
        <p:spPr>
          <a:xfrm>
            <a:off x="5655686" y="4330340"/>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919587" y="4174788"/>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a:t>
            </a:r>
            <a:r>
              <a:rPr lang="en-US" altLang="zh-CN" b="1" dirty="0" smtClean="0">
                <a:latin typeface="Courier New" panose="02070309020205020404" pitchFamily="49" charset="0"/>
                <a:cs typeface="Courier New" panose="02070309020205020404" pitchFamily="49" charset="0"/>
              </a:rPr>
              <a:t>p</a:t>
            </a:r>
            <a:endParaRPr lang="zh-CN" altLang="en-US" dirty="0"/>
          </a:p>
        </p:txBody>
      </p:sp>
      <p:sp>
        <p:nvSpPr>
          <p:cNvPr id="26" name="矩形 25"/>
          <p:cNvSpPr/>
          <p:nvPr/>
        </p:nvSpPr>
        <p:spPr>
          <a:xfrm>
            <a:off x="5655686" y="5618825"/>
            <a:ext cx="2252540" cy="369332"/>
          </a:xfrm>
          <a:prstGeom prst="rect">
            <a:avLst/>
          </a:prstGeom>
        </p:spPr>
        <p:txBody>
          <a:bodyPr wrap="none">
            <a:spAutoFit/>
          </a:bodyPr>
          <a:lstStyle/>
          <a:p>
            <a:r>
              <a:rPr lang="en-US" altLang="zh-CN" b="1" dirty="0" smtClean="0">
                <a:latin typeface="Courier New" panose="02070309020205020404" pitchFamily="49" charset="0"/>
                <a:cs typeface="Courier New" panose="02070309020205020404" pitchFamily="49" charset="0"/>
              </a:rPr>
              <a:t>(*p).Display();</a:t>
            </a:r>
            <a:endParaRPr lang="zh-CN" altLang="en-US" dirty="0"/>
          </a:p>
        </p:txBody>
      </p:sp>
      <p:sp>
        <p:nvSpPr>
          <p:cNvPr id="27" name="矩形 26"/>
          <p:cNvSpPr/>
          <p:nvPr/>
        </p:nvSpPr>
        <p:spPr>
          <a:xfrm>
            <a:off x="2800293" y="5136712"/>
            <a:ext cx="595035" cy="338554"/>
          </a:xfrm>
          <a:prstGeom prst="rect">
            <a:avLst/>
          </a:prstGeom>
        </p:spPr>
        <p:txBody>
          <a:bodyPr wrap="none">
            <a:spAutoFit/>
          </a:bodyPr>
          <a:lstStyle/>
          <a:p>
            <a:r>
              <a:rPr lang="zh-CN" altLang="en-US" sz="1600" dirty="0" smtClean="0"/>
              <a:t>对象</a:t>
            </a:r>
            <a:endParaRPr lang="zh-CN" altLang="en-US" sz="1600" b="1" dirty="0"/>
          </a:p>
        </p:txBody>
      </p:sp>
      <p:sp>
        <p:nvSpPr>
          <p:cNvPr id="28" name="矩形 27"/>
          <p:cNvSpPr/>
          <p:nvPr/>
        </p:nvSpPr>
        <p:spPr>
          <a:xfrm>
            <a:off x="6808162" y="5136712"/>
            <a:ext cx="595035" cy="338554"/>
          </a:xfrm>
          <a:prstGeom prst="rect">
            <a:avLst/>
          </a:prstGeom>
        </p:spPr>
        <p:txBody>
          <a:bodyPr wrap="none">
            <a:spAutoFit/>
          </a:bodyPr>
          <a:lstStyle/>
          <a:p>
            <a:r>
              <a:rPr lang="zh-CN" altLang="en-US" sz="1600" dirty="0" smtClean="0"/>
              <a:t>对象</a:t>
            </a:r>
            <a:endParaRPr lang="zh-CN" altLang="en-US" sz="1600" b="1" dirty="0"/>
          </a:p>
        </p:txBody>
      </p:sp>
      <p:sp>
        <p:nvSpPr>
          <p:cNvPr id="29" name="标题 1"/>
          <p:cNvSpPr>
            <a:spLocks noGrp="1"/>
          </p:cNvSpPr>
          <p:nvPr>
            <p:ph type="title"/>
          </p:nvPr>
        </p:nvSpPr>
        <p:spPr/>
        <p:txBody>
          <a:bodyPr/>
          <a:lstStyle/>
          <a:p>
            <a:r>
              <a:rPr lang="en-US" altLang="zh-CN" dirty="0" smtClean="0">
                <a:latin typeface="Britannic Bold" panose="020B0903060703020204" pitchFamily="34" charset="0"/>
                <a:sym typeface="+mn-ea"/>
              </a:rPr>
              <a:t>3.4.2</a:t>
            </a:r>
            <a:r>
              <a:rPr lang="en-US" altLang="zh-CN" dirty="0" smtClean="0">
                <a:sym typeface="+mn-ea"/>
              </a:rPr>
              <a:t> </a:t>
            </a:r>
            <a:r>
              <a:rPr lang="zh-CN" altLang="en-US" dirty="0" smtClean="0">
                <a:sym typeface="+mn-ea"/>
              </a:rPr>
              <a:t>对象</a:t>
            </a:r>
            <a:r>
              <a:rPr lang="zh-CN" altLang="en-US" dirty="0">
                <a:sym typeface="+mn-ea"/>
              </a:rPr>
              <a:t>指针</a:t>
            </a:r>
            <a:endParaRPr lang="zh-CN" altLang="en-US" dirty="0" smtClean="0">
              <a:sym typeface="+mn-ea"/>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932260" y="2868806"/>
            <a:ext cx="342106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圆角矩形 3"/>
          <p:cNvSpPr/>
          <p:nvPr/>
        </p:nvSpPr>
        <p:spPr>
          <a:xfrm>
            <a:off x="4994084" y="2878652"/>
            <a:ext cx="318028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572233" y="1509381"/>
            <a:ext cx="8571767" cy="923330"/>
          </a:xfrm>
          <a:prstGeom prst="rect">
            <a:avLst/>
          </a:prstGeom>
        </p:spPr>
        <p:txBody>
          <a:bodyPr wrap="square">
            <a:spAutoFit/>
          </a:bodyPr>
          <a:lstStyle/>
          <a:p>
            <a:pPr>
              <a:lnSpc>
                <a:spcPct val="150000"/>
              </a:lnSpc>
            </a:pPr>
            <a:r>
              <a:rPr lang="zh-CN" altLang="en-US" dirty="0"/>
              <a:t>通过对象指针访问单个对象成员的方法与其他基本数据类型指针相同，</a:t>
            </a:r>
            <a:endParaRPr lang="en-US" altLang="zh-CN" dirty="0"/>
          </a:p>
          <a:p>
            <a:pPr>
              <a:lnSpc>
                <a:spcPct val="150000"/>
              </a:lnSpc>
            </a:pPr>
            <a:r>
              <a:rPr lang="zh-CN" altLang="en-US" dirty="0" smtClean="0"/>
              <a:t>都有</a:t>
            </a:r>
            <a:r>
              <a:rPr lang="zh-CN" altLang="en-US" dirty="0"/>
              <a:t>两种访问方式</a:t>
            </a:r>
            <a:r>
              <a:rPr lang="zh-CN" altLang="en-US" dirty="0" smtClean="0"/>
              <a:t>：</a:t>
            </a:r>
            <a:r>
              <a:rPr lang="zh-CN" altLang="en-US" b="1" dirty="0" smtClean="0">
                <a:solidFill>
                  <a:srgbClr val="0000FF"/>
                </a:solidFill>
                <a:latin typeface="楷体" panose="02010609060101010101" pitchFamily="49" charset="-122"/>
                <a:ea typeface="楷体" panose="02010609060101010101" pitchFamily="49" charset="-122"/>
              </a:rPr>
              <a:t>通过点访问对象成员，或者通过指针访问对象成员</a:t>
            </a:r>
            <a:r>
              <a:rPr lang="zh-CN" altLang="en-US" dirty="0" smtClean="0"/>
              <a:t>。</a:t>
            </a:r>
            <a:endParaRPr lang="zh-CN" altLang="en-US" dirty="0"/>
          </a:p>
        </p:txBody>
      </p:sp>
      <p:sp>
        <p:nvSpPr>
          <p:cNvPr id="6" name="矩形 5"/>
          <p:cNvSpPr/>
          <p:nvPr/>
        </p:nvSpPr>
        <p:spPr>
          <a:xfrm>
            <a:off x="185812" y="1147562"/>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对象指针</a:t>
            </a:r>
            <a:r>
              <a:rPr lang="zh-CN" altLang="en-US" sz="2000" b="1" dirty="0" smtClean="0">
                <a:solidFill>
                  <a:srgbClr val="C00000"/>
                </a:solidFill>
                <a:effectLst>
                  <a:outerShdw blurRad="38100" dist="38100" dir="2700000" algn="tl">
                    <a:srgbClr val="000000">
                      <a:alpha val="43137"/>
                    </a:srgbClr>
                  </a:outerShdw>
                </a:effectLst>
                <a:latin typeface="Bodoni MT Black" panose="02070A03080606020203" pitchFamily="18" charset="0"/>
                <a:ea typeface="黑体" panose="02010609060101010101" pitchFamily="49" charset="-122"/>
              </a:rPr>
              <a:t>访问</a:t>
            </a:r>
            <a:r>
              <a:rPr lang="zh-CN" altLang="en-US" sz="2000" b="1" dirty="0" smtClean="0">
                <a:solidFill>
                  <a:srgbClr val="0000FF"/>
                </a:solidFill>
                <a:latin typeface="Bodoni MT Black" panose="02070A03080606020203" pitchFamily="18" charset="0"/>
                <a:ea typeface="黑体" panose="02010609060101010101" pitchFamily="49" charset="-122"/>
              </a:rPr>
              <a:t>单个对象成员 </a:t>
            </a:r>
            <a:r>
              <a:rPr lang="zh-CN" altLang="en-US" sz="2000" b="1" dirty="0" smtClean="0">
                <a:solidFill>
                  <a:srgbClr val="EE720C"/>
                </a:solidFill>
                <a:latin typeface="Bodoni MT Black" panose="02070A03080606020203" pitchFamily="18" charset="0"/>
                <a:ea typeface="黑体" panose="02010609060101010101" pitchFamily="49" charset="-122"/>
              </a:rPr>
              <a:t>  </a:t>
            </a:r>
            <a:r>
              <a:rPr lang="en-US" altLang="zh-CN" sz="2000" b="1" dirty="0" smtClean="0">
                <a:solidFill>
                  <a:srgbClr val="00B050"/>
                </a:solidFill>
                <a:latin typeface="Bodoni MT Black" panose="02070A03080606020203" pitchFamily="18" charset="0"/>
                <a:ea typeface="黑体" panose="02010609060101010101" pitchFamily="49" charset="-122"/>
              </a:rPr>
              <a:t>--</a:t>
            </a:r>
            <a:r>
              <a:rPr lang="zh-CN" altLang="en-US" sz="2000" b="1" dirty="0" smtClean="0">
                <a:solidFill>
                  <a:srgbClr val="00B050"/>
                </a:solidFill>
                <a:latin typeface="华文新魏" panose="02010800040101010101" pitchFamily="2" charset="-122"/>
                <a:ea typeface="华文新魏" panose="02010800040101010101" pitchFamily="2" charset="-122"/>
              </a:rPr>
              <a:t>拿</a:t>
            </a:r>
            <a:r>
              <a:rPr lang="zh-CN" altLang="en-US" sz="2000" b="1" dirty="0">
                <a:solidFill>
                  <a:srgbClr val="00B050"/>
                </a:solidFill>
                <a:latin typeface="华文新魏" panose="02010800040101010101" pitchFamily="2" charset="-122"/>
                <a:ea typeface="华文新魏" panose="02010800040101010101" pitchFamily="2" charset="-122"/>
              </a:rPr>
              <a:t>单</a:t>
            </a:r>
            <a:r>
              <a:rPr lang="zh-CN" altLang="en-US" sz="2000" b="1" dirty="0" smtClean="0">
                <a:solidFill>
                  <a:srgbClr val="00B050"/>
                </a:solidFill>
                <a:latin typeface="华文新魏" panose="02010800040101010101" pitchFamily="2" charset="-122"/>
                <a:ea typeface="华文新魏" panose="02010800040101010101" pitchFamily="2" charset="-122"/>
              </a:rPr>
              <a:t>个人的东西</a:t>
            </a:r>
            <a:endParaRPr lang="en-US" altLang="zh-CN" sz="2000" b="1" dirty="0" smtClean="0">
              <a:solidFill>
                <a:srgbClr val="00B050"/>
              </a:solidFill>
              <a:latin typeface="华文新魏" panose="02010800040101010101" pitchFamily="2" charset="-122"/>
              <a:ea typeface="华文新魏" panose="02010800040101010101" pitchFamily="2" charset="-122"/>
              <a:cs typeface="Lato Black" panose="020F0A02020204030203" charset="0"/>
            </a:endParaRPr>
          </a:p>
        </p:txBody>
      </p:sp>
      <p:sp>
        <p:nvSpPr>
          <p:cNvPr id="7" name="矩形 6"/>
          <p:cNvSpPr/>
          <p:nvPr/>
        </p:nvSpPr>
        <p:spPr>
          <a:xfrm>
            <a:off x="4994084" y="2878652"/>
            <a:ext cx="3238387" cy="369332"/>
          </a:xfrm>
          <a:prstGeom prst="rect">
            <a:avLst/>
          </a:prstGeom>
        </p:spPr>
        <p:txBody>
          <a:bodyPr wrap="none">
            <a:spAutoFit/>
          </a:bodyPr>
          <a:lstStyle/>
          <a:p>
            <a:r>
              <a:rPr lang="zh-CN" altLang="en-US" b="1" dirty="0" smtClean="0"/>
              <a:t>对象指针变量名</a:t>
            </a:r>
            <a:r>
              <a:rPr lang="en-US" altLang="zh-CN" b="1" dirty="0" smtClean="0">
                <a:solidFill>
                  <a:srgbClr val="FF0000"/>
                </a:solidFill>
                <a:latin typeface="Courier New" panose="02070309020205020404" pitchFamily="49" charset="0"/>
                <a:cs typeface="Courier New" panose="02070309020205020404" pitchFamily="49" charset="0"/>
              </a:rPr>
              <a:t>-&gt;</a:t>
            </a:r>
            <a:r>
              <a:rPr lang="zh-CN" altLang="en-US" b="1" dirty="0" smtClean="0">
                <a:latin typeface="楷体" panose="02010609060101010101" pitchFamily="49" charset="-122"/>
                <a:ea typeface="楷体" panose="02010609060101010101" pitchFamily="49" charset="-122"/>
              </a:rPr>
              <a:t>对象成员名</a:t>
            </a:r>
            <a:endParaRPr lang="zh-CN" altLang="en-US" dirty="0">
              <a:latin typeface="楷体" panose="02010609060101010101" pitchFamily="49" charset="-122"/>
              <a:ea typeface="楷体" panose="02010609060101010101" pitchFamily="49" charset="-122"/>
            </a:endParaRPr>
          </a:p>
        </p:txBody>
      </p:sp>
      <p:sp>
        <p:nvSpPr>
          <p:cNvPr id="8" name="矩形 7"/>
          <p:cNvSpPr/>
          <p:nvPr/>
        </p:nvSpPr>
        <p:spPr>
          <a:xfrm>
            <a:off x="755416" y="2878652"/>
            <a:ext cx="3807453" cy="369332"/>
          </a:xfrm>
          <a:prstGeom prst="rect">
            <a:avLst/>
          </a:prstGeom>
        </p:spPr>
        <p:txBody>
          <a:bodyPr wrap="none">
            <a:spAutoFit/>
          </a:bodyPr>
          <a:lstStyle/>
          <a:p>
            <a:r>
              <a:rPr lang="zh-CN" altLang="en-US" b="1" dirty="0" smtClean="0"/>
              <a:t>（</a:t>
            </a:r>
            <a:r>
              <a:rPr lang="zh-CN" altLang="en-US" b="1" dirty="0"/>
              <a:t> *对象指针变量名 </a:t>
            </a:r>
            <a:r>
              <a:rPr lang="en-US" altLang="zh-CN" b="1" dirty="0" smtClean="0"/>
              <a:t>)</a:t>
            </a:r>
            <a:r>
              <a:rPr lang="en-US" altLang="zh-CN" b="1" dirty="0" smtClean="0">
                <a:solidFill>
                  <a:srgbClr val="FF0000"/>
                </a:solidFill>
              </a:rPr>
              <a:t> </a:t>
            </a:r>
            <a:r>
              <a:rPr lang="en-US" altLang="zh-CN" b="1" dirty="0" smtClean="0">
                <a:solidFill>
                  <a:srgbClr val="FF0000"/>
                </a:solidFill>
                <a:latin typeface="Courier New" panose="02070309020205020404" pitchFamily="49" charset="0"/>
                <a:cs typeface="Courier New" panose="02070309020205020404" pitchFamily="49" charset="0"/>
              </a:rPr>
              <a:t>.</a:t>
            </a:r>
            <a:r>
              <a:rPr lang="zh-CN" altLang="en-US" b="1" dirty="0" smtClean="0">
                <a:latin typeface="楷体" panose="02010609060101010101" pitchFamily="49" charset="-122"/>
                <a:ea typeface="楷体" panose="02010609060101010101" pitchFamily="49" charset="-122"/>
              </a:rPr>
              <a:t>对象成员名</a:t>
            </a:r>
            <a:endParaRPr lang="zh-CN" altLang="en-US" dirty="0">
              <a:latin typeface="楷体" panose="02010609060101010101" pitchFamily="49" charset="-122"/>
              <a:ea typeface="楷体" panose="02010609060101010101" pitchFamily="49" charset="-122"/>
            </a:endParaRPr>
          </a:p>
        </p:txBody>
      </p:sp>
      <p:grpSp>
        <p:nvGrpSpPr>
          <p:cNvPr id="9" name="组合 8"/>
          <p:cNvGrpSpPr/>
          <p:nvPr/>
        </p:nvGrpSpPr>
        <p:grpSpPr>
          <a:xfrm>
            <a:off x="6741812" y="4028084"/>
            <a:ext cx="1571222" cy="1107584"/>
            <a:chOff x="3042284" y="3335628"/>
            <a:chExt cx="1571222" cy="1107584"/>
          </a:xfrm>
        </p:grpSpPr>
        <p:sp>
          <p:nvSpPr>
            <p:cNvPr id="10" name="立方体 9"/>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14" name="矩形 13"/>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5" name="直接箭头连接符 14"/>
          <p:cNvCxnSpPr/>
          <p:nvPr/>
        </p:nvCxnSpPr>
        <p:spPr>
          <a:xfrm>
            <a:off x="5795154" y="4341038"/>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059055" y="4185486"/>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a:t>
            </a:r>
            <a:r>
              <a:rPr lang="en-US" altLang="zh-CN" b="1" dirty="0" smtClean="0">
                <a:latin typeface="Courier New" panose="02070309020205020404" pitchFamily="49" charset="0"/>
                <a:cs typeface="Courier New" panose="02070309020205020404" pitchFamily="49" charset="0"/>
              </a:rPr>
              <a:t>p</a:t>
            </a:r>
            <a:endParaRPr lang="zh-CN" altLang="en-US" dirty="0"/>
          </a:p>
        </p:txBody>
      </p:sp>
      <p:sp>
        <p:nvSpPr>
          <p:cNvPr id="17" name="矩形 16"/>
          <p:cNvSpPr/>
          <p:nvPr/>
        </p:nvSpPr>
        <p:spPr>
          <a:xfrm>
            <a:off x="6059691" y="5592326"/>
            <a:ext cx="2114681" cy="369332"/>
          </a:xfrm>
          <a:prstGeom prst="rect">
            <a:avLst/>
          </a:prstGeom>
        </p:spPr>
        <p:txBody>
          <a:bodyPr wrap="none">
            <a:spAutoFit/>
          </a:bodyPr>
          <a:lstStyle/>
          <a:p>
            <a:r>
              <a:rPr lang="en-US" altLang="zh-CN" b="1" dirty="0" smtClean="0">
                <a:latin typeface="Courier New" panose="02070309020205020404" pitchFamily="49" charset="0"/>
                <a:cs typeface="Courier New" panose="02070309020205020404" pitchFamily="49" charset="0"/>
              </a:rPr>
              <a:t>p-&gt; Display();</a:t>
            </a:r>
            <a:endParaRPr lang="zh-CN" altLang="en-US" dirty="0"/>
          </a:p>
        </p:txBody>
      </p:sp>
      <p:grpSp>
        <p:nvGrpSpPr>
          <p:cNvPr id="18" name="组合 17"/>
          <p:cNvGrpSpPr/>
          <p:nvPr/>
        </p:nvGrpSpPr>
        <p:grpSpPr>
          <a:xfrm>
            <a:off x="2615017" y="3944377"/>
            <a:ext cx="1571222" cy="1107584"/>
            <a:chOff x="3042284" y="3335628"/>
            <a:chExt cx="1571222" cy="1107584"/>
          </a:xfrm>
        </p:grpSpPr>
        <p:sp>
          <p:nvSpPr>
            <p:cNvPr id="19" name="立方体 18"/>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23" name="矩形 2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24" name="直接箭头连接符 23"/>
          <p:cNvCxnSpPr/>
          <p:nvPr/>
        </p:nvCxnSpPr>
        <p:spPr>
          <a:xfrm>
            <a:off x="1668359" y="4257331"/>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32260" y="4101779"/>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a:t>
            </a:r>
            <a:r>
              <a:rPr lang="en-US" altLang="zh-CN" b="1" dirty="0" smtClean="0">
                <a:latin typeface="Courier New" panose="02070309020205020404" pitchFamily="49" charset="0"/>
                <a:cs typeface="Courier New" panose="02070309020205020404" pitchFamily="49" charset="0"/>
              </a:rPr>
              <a:t>p</a:t>
            </a:r>
            <a:endParaRPr lang="zh-CN" altLang="en-US" dirty="0"/>
          </a:p>
        </p:txBody>
      </p:sp>
      <p:sp>
        <p:nvSpPr>
          <p:cNvPr id="26" name="矩形 25"/>
          <p:cNvSpPr/>
          <p:nvPr/>
        </p:nvSpPr>
        <p:spPr>
          <a:xfrm>
            <a:off x="1668359" y="5545816"/>
            <a:ext cx="2252540" cy="369332"/>
          </a:xfrm>
          <a:prstGeom prst="rect">
            <a:avLst/>
          </a:prstGeom>
        </p:spPr>
        <p:txBody>
          <a:bodyPr wrap="none">
            <a:spAutoFit/>
          </a:bodyPr>
          <a:lstStyle/>
          <a:p>
            <a:r>
              <a:rPr lang="en-US" altLang="zh-CN" b="1" dirty="0" smtClean="0">
                <a:latin typeface="Courier New" panose="02070309020205020404" pitchFamily="49" charset="0"/>
                <a:cs typeface="Courier New" panose="02070309020205020404" pitchFamily="49" charset="0"/>
              </a:rPr>
              <a:t>(*p).Display();</a:t>
            </a:r>
            <a:endParaRPr lang="zh-CN" altLang="en-US" dirty="0"/>
          </a:p>
        </p:txBody>
      </p:sp>
      <p:sp>
        <p:nvSpPr>
          <p:cNvPr id="27" name="矩形 26"/>
          <p:cNvSpPr/>
          <p:nvPr/>
        </p:nvSpPr>
        <p:spPr>
          <a:xfrm>
            <a:off x="6886921" y="5147410"/>
            <a:ext cx="595035" cy="338554"/>
          </a:xfrm>
          <a:prstGeom prst="rect">
            <a:avLst/>
          </a:prstGeom>
        </p:spPr>
        <p:txBody>
          <a:bodyPr wrap="none">
            <a:spAutoFit/>
          </a:bodyPr>
          <a:lstStyle/>
          <a:p>
            <a:r>
              <a:rPr lang="zh-CN" altLang="en-US" sz="1600" dirty="0" smtClean="0"/>
              <a:t>对象</a:t>
            </a:r>
            <a:endParaRPr lang="zh-CN" altLang="en-US" sz="1600" b="1" dirty="0"/>
          </a:p>
        </p:txBody>
      </p:sp>
      <p:sp>
        <p:nvSpPr>
          <p:cNvPr id="28" name="矩形 27"/>
          <p:cNvSpPr/>
          <p:nvPr/>
        </p:nvSpPr>
        <p:spPr>
          <a:xfrm>
            <a:off x="2820835" y="5063703"/>
            <a:ext cx="595035" cy="338554"/>
          </a:xfrm>
          <a:prstGeom prst="rect">
            <a:avLst/>
          </a:prstGeom>
        </p:spPr>
        <p:txBody>
          <a:bodyPr wrap="none">
            <a:spAutoFit/>
          </a:bodyPr>
          <a:lstStyle/>
          <a:p>
            <a:r>
              <a:rPr lang="zh-CN" altLang="en-US" sz="1600" dirty="0" smtClean="0"/>
              <a:t>对象</a:t>
            </a:r>
            <a:endParaRPr lang="zh-CN" altLang="en-US" sz="1600" b="1" dirty="0"/>
          </a:p>
        </p:txBody>
      </p:sp>
      <p:sp>
        <p:nvSpPr>
          <p:cNvPr id="29" name="标题 1"/>
          <p:cNvSpPr>
            <a:spLocks noGrp="1"/>
          </p:cNvSpPr>
          <p:nvPr>
            <p:ph type="title"/>
          </p:nvPr>
        </p:nvSpPr>
        <p:spPr/>
        <p:txBody>
          <a:bodyPr/>
          <a:lstStyle/>
          <a:p>
            <a:r>
              <a:rPr lang="en-US" altLang="zh-CN" dirty="0" smtClean="0">
                <a:latin typeface="Britannic Bold" panose="020B0903060703020204" pitchFamily="34" charset="0"/>
                <a:sym typeface="+mn-ea"/>
              </a:rPr>
              <a:t>3.4.2</a:t>
            </a:r>
            <a:r>
              <a:rPr lang="en-US" altLang="zh-CN" dirty="0" smtClean="0">
                <a:sym typeface="+mn-ea"/>
              </a:rPr>
              <a:t> </a:t>
            </a:r>
            <a:r>
              <a:rPr lang="zh-CN" altLang="en-US" dirty="0" smtClean="0">
                <a:sym typeface="+mn-ea"/>
              </a:rPr>
              <a:t>对象</a:t>
            </a:r>
            <a:r>
              <a:rPr lang="zh-CN" altLang="en-US" dirty="0">
                <a:sym typeface="+mn-ea"/>
              </a:rPr>
              <a:t>指针</a:t>
            </a:r>
            <a:endParaRPr lang="zh-CN" altLang="en-US" dirty="0" smtClean="0">
              <a:sym typeface="+mn-ea"/>
            </a:endParaRPr>
          </a:p>
        </p:txBody>
      </p:sp>
      <p:sp>
        <p:nvSpPr>
          <p:cNvPr id="2" name="矩形 1"/>
          <p:cNvSpPr/>
          <p:nvPr/>
        </p:nvSpPr>
        <p:spPr>
          <a:xfrm>
            <a:off x="1799172" y="6058707"/>
            <a:ext cx="1800493" cy="369332"/>
          </a:xfrm>
          <a:prstGeom prst="rect">
            <a:avLst/>
          </a:prstGeom>
        </p:spPr>
        <p:txBody>
          <a:bodyPr wrap="none">
            <a:spAutoFit/>
          </a:bodyPr>
          <a:lstStyle/>
          <a:p>
            <a:r>
              <a:rPr lang="zh-CN" altLang="en-US" dirty="0" smtClean="0"/>
              <a:t>本质：直接访问</a:t>
            </a:r>
            <a:endParaRPr lang="zh-CN" altLang="en-US" dirty="0"/>
          </a:p>
        </p:txBody>
      </p:sp>
      <p:sp>
        <p:nvSpPr>
          <p:cNvPr id="30" name="矩形 29"/>
          <p:cNvSpPr/>
          <p:nvPr/>
        </p:nvSpPr>
        <p:spPr>
          <a:xfrm>
            <a:off x="6050344" y="6058707"/>
            <a:ext cx="1800493" cy="369332"/>
          </a:xfrm>
          <a:prstGeom prst="rect">
            <a:avLst/>
          </a:prstGeom>
        </p:spPr>
        <p:txBody>
          <a:bodyPr wrap="none">
            <a:spAutoFit/>
          </a:bodyPr>
          <a:lstStyle/>
          <a:p>
            <a:r>
              <a:rPr lang="zh-CN" altLang="en-US" dirty="0" smtClean="0"/>
              <a:t>本质：间接访问</a:t>
            </a:r>
            <a:endParaRPr lang="zh-CN" altLang="en-US" dirty="0"/>
          </a:p>
        </p:txBody>
      </p:sp>
    </p:spTree>
    <p:extLst>
      <p:ext uri="{BB962C8B-B14F-4D97-AF65-F5344CB8AC3E}">
        <p14:creationId xmlns:p14="http://schemas.microsoft.com/office/powerpoint/2010/main" val="35788532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smtClean="0">
                <a:latin typeface="Britannic Bold" panose="020B0903060703020204" pitchFamily="34" charset="0"/>
                <a:sym typeface="+mn-ea"/>
              </a:rPr>
              <a:t>3.4.2</a:t>
            </a:r>
            <a:r>
              <a:rPr lang="en-US" altLang="zh-CN" dirty="0" smtClean="0">
                <a:sym typeface="+mn-ea"/>
              </a:rPr>
              <a:t> </a:t>
            </a:r>
            <a:r>
              <a:rPr lang="zh-CN" altLang="en-US" dirty="0" smtClean="0">
                <a:sym typeface="+mn-ea"/>
              </a:rPr>
              <a:t>对象</a:t>
            </a:r>
            <a:r>
              <a:rPr lang="zh-CN" altLang="en-US" dirty="0">
                <a:sym typeface="+mn-ea"/>
              </a:rPr>
              <a:t>指针</a:t>
            </a:r>
            <a:endParaRPr lang="zh-CN" altLang="en-US" dirty="0" smtClean="0">
              <a:sym typeface="+mn-ea"/>
            </a:endParaRPr>
          </a:p>
        </p:txBody>
      </p:sp>
      <p:sp>
        <p:nvSpPr>
          <p:cNvPr id="4" name="矩形 3"/>
          <p:cNvSpPr/>
          <p:nvPr/>
        </p:nvSpPr>
        <p:spPr>
          <a:xfrm>
            <a:off x="185812" y="1147562"/>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对象指针</a:t>
            </a:r>
            <a:r>
              <a:rPr lang="zh-CN" altLang="en-US" sz="2000" b="1" dirty="0" smtClean="0">
                <a:solidFill>
                  <a:srgbClr val="C00000"/>
                </a:solidFill>
                <a:effectLst>
                  <a:outerShdw blurRad="38100" dist="38100" dir="2700000" algn="tl">
                    <a:srgbClr val="000000">
                      <a:alpha val="43137"/>
                    </a:srgbClr>
                  </a:outerShdw>
                </a:effectLst>
                <a:latin typeface="Bodoni MT Black" panose="02070A03080606020203" pitchFamily="18" charset="0"/>
                <a:ea typeface="黑体" panose="02010609060101010101" pitchFamily="49" charset="-122"/>
              </a:rPr>
              <a:t>访问</a:t>
            </a:r>
            <a:r>
              <a:rPr lang="zh-CN" altLang="en-US" sz="2000" b="1" dirty="0" smtClean="0">
                <a:solidFill>
                  <a:srgbClr val="EE720C"/>
                </a:solidFill>
                <a:latin typeface="Bodoni MT Black" panose="02070A03080606020203" pitchFamily="18" charset="0"/>
                <a:ea typeface="黑体" panose="02010609060101010101" pitchFamily="49" charset="-122"/>
              </a:rPr>
              <a:t>多个对象成员 </a:t>
            </a:r>
            <a:r>
              <a:rPr lang="en-US" altLang="zh-CN" sz="2000" b="1" dirty="0">
                <a:solidFill>
                  <a:srgbClr val="00B050"/>
                </a:solidFill>
                <a:latin typeface="华文新魏" panose="02010800040101010101" pitchFamily="2" charset="-122"/>
                <a:ea typeface="华文新魏" panose="02010800040101010101" pitchFamily="2" charset="-122"/>
              </a:rPr>
              <a:t>–</a:t>
            </a:r>
            <a:r>
              <a:rPr lang="zh-CN" altLang="en-US" sz="2000" b="1" dirty="0">
                <a:solidFill>
                  <a:srgbClr val="00B050"/>
                </a:solidFill>
                <a:latin typeface="华文新魏" panose="02010800040101010101" pitchFamily="2" charset="-122"/>
                <a:ea typeface="华文新魏" panose="02010800040101010101" pitchFamily="2" charset="-122"/>
              </a:rPr>
              <a:t>去拿很多人的东西</a:t>
            </a:r>
            <a:endParaRPr lang="en-US" altLang="zh-CN" sz="2000" b="1" dirty="0">
              <a:solidFill>
                <a:srgbClr val="00B050"/>
              </a:solidFill>
              <a:latin typeface="华文新魏" panose="02010800040101010101" pitchFamily="2" charset="-122"/>
              <a:ea typeface="华文新魏" panose="02010800040101010101" pitchFamily="2" charset="-122"/>
            </a:endParaRPr>
          </a:p>
        </p:txBody>
      </p:sp>
      <p:sp>
        <p:nvSpPr>
          <p:cNvPr id="5" name="矩形 4"/>
          <p:cNvSpPr/>
          <p:nvPr/>
        </p:nvSpPr>
        <p:spPr>
          <a:xfrm>
            <a:off x="689073" y="1590521"/>
            <a:ext cx="8272047" cy="830997"/>
          </a:xfrm>
          <a:prstGeom prst="rect">
            <a:avLst/>
          </a:prstGeom>
        </p:spPr>
        <p:txBody>
          <a:bodyPr wrap="square">
            <a:spAutoFit/>
          </a:bodyPr>
          <a:lstStyle/>
          <a:p>
            <a:pPr>
              <a:lnSpc>
                <a:spcPct val="150000"/>
              </a:lnSpc>
            </a:pPr>
            <a:r>
              <a:rPr lang="zh-CN" altLang="en-US" sz="1600" dirty="0" smtClean="0"/>
              <a:t>对象数组与普通数组类似，数组名就是其首个对象的地址。通过该地址（基地址）可以访问对象数组内每个元素对象的成员内容</a:t>
            </a:r>
            <a:r>
              <a:rPr lang="en-US" altLang="zh-CN" sz="1600" dirty="0" smtClean="0"/>
              <a:t>(public</a:t>
            </a:r>
            <a:r>
              <a:rPr lang="zh-CN" altLang="en-US" sz="1600" dirty="0" smtClean="0"/>
              <a:t>修饰的成员</a:t>
            </a:r>
            <a:r>
              <a:rPr lang="en-US" altLang="zh-CN" sz="1600" dirty="0" smtClean="0"/>
              <a:t>)</a:t>
            </a:r>
            <a:r>
              <a:rPr lang="zh-CN" altLang="en-US" sz="1600" dirty="0" smtClean="0"/>
              <a:t>。具体访问形式如下：</a:t>
            </a:r>
            <a:endParaRPr lang="zh-CN" altLang="en-US" sz="1600" dirty="0"/>
          </a:p>
        </p:txBody>
      </p:sp>
      <p:grpSp>
        <p:nvGrpSpPr>
          <p:cNvPr id="6" name="组合 5"/>
          <p:cNvGrpSpPr/>
          <p:nvPr/>
        </p:nvGrpSpPr>
        <p:grpSpPr>
          <a:xfrm>
            <a:off x="1568064" y="4190106"/>
            <a:ext cx="1571222" cy="1107584"/>
            <a:chOff x="3042284" y="3335628"/>
            <a:chExt cx="1571222" cy="1107584"/>
          </a:xfrm>
        </p:grpSpPr>
        <p:sp>
          <p:nvSpPr>
            <p:cNvPr id="7" name="立方体 6"/>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11" name="矩形 1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12" name="组合 11"/>
          <p:cNvGrpSpPr/>
          <p:nvPr/>
        </p:nvGrpSpPr>
        <p:grpSpPr>
          <a:xfrm>
            <a:off x="2391024" y="4190106"/>
            <a:ext cx="1571222" cy="1107584"/>
            <a:chOff x="3042284" y="3335628"/>
            <a:chExt cx="1571222" cy="1107584"/>
          </a:xfrm>
        </p:grpSpPr>
        <p:sp>
          <p:nvSpPr>
            <p:cNvPr id="13" name="立方体 12"/>
            <p:cNvSpPr/>
            <p:nvPr/>
          </p:nvSpPr>
          <p:spPr>
            <a:xfrm>
              <a:off x="3084490" y="3335628"/>
              <a:ext cx="1107584" cy="1107584"/>
            </a:xfrm>
            <a:prstGeom prst="cube">
              <a:avLst/>
            </a:prstGeom>
            <a:solidFill>
              <a:srgbClr val="66FF66"/>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文本框 13"/>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17" name="矩形 16"/>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18" name="组合 17"/>
          <p:cNvGrpSpPr/>
          <p:nvPr/>
        </p:nvGrpSpPr>
        <p:grpSpPr>
          <a:xfrm>
            <a:off x="3221604" y="4190106"/>
            <a:ext cx="1571222" cy="1107584"/>
            <a:chOff x="3042284" y="3335628"/>
            <a:chExt cx="1571222" cy="1107584"/>
          </a:xfrm>
        </p:grpSpPr>
        <p:sp>
          <p:nvSpPr>
            <p:cNvPr id="19" name="立方体 18"/>
            <p:cNvSpPr/>
            <p:nvPr/>
          </p:nvSpPr>
          <p:spPr>
            <a:xfrm>
              <a:off x="3084490" y="3335628"/>
              <a:ext cx="1107584" cy="1107584"/>
            </a:xfrm>
            <a:prstGeom prst="cube">
              <a:avLst/>
            </a:prstGeom>
            <a:solidFill>
              <a:srgbClr val="C400F2"/>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23" name="矩形 2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24" name="组合 23"/>
          <p:cNvGrpSpPr/>
          <p:nvPr/>
        </p:nvGrpSpPr>
        <p:grpSpPr>
          <a:xfrm>
            <a:off x="4044564" y="4190106"/>
            <a:ext cx="1571222" cy="1107584"/>
            <a:chOff x="3042284" y="3335628"/>
            <a:chExt cx="1571222" cy="1107584"/>
          </a:xfrm>
        </p:grpSpPr>
        <p:sp>
          <p:nvSpPr>
            <p:cNvPr id="25" name="立方体 24"/>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文本框 25"/>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8" name="矩形 27"/>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29" name="矩形 28"/>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30" name="组合 29"/>
          <p:cNvGrpSpPr/>
          <p:nvPr/>
        </p:nvGrpSpPr>
        <p:grpSpPr>
          <a:xfrm>
            <a:off x="6033384" y="4190106"/>
            <a:ext cx="1571222" cy="1107584"/>
            <a:chOff x="3042284" y="3335628"/>
            <a:chExt cx="1571222" cy="1107584"/>
          </a:xfrm>
        </p:grpSpPr>
        <p:sp>
          <p:nvSpPr>
            <p:cNvPr id="31" name="立方体 30"/>
            <p:cNvSpPr/>
            <p:nvPr/>
          </p:nvSpPr>
          <p:spPr>
            <a:xfrm>
              <a:off x="3084490" y="3335628"/>
              <a:ext cx="1107584" cy="1107584"/>
            </a:xfrm>
            <a:prstGeom prst="cube">
              <a:avLst/>
            </a:prstGeom>
            <a:solidFill>
              <a:srgbClr val="EE720C"/>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文本框 31"/>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4" name="矩形 33"/>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35" name="矩形 34"/>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37" name="直接连接符 36"/>
          <p:cNvCxnSpPr/>
          <p:nvPr/>
        </p:nvCxnSpPr>
        <p:spPr>
          <a:xfrm>
            <a:off x="1610270" y="5297690"/>
            <a:ext cx="5295990" cy="0"/>
          </a:xfrm>
          <a:prstGeom prst="line">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69440" y="4190106"/>
            <a:ext cx="5313734" cy="0"/>
          </a:xfrm>
          <a:prstGeom prst="line">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367861" y="4513073"/>
            <a:ext cx="572593" cy="369332"/>
          </a:xfrm>
          <a:prstGeom prst="rect">
            <a:avLst/>
          </a:prstGeom>
        </p:spPr>
        <p:txBody>
          <a:bodyPr wrap="none">
            <a:spAutoFit/>
          </a:bodyPr>
          <a:lstStyle/>
          <a:p>
            <a:r>
              <a:rPr lang="en-US" altLang="zh-CN" b="1" dirty="0" smtClean="0"/>
              <a:t>…….</a:t>
            </a:r>
            <a:endParaRPr lang="zh-CN" altLang="en-US" b="1" dirty="0"/>
          </a:p>
        </p:txBody>
      </p:sp>
      <p:sp>
        <p:nvSpPr>
          <p:cNvPr id="44" name="矩形 43"/>
          <p:cNvSpPr/>
          <p:nvPr/>
        </p:nvSpPr>
        <p:spPr>
          <a:xfrm>
            <a:off x="1605352" y="5265812"/>
            <a:ext cx="370614"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smtClean="0">
                <a:solidFill>
                  <a:srgbClr val="C00000"/>
                </a:solidFill>
                <a:latin typeface="Courier New" panose="02070309020205020404" pitchFamily="49" charset="0"/>
                <a:cs typeface="Courier New" panose="02070309020205020404" pitchFamily="49" charset="0"/>
              </a:rPr>
              <a:t>p</a:t>
            </a:r>
            <a:endParaRPr lang="zh-CN" altLang="en-US" sz="1200" dirty="0"/>
          </a:p>
        </p:txBody>
      </p:sp>
      <p:sp>
        <p:nvSpPr>
          <p:cNvPr id="45" name="矩形 44"/>
          <p:cNvSpPr/>
          <p:nvPr/>
        </p:nvSpPr>
        <p:spPr>
          <a:xfrm>
            <a:off x="2428453" y="5269860"/>
            <a:ext cx="556563"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a:solidFill>
                  <a:srgbClr val="C00000"/>
                </a:solidFill>
                <a:latin typeface="Courier New" panose="02070309020205020404" pitchFamily="49" charset="0"/>
                <a:cs typeface="Courier New" panose="02070309020205020404" pitchFamily="49" charset="0"/>
              </a:rPr>
              <a:t>p</a:t>
            </a:r>
            <a:r>
              <a:rPr lang="en-US" altLang="zh-CN" sz="1200" b="1" dirty="0" smtClean="0">
                <a:latin typeface="Courier New" panose="02070309020205020404" pitchFamily="49" charset="0"/>
                <a:cs typeface="Courier New" panose="02070309020205020404" pitchFamily="49" charset="0"/>
              </a:rPr>
              <a:t>+1</a:t>
            </a:r>
            <a:endParaRPr lang="zh-CN" altLang="en-US" sz="1200" dirty="0"/>
          </a:p>
        </p:txBody>
      </p:sp>
      <p:sp>
        <p:nvSpPr>
          <p:cNvPr id="46" name="矩形 45"/>
          <p:cNvSpPr/>
          <p:nvPr/>
        </p:nvSpPr>
        <p:spPr>
          <a:xfrm>
            <a:off x="3309770" y="5269860"/>
            <a:ext cx="556563"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a:solidFill>
                  <a:srgbClr val="C00000"/>
                </a:solidFill>
                <a:latin typeface="Courier New" panose="02070309020205020404" pitchFamily="49" charset="0"/>
                <a:cs typeface="Courier New" panose="02070309020205020404" pitchFamily="49" charset="0"/>
              </a:rPr>
              <a:t>p</a:t>
            </a:r>
            <a:r>
              <a:rPr lang="en-US" altLang="zh-CN" sz="1200" b="1" dirty="0" smtClean="0">
                <a:latin typeface="Courier New" panose="02070309020205020404" pitchFamily="49" charset="0"/>
                <a:cs typeface="Courier New" panose="02070309020205020404" pitchFamily="49" charset="0"/>
              </a:rPr>
              <a:t>+2</a:t>
            </a:r>
            <a:endParaRPr lang="zh-CN" altLang="en-US" sz="1200" dirty="0"/>
          </a:p>
        </p:txBody>
      </p:sp>
      <p:sp>
        <p:nvSpPr>
          <p:cNvPr id="47" name="矩形 46"/>
          <p:cNvSpPr/>
          <p:nvPr/>
        </p:nvSpPr>
        <p:spPr>
          <a:xfrm>
            <a:off x="4169650" y="5269860"/>
            <a:ext cx="556563"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a:solidFill>
                  <a:srgbClr val="C00000"/>
                </a:solidFill>
                <a:latin typeface="Courier New" panose="02070309020205020404" pitchFamily="49" charset="0"/>
                <a:cs typeface="Courier New" panose="02070309020205020404" pitchFamily="49" charset="0"/>
              </a:rPr>
              <a:t>p</a:t>
            </a:r>
            <a:r>
              <a:rPr lang="en-US" altLang="zh-CN" sz="1200" b="1" dirty="0" smtClean="0">
                <a:latin typeface="Courier New" panose="02070309020205020404" pitchFamily="49" charset="0"/>
                <a:cs typeface="Courier New" panose="02070309020205020404" pitchFamily="49" charset="0"/>
              </a:rPr>
              <a:t>+3</a:t>
            </a:r>
            <a:endParaRPr lang="zh-CN" altLang="en-US" sz="1200" dirty="0"/>
          </a:p>
        </p:txBody>
      </p:sp>
      <p:sp>
        <p:nvSpPr>
          <p:cNvPr id="48" name="矩形 47"/>
          <p:cNvSpPr/>
          <p:nvPr/>
        </p:nvSpPr>
        <p:spPr>
          <a:xfrm>
            <a:off x="5995545" y="5273301"/>
            <a:ext cx="928459"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a:solidFill>
                  <a:srgbClr val="C00000"/>
                </a:solidFill>
                <a:latin typeface="Courier New" panose="02070309020205020404" pitchFamily="49" charset="0"/>
                <a:cs typeface="Courier New" panose="02070309020205020404" pitchFamily="49" charset="0"/>
              </a:rPr>
              <a:t>p</a:t>
            </a:r>
            <a:r>
              <a:rPr lang="en-US" altLang="zh-CN" sz="1200" b="1" dirty="0" smtClean="0">
                <a:latin typeface="Courier New" panose="02070309020205020404" pitchFamily="49" charset="0"/>
                <a:cs typeface="Courier New" panose="02070309020205020404" pitchFamily="49" charset="0"/>
              </a:rPr>
              <a:t>+(N-1)</a:t>
            </a:r>
            <a:endParaRPr lang="zh-CN" altLang="en-US" sz="1200" dirty="0"/>
          </a:p>
        </p:txBody>
      </p:sp>
      <p:cxnSp>
        <p:nvCxnSpPr>
          <p:cNvPr id="49" name="直接箭头连接符 48"/>
          <p:cNvCxnSpPr/>
          <p:nvPr/>
        </p:nvCxnSpPr>
        <p:spPr>
          <a:xfrm>
            <a:off x="1264920" y="4882405"/>
            <a:ext cx="345350"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277620" y="4872245"/>
            <a:ext cx="0" cy="662415"/>
          </a:xfrm>
          <a:prstGeom prst="line">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019979" y="5467112"/>
            <a:ext cx="460382" cy="369332"/>
          </a:xfrm>
          <a:prstGeom prst="rect">
            <a:avLst/>
          </a:prstGeom>
        </p:spPr>
        <p:txBody>
          <a:bodyPr wrap="none">
            <a:spAutoFit/>
          </a:bodyPr>
          <a:lstStyle/>
          <a:p>
            <a:r>
              <a:rPr lang="en-US" altLang="zh-CN" b="1" dirty="0">
                <a:solidFill>
                  <a:srgbClr val="C00000"/>
                </a:solidFill>
                <a:latin typeface="Courier New" panose="02070309020205020404" pitchFamily="49" charset="0"/>
                <a:cs typeface="Courier New" panose="02070309020205020404" pitchFamily="49" charset="0"/>
              </a:rPr>
              <a:t> </a:t>
            </a:r>
            <a:r>
              <a:rPr lang="en-US" altLang="zh-CN" b="1" dirty="0" smtClean="0">
                <a:solidFill>
                  <a:srgbClr val="C00000"/>
                </a:solidFill>
                <a:latin typeface="Courier New" panose="02070309020205020404" pitchFamily="49" charset="0"/>
                <a:cs typeface="Courier New" panose="02070309020205020404" pitchFamily="49" charset="0"/>
              </a:rPr>
              <a:t>p</a:t>
            </a:r>
            <a:endParaRPr lang="zh-CN" altLang="en-US" dirty="0">
              <a:solidFill>
                <a:srgbClr val="C00000"/>
              </a:solidFill>
            </a:endParaRPr>
          </a:p>
        </p:txBody>
      </p:sp>
      <p:cxnSp>
        <p:nvCxnSpPr>
          <p:cNvPr id="56" name="直接连接符 55"/>
          <p:cNvCxnSpPr/>
          <p:nvPr/>
        </p:nvCxnSpPr>
        <p:spPr>
          <a:xfrm>
            <a:off x="1610270" y="4467010"/>
            <a:ext cx="5313734" cy="0"/>
          </a:xfrm>
          <a:prstGeom prst="line">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2817337" y="3597826"/>
            <a:ext cx="3023585" cy="338554"/>
          </a:xfrm>
          <a:prstGeom prst="rect">
            <a:avLst/>
          </a:prstGeom>
        </p:spPr>
        <p:txBody>
          <a:bodyPr wrap="none">
            <a:spAutoFit/>
          </a:bodyPr>
          <a:lstStyle/>
          <a:p>
            <a:r>
              <a:rPr lang="en-US" altLang="zh-CN" sz="16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600" b="1" dirty="0" smtClean="0">
                <a:solidFill>
                  <a:schemeClr val="accent2">
                    <a:lumMod val="75000"/>
                  </a:schemeClr>
                </a:solidFill>
                <a:latin typeface="Courier New" panose="02070309020205020404" pitchFamily="49" charset="0"/>
                <a:cs typeface="Courier New" panose="02070309020205020404" pitchFamily="49" charset="0"/>
              </a:rPr>
              <a:t>Date </a:t>
            </a:r>
            <a:r>
              <a:rPr lang="en-US" altLang="zh-CN" sz="1600" b="1" dirty="0" smtClean="0">
                <a:latin typeface="Courier New" panose="02070309020205020404" pitchFamily="49" charset="0"/>
                <a:cs typeface="Courier New" panose="02070309020205020404" pitchFamily="49" charset="0"/>
              </a:rPr>
              <a:t>*p = </a:t>
            </a:r>
            <a:r>
              <a:rPr lang="en-US" altLang="zh-CN" sz="1600" b="1" dirty="0" smtClean="0">
                <a:solidFill>
                  <a:srgbClr val="0000FF"/>
                </a:solidFill>
                <a:latin typeface="Courier New" panose="02070309020205020404" pitchFamily="49" charset="0"/>
                <a:cs typeface="Courier New" panose="02070309020205020404" pitchFamily="49" charset="0"/>
              </a:rPr>
              <a:t>new</a:t>
            </a:r>
            <a:r>
              <a:rPr lang="en-US" altLang="zh-CN" sz="1600" b="1" dirty="0" smtClean="0">
                <a:latin typeface="Courier New" panose="02070309020205020404" pitchFamily="49" charset="0"/>
                <a:cs typeface="Courier New" panose="02070309020205020404" pitchFamily="49" charset="0"/>
              </a:rPr>
              <a:t> </a:t>
            </a:r>
            <a:r>
              <a:rPr lang="en-US" altLang="zh-CN" sz="16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600" b="1" dirty="0" smtClean="0">
                <a:latin typeface="Courier New" panose="02070309020205020404" pitchFamily="49" charset="0"/>
                <a:cs typeface="Courier New" panose="02070309020205020404" pitchFamily="49" charset="0"/>
              </a:rPr>
              <a:t>[</a:t>
            </a:r>
            <a:r>
              <a:rPr lang="en-US" altLang="zh-CN" sz="1600" b="1" dirty="0" smtClean="0">
                <a:solidFill>
                  <a:srgbClr val="C400F2"/>
                </a:solidFill>
                <a:latin typeface="Courier New" panose="02070309020205020404" pitchFamily="49" charset="0"/>
                <a:cs typeface="Courier New" panose="02070309020205020404" pitchFamily="49" charset="0"/>
              </a:rPr>
              <a:t>N</a:t>
            </a:r>
            <a:r>
              <a:rPr lang="en-US" altLang="zh-CN" sz="1600" b="1" dirty="0" smtClean="0">
                <a:latin typeface="Courier New" panose="02070309020205020404" pitchFamily="49" charset="0"/>
                <a:cs typeface="Courier New" panose="02070309020205020404" pitchFamily="49" charset="0"/>
              </a:rPr>
              <a:t>];</a:t>
            </a:r>
            <a:endParaRPr lang="zh-CN" altLang="en-US" sz="1600" dirty="0"/>
          </a:p>
        </p:txBody>
      </p:sp>
      <p:grpSp>
        <p:nvGrpSpPr>
          <p:cNvPr id="41" name="组合 40"/>
          <p:cNvGrpSpPr/>
          <p:nvPr/>
        </p:nvGrpSpPr>
        <p:grpSpPr>
          <a:xfrm>
            <a:off x="5259427" y="2704899"/>
            <a:ext cx="3180288" cy="369332"/>
            <a:chOff x="5259427" y="2704899"/>
            <a:chExt cx="3180288" cy="369332"/>
          </a:xfrm>
        </p:grpSpPr>
        <p:sp>
          <p:nvSpPr>
            <p:cNvPr id="61" name="圆角矩形 60"/>
            <p:cNvSpPr/>
            <p:nvPr/>
          </p:nvSpPr>
          <p:spPr>
            <a:xfrm>
              <a:off x="5259427" y="2704899"/>
              <a:ext cx="318028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62" name="矩形 61"/>
            <p:cNvSpPr/>
            <p:nvPr/>
          </p:nvSpPr>
          <p:spPr>
            <a:xfrm>
              <a:off x="5471412" y="2715196"/>
              <a:ext cx="2869696" cy="338554"/>
            </a:xfrm>
            <a:prstGeom prst="rect">
              <a:avLst/>
            </a:prstGeom>
          </p:spPr>
          <p:txBody>
            <a:bodyPr wrap="none">
              <a:spAutoFit/>
            </a:bodyPr>
            <a:lstStyle/>
            <a:p>
              <a:r>
                <a:rPr lang="en-US" altLang="zh-CN" sz="1600" b="1" dirty="0" smtClean="0">
                  <a:latin typeface="+mn-ea"/>
                </a:rPr>
                <a:t>(</a:t>
              </a:r>
              <a:r>
                <a:rPr lang="zh-CN" altLang="en-US" sz="1600" b="1" dirty="0" smtClean="0">
                  <a:latin typeface="+mn-ea"/>
                </a:rPr>
                <a:t>对象数组名</a:t>
              </a:r>
              <a:r>
                <a:rPr lang="en-US" altLang="zh-CN" sz="1600" b="1" dirty="0" smtClean="0">
                  <a:latin typeface="+mn-ea"/>
                </a:rPr>
                <a:t>+</a:t>
              </a:r>
              <a:r>
                <a:rPr lang="zh-CN" altLang="en-US" sz="1600" b="1" dirty="0" smtClean="0">
                  <a:latin typeface="+mn-ea"/>
                </a:rPr>
                <a:t>下标</a:t>
              </a:r>
              <a:r>
                <a:rPr lang="en-US" altLang="zh-CN" sz="1600" b="1" dirty="0" smtClean="0">
                  <a:latin typeface="+mn-ea"/>
                </a:rPr>
                <a:t>) </a:t>
              </a:r>
              <a:r>
                <a:rPr lang="en-US" altLang="zh-CN" sz="1600" b="1" dirty="0" smtClean="0">
                  <a:solidFill>
                    <a:srgbClr val="FF0000"/>
                  </a:solidFill>
                  <a:latin typeface="+mn-ea"/>
                  <a:cs typeface="Courier New" panose="02070309020205020404" pitchFamily="49" charset="0"/>
                </a:rPr>
                <a:t>-&gt;</a:t>
              </a:r>
              <a:r>
                <a:rPr lang="zh-CN" altLang="en-US" sz="1600" b="1" dirty="0" smtClean="0">
                  <a:latin typeface="+mn-ea"/>
                </a:rPr>
                <a:t>成员名</a:t>
              </a:r>
              <a:endParaRPr lang="zh-CN" altLang="en-US" sz="1600" dirty="0">
                <a:latin typeface="+mn-ea"/>
              </a:endParaRPr>
            </a:p>
          </p:txBody>
        </p:sp>
      </p:grpSp>
      <p:grpSp>
        <p:nvGrpSpPr>
          <p:cNvPr id="40" name="组合 39"/>
          <p:cNvGrpSpPr/>
          <p:nvPr/>
        </p:nvGrpSpPr>
        <p:grpSpPr>
          <a:xfrm>
            <a:off x="1089745" y="2699158"/>
            <a:ext cx="3421068" cy="378586"/>
            <a:chOff x="1089745" y="2699158"/>
            <a:chExt cx="3421068" cy="378586"/>
          </a:xfrm>
        </p:grpSpPr>
        <p:sp>
          <p:nvSpPr>
            <p:cNvPr id="60" name="圆角矩形 59"/>
            <p:cNvSpPr/>
            <p:nvPr/>
          </p:nvSpPr>
          <p:spPr>
            <a:xfrm>
              <a:off x="1089745" y="2699158"/>
              <a:ext cx="342106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63" name="矩形 62"/>
            <p:cNvSpPr/>
            <p:nvPr/>
          </p:nvSpPr>
          <p:spPr>
            <a:xfrm>
              <a:off x="1183846" y="2708412"/>
              <a:ext cx="3063659" cy="369332"/>
            </a:xfrm>
            <a:prstGeom prst="rect">
              <a:avLst/>
            </a:prstGeom>
          </p:spPr>
          <p:txBody>
            <a:bodyPr wrap="none">
              <a:spAutoFit/>
            </a:bodyPr>
            <a:lstStyle/>
            <a:p>
              <a:r>
                <a:rPr lang="zh-CN" altLang="en-US" b="1" dirty="0" smtClean="0">
                  <a:latin typeface="+mn-ea"/>
                </a:rPr>
                <a:t>*</a:t>
              </a:r>
              <a:r>
                <a:rPr lang="en-US" altLang="zh-CN" b="1" dirty="0" smtClean="0">
                  <a:latin typeface="+mn-ea"/>
                </a:rPr>
                <a:t>(</a:t>
              </a:r>
              <a:r>
                <a:rPr lang="zh-CN" altLang="en-US" b="1" dirty="0">
                  <a:latin typeface="+mn-ea"/>
                </a:rPr>
                <a:t>对象</a:t>
              </a:r>
              <a:r>
                <a:rPr lang="zh-CN" altLang="en-US" b="1" dirty="0" smtClean="0">
                  <a:latin typeface="+mn-ea"/>
                </a:rPr>
                <a:t>数组名</a:t>
              </a:r>
              <a:r>
                <a:rPr lang="en-US" altLang="zh-CN" b="1" dirty="0" smtClean="0">
                  <a:latin typeface="+mn-ea"/>
                </a:rPr>
                <a:t>+</a:t>
              </a:r>
              <a:r>
                <a:rPr lang="zh-CN" altLang="en-US" b="1" dirty="0">
                  <a:latin typeface="+mn-ea"/>
                </a:rPr>
                <a:t>下标</a:t>
              </a:r>
              <a:r>
                <a:rPr lang="en-US" altLang="zh-CN" b="1" dirty="0" smtClean="0">
                  <a:latin typeface="+mn-ea"/>
                </a:rPr>
                <a:t>)</a:t>
              </a:r>
              <a:r>
                <a:rPr lang="en-US" altLang="zh-CN" b="1" dirty="0" smtClean="0">
                  <a:solidFill>
                    <a:srgbClr val="FF0000"/>
                  </a:solidFill>
                  <a:latin typeface="+mn-ea"/>
                  <a:cs typeface="Courier New" panose="02070309020205020404" pitchFamily="49" charset="0"/>
                </a:rPr>
                <a:t>.</a:t>
              </a:r>
              <a:r>
                <a:rPr lang="zh-CN" altLang="en-US" b="1" dirty="0" smtClean="0">
                  <a:latin typeface="+mn-ea"/>
                </a:rPr>
                <a:t>成员名</a:t>
              </a:r>
              <a:endParaRPr lang="zh-CN" altLang="en-US" dirty="0">
                <a:latin typeface="+mn-ea"/>
              </a:endParaRPr>
            </a:p>
          </p:txBody>
        </p:sp>
      </p:grpSp>
      <p:sp>
        <p:nvSpPr>
          <p:cNvPr id="64" name="矩形 63"/>
          <p:cNvSpPr/>
          <p:nvPr/>
        </p:nvSpPr>
        <p:spPr>
          <a:xfrm>
            <a:off x="1406949" y="5820472"/>
            <a:ext cx="1393330" cy="276999"/>
          </a:xfrm>
          <a:prstGeom prst="rect">
            <a:avLst/>
          </a:prstGeom>
        </p:spPr>
        <p:txBody>
          <a:bodyPr wrap="none">
            <a:spAutoFit/>
          </a:bodyPr>
          <a:lstStyle/>
          <a:p>
            <a:r>
              <a:rPr lang="en-US" altLang="zh-CN" sz="1200" b="1" dirty="0" smtClean="0">
                <a:latin typeface="Courier New" panose="02070309020205020404" pitchFamily="49" charset="0"/>
                <a:cs typeface="Courier New" panose="02070309020205020404" pitchFamily="49" charset="0"/>
              </a:rPr>
              <a:t>p-&gt;display();</a:t>
            </a:r>
            <a:endParaRPr lang="zh-CN" altLang="en-US" sz="1200" dirty="0"/>
          </a:p>
        </p:txBody>
      </p:sp>
      <p:sp>
        <p:nvSpPr>
          <p:cNvPr id="65" name="矩形 64"/>
          <p:cNvSpPr/>
          <p:nvPr/>
        </p:nvSpPr>
        <p:spPr>
          <a:xfrm>
            <a:off x="3058602" y="5822178"/>
            <a:ext cx="1765227" cy="276999"/>
          </a:xfrm>
          <a:prstGeom prst="rect">
            <a:avLst/>
          </a:prstGeom>
        </p:spPr>
        <p:txBody>
          <a:bodyPr wrap="none">
            <a:spAutoFit/>
          </a:bodyPr>
          <a:lstStyle/>
          <a:p>
            <a:r>
              <a:rPr lang="en-US" altLang="zh-CN" sz="1200" b="1" dirty="0" smtClean="0">
                <a:latin typeface="Courier New" panose="02070309020205020404" pitchFamily="49" charset="0"/>
                <a:cs typeface="Courier New" panose="02070309020205020404" pitchFamily="49" charset="0"/>
              </a:rPr>
              <a:t>(P+1)-&gt;display();</a:t>
            </a:r>
            <a:endParaRPr lang="zh-CN" altLang="en-US" sz="1200" dirty="0"/>
          </a:p>
        </p:txBody>
      </p:sp>
      <p:sp>
        <p:nvSpPr>
          <p:cNvPr id="67" name="矩形 66"/>
          <p:cNvSpPr/>
          <p:nvPr/>
        </p:nvSpPr>
        <p:spPr>
          <a:xfrm>
            <a:off x="6476011" y="5836443"/>
            <a:ext cx="2137124" cy="276999"/>
          </a:xfrm>
          <a:prstGeom prst="rect">
            <a:avLst/>
          </a:prstGeom>
        </p:spPr>
        <p:txBody>
          <a:bodyPr wrap="none">
            <a:spAutoFit/>
          </a:bodyPr>
          <a:lstStyle/>
          <a:p>
            <a:r>
              <a:rPr lang="en-US" altLang="zh-CN" sz="1200" b="1" dirty="0" smtClean="0">
                <a:latin typeface="Courier New" panose="02070309020205020404" pitchFamily="49" charset="0"/>
                <a:cs typeface="Courier New" panose="02070309020205020404" pitchFamily="49" charset="0"/>
              </a:rPr>
              <a:t>(P + </a:t>
            </a:r>
            <a:r>
              <a:rPr lang="en-US" altLang="zh-CN" sz="1200" b="1" dirty="0" smtClean="0">
                <a:solidFill>
                  <a:srgbClr val="0000FF"/>
                </a:solidFill>
                <a:latin typeface="Courier New" panose="02070309020205020404" pitchFamily="49" charset="0"/>
                <a:cs typeface="Courier New" panose="02070309020205020404" pitchFamily="49" charset="0"/>
              </a:rPr>
              <a:t>N-1</a:t>
            </a:r>
            <a:r>
              <a:rPr lang="en-US" altLang="zh-CN" sz="1200" b="1" dirty="0" smtClean="0">
                <a:latin typeface="Courier New" panose="02070309020205020404" pitchFamily="49" charset="0"/>
                <a:cs typeface="Courier New" panose="02070309020205020404" pitchFamily="49" charset="0"/>
              </a:rPr>
              <a:t>)-&gt;display();</a:t>
            </a:r>
            <a:endParaRPr lang="zh-CN" altLang="en-US" sz="1200" dirty="0"/>
          </a:p>
        </p:txBody>
      </p:sp>
      <p:sp>
        <p:nvSpPr>
          <p:cNvPr id="68" name="矩形 67"/>
          <p:cNvSpPr/>
          <p:nvPr/>
        </p:nvSpPr>
        <p:spPr>
          <a:xfrm>
            <a:off x="1380081" y="6204093"/>
            <a:ext cx="1579278" cy="276999"/>
          </a:xfrm>
          <a:prstGeom prst="rect">
            <a:avLst/>
          </a:prstGeom>
        </p:spPr>
        <p:txBody>
          <a:bodyPr wrap="none">
            <a:spAutoFit/>
          </a:bodyPr>
          <a:lstStyle/>
          <a:p>
            <a:r>
              <a:rPr lang="en-US" altLang="zh-CN" sz="1200" b="1" dirty="0" smtClean="0">
                <a:latin typeface="Courier New" panose="02070309020205020404" pitchFamily="49" charset="0"/>
                <a:cs typeface="Courier New" panose="02070309020205020404" pitchFamily="49" charset="0"/>
              </a:rPr>
              <a:t>(*p).display();</a:t>
            </a:r>
            <a:endParaRPr lang="zh-CN" altLang="en-US" sz="1200" dirty="0"/>
          </a:p>
        </p:txBody>
      </p:sp>
      <p:sp>
        <p:nvSpPr>
          <p:cNvPr id="69" name="矩形 68"/>
          <p:cNvSpPr/>
          <p:nvPr/>
        </p:nvSpPr>
        <p:spPr>
          <a:xfrm>
            <a:off x="2983719" y="6197740"/>
            <a:ext cx="1765227" cy="276999"/>
          </a:xfrm>
          <a:prstGeom prst="rect">
            <a:avLst/>
          </a:prstGeom>
        </p:spPr>
        <p:txBody>
          <a:bodyPr wrap="none">
            <a:spAutoFit/>
          </a:bodyPr>
          <a:lstStyle/>
          <a:p>
            <a:r>
              <a:rPr lang="en-US" altLang="zh-CN" sz="1200" b="1" dirty="0" smtClean="0">
                <a:latin typeface="Courier New" panose="02070309020205020404" pitchFamily="49" charset="0"/>
                <a:cs typeface="Courier New" panose="02070309020205020404" pitchFamily="49" charset="0"/>
              </a:rPr>
              <a:t>*(p+1).display();</a:t>
            </a:r>
            <a:endParaRPr lang="zh-CN" altLang="en-US" sz="1200" dirty="0"/>
          </a:p>
        </p:txBody>
      </p:sp>
      <p:sp>
        <p:nvSpPr>
          <p:cNvPr id="71" name="矩形 70"/>
          <p:cNvSpPr/>
          <p:nvPr/>
        </p:nvSpPr>
        <p:spPr>
          <a:xfrm>
            <a:off x="6544404" y="6212006"/>
            <a:ext cx="1951175" cy="276999"/>
          </a:xfrm>
          <a:prstGeom prst="rect">
            <a:avLst/>
          </a:prstGeom>
        </p:spPr>
        <p:txBody>
          <a:bodyPr wrap="none">
            <a:spAutoFit/>
          </a:bodyPr>
          <a:lstStyle/>
          <a:p>
            <a:r>
              <a:rPr lang="en-US" altLang="zh-CN" sz="1200" b="1" dirty="0" smtClean="0">
                <a:latin typeface="Courier New" panose="02070309020205020404" pitchFamily="49" charset="0"/>
                <a:cs typeface="Courier New" panose="02070309020205020404" pitchFamily="49" charset="0"/>
              </a:rPr>
              <a:t>*(p+</a:t>
            </a:r>
            <a:r>
              <a:rPr lang="en-US" altLang="zh-CN" sz="1200" b="1" dirty="0" smtClean="0">
                <a:solidFill>
                  <a:srgbClr val="0000FF"/>
                </a:solidFill>
                <a:latin typeface="Courier New" panose="02070309020205020404" pitchFamily="49" charset="0"/>
                <a:cs typeface="Courier New" panose="02070309020205020404" pitchFamily="49" charset="0"/>
              </a:rPr>
              <a:t>N-1</a:t>
            </a:r>
            <a:r>
              <a:rPr lang="en-US" altLang="zh-CN" sz="1200" b="1" dirty="0" smtClean="0">
                <a:latin typeface="Courier New" panose="02070309020205020404" pitchFamily="49" charset="0"/>
                <a:cs typeface="Courier New" panose="02070309020205020404" pitchFamily="49" charset="0"/>
              </a:rPr>
              <a:t>).display();</a:t>
            </a:r>
            <a:endParaRPr lang="zh-CN" altLang="en-US" sz="1200" dirty="0"/>
          </a:p>
        </p:txBody>
      </p:sp>
      <p:sp>
        <p:nvSpPr>
          <p:cNvPr id="72" name="矩形 71"/>
          <p:cNvSpPr/>
          <p:nvPr/>
        </p:nvSpPr>
        <p:spPr>
          <a:xfrm>
            <a:off x="5097486" y="5822361"/>
            <a:ext cx="1098378" cy="276999"/>
          </a:xfrm>
          <a:prstGeom prst="rect">
            <a:avLst/>
          </a:prstGeom>
        </p:spPr>
        <p:txBody>
          <a:bodyPr wrap="none">
            <a:spAutoFit/>
          </a:bodyPr>
          <a:lstStyle/>
          <a:p>
            <a:r>
              <a:rPr lang="en-US" altLang="zh-CN" sz="1200" b="1" dirty="0" smtClean="0">
                <a:solidFill>
                  <a:schemeClr val="bg2">
                    <a:lumMod val="50000"/>
                  </a:schemeClr>
                </a:solidFill>
                <a:latin typeface="Arial Rounded MT Bold" panose="020F0704030504030204" pitchFamily="34" charset="0"/>
              </a:rPr>
              <a:t>………………</a:t>
            </a:r>
            <a:endParaRPr lang="zh-CN" altLang="en-US" sz="1200" b="1" dirty="0">
              <a:solidFill>
                <a:schemeClr val="bg2">
                  <a:lumMod val="50000"/>
                </a:schemeClr>
              </a:solidFill>
              <a:latin typeface="Arial Rounded MT Bold" panose="020F0704030504030204" pitchFamily="34" charset="0"/>
            </a:endParaRPr>
          </a:p>
        </p:txBody>
      </p:sp>
      <p:sp>
        <p:nvSpPr>
          <p:cNvPr id="74" name="矩形 73"/>
          <p:cNvSpPr/>
          <p:nvPr/>
        </p:nvSpPr>
        <p:spPr>
          <a:xfrm>
            <a:off x="5097486" y="6135695"/>
            <a:ext cx="1098378" cy="276999"/>
          </a:xfrm>
          <a:prstGeom prst="rect">
            <a:avLst/>
          </a:prstGeom>
        </p:spPr>
        <p:txBody>
          <a:bodyPr wrap="none">
            <a:spAutoFit/>
          </a:bodyPr>
          <a:lstStyle/>
          <a:p>
            <a:r>
              <a:rPr lang="en-US" altLang="zh-CN" sz="1200" b="1" dirty="0" smtClean="0">
                <a:solidFill>
                  <a:schemeClr val="bg2">
                    <a:lumMod val="50000"/>
                  </a:schemeClr>
                </a:solidFill>
                <a:latin typeface="Arial Rounded MT Bold" panose="020F0704030504030204" pitchFamily="34" charset="0"/>
              </a:rPr>
              <a:t>………………</a:t>
            </a:r>
            <a:endParaRPr lang="zh-CN" altLang="en-US" sz="1200" b="1" dirty="0">
              <a:solidFill>
                <a:schemeClr val="bg2">
                  <a:lumMod val="50000"/>
                </a:schemeClr>
              </a:solidFill>
              <a:latin typeface="Arial Rounded MT Bold" panose="020F0704030504030204" pitchFamily="34" charset="0"/>
            </a:endParaRPr>
          </a:p>
        </p:txBody>
      </p:sp>
      <p:sp>
        <p:nvSpPr>
          <p:cNvPr id="66" name="矩形 65"/>
          <p:cNvSpPr/>
          <p:nvPr/>
        </p:nvSpPr>
        <p:spPr>
          <a:xfrm>
            <a:off x="512042" y="6210580"/>
            <a:ext cx="787395" cy="261610"/>
          </a:xfrm>
          <a:prstGeom prst="rect">
            <a:avLst/>
          </a:prstGeom>
        </p:spPr>
        <p:txBody>
          <a:bodyPr wrap="none">
            <a:spAutoFit/>
          </a:bodyPr>
          <a:lstStyle/>
          <a:p>
            <a:r>
              <a:rPr lang="zh-CN" altLang="en-US" sz="1100" b="1" dirty="0" smtClean="0">
                <a:solidFill>
                  <a:srgbClr val="0000FF"/>
                </a:solidFill>
              </a:rPr>
              <a:t>直接访问</a:t>
            </a:r>
            <a:r>
              <a:rPr lang="en-US" altLang="zh-CN" sz="1100" b="1" dirty="0" smtClean="0">
                <a:solidFill>
                  <a:srgbClr val="0000FF"/>
                </a:solidFill>
              </a:rPr>
              <a:t>:</a:t>
            </a:r>
            <a:endParaRPr lang="zh-CN" altLang="en-US" sz="1100" b="1" dirty="0">
              <a:solidFill>
                <a:srgbClr val="0000FF"/>
              </a:solidFill>
            </a:endParaRPr>
          </a:p>
        </p:txBody>
      </p:sp>
      <p:sp>
        <p:nvSpPr>
          <p:cNvPr id="70" name="矩形 69"/>
          <p:cNvSpPr/>
          <p:nvPr/>
        </p:nvSpPr>
        <p:spPr>
          <a:xfrm>
            <a:off x="512042" y="5835861"/>
            <a:ext cx="787395" cy="261610"/>
          </a:xfrm>
          <a:prstGeom prst="rect">
            <a:avLst/>
          </a:prstGeom>
        </p:spPr>
        <p:txBody>
          <a:bodyPr wrap="none">
            <a:spAutoFit/>
          </a:bodyPr>
          <a:lstStyle/>
          <a:p>
            <a:r>
              <a:rPr lang="zh-CN" altLang="en-US" sz="1100" b="1" dirty="0" smtClean="0">
                <a:solidFill>
                  <a:srgbClr val="0000FF"/>
                </a:solidFill>
              </a:rPr>
              <a:t>间接访问</a:t>
            </a:r>
            <a:r>
              <a:rPr lang="en-US" altLang="zh-CN" sz="1100" b="1" dirty="0" smtClean="0">
                <a:solidFill>
                  <a:srgbClr val="0000FF"/>
                </a:solidFill>
              </a:rPr>
              <a:t>:</a:t>
            </a:r>
            <a:endParaRPr lang="zh-CN" altLang="en-US" sz="1100" b="1" dirty="0">
              <a:solidFill>
                <a:srgbClr val="0000FF"/>
              </a:solidFill>
            </a:endParaRPr>
          </a:p>
        </p:txBody>
      </p:sp>
      <p:sp>
        <p:nvSpPr>
          <p:cNvPr id="2" name="文本框 1"/>
          <p:cNvSpPr txBox="1"/>
          <p:nvPr/>
        </p:nvSpPr>
        <p:spPr>
          <a:xfrm>
            <a:off x="5654156" y="3617786"/>
            <a:ext cx="3064393" cy="307777"/>
          </a:xfrm>
          <a:prstGeom prst="rect">
            <a:avLst/>
          </a:prstGeom>
          <a:noFill/>
        </p:spPr>
        <p:txBody>
          <a:bodyPr wrap="square" rtlCol="0">
            <a:spAutoFit/>
          </a:bodyPr>
          <a:lstStyle/>
          <a:p>
            <a:r>
              <a:rPr lang="en-US" altLang="zh-CN" sz="1400" dirty="0" smtClean="0">
                <a:solidFill>
                  <a:srgbClr val="00B050"/>
                </a:solidFill>
              </a:rPr>
              <a:t>//</a:t>
            </a:r>
            <a:r>
              <a:rPr lang="zh-CN" altLang="en-US" sz="1400" dirty="0" smtClean="0">
                <a:solidFill>
                  <a:srgbClr val="00B050"/>
                </a:solidFill>
              </a:rPr>
              <a:t>动态生成的</a:t>
            </a:r>
            <a:r>
              <a:rPr lang="en-US" altLang="zh-CN" sz="1400" dirty="0" smtClean="0">
                <a:solidFill>
                  <a:srgbClr val="00B050"/>
                </a:solidFill>
              </a:rPr>
              <a:t>N</a:t>
            </a:r>
            <a:r>
              <a:rPr lang="zh-CN" altLang="en-US" sz="1400" dirty="0" smtClean="0">
                <a:solidFill>
                  <a:srgbClr val="00B050"/>
                </a:solidFill>
              </a:rPr>
              <a:t>个对象都存储在堆内</a:t>
            </a:r>
            <a:endParaRPr lang="zh-CN" altLang="en-US" sz="1400" dirty="0">
              <a:solidFill>
                <a:srgbClr val="00B050"/>
              </a:solidFill>
            </a:endParaRPr>
          </a:p>
        </p:txBody>
      </p:sp>
      <p:cxnSp>
        <p:nvCxnSpPr>
          <p:cNvPr id="39" name="直接连接符 38"/>
          <p:cNvCxnSpPr/>
          <p:nvPr/>
        </p:nvCxnSpPr>
        <p:spPr>
          <a:xfrm>
            <a:off x="3221604" y="2012950"/>
            <a:ext cx="266484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云形标注 74"/>
          <p:cNvSpPr/>
          <p:nvPr/>
        </p:nvSpPr>
        <p:spPr>
          <a:xfrm>
            <a:off x="635609" y="3171637"/>
            <a:ext cx="1097941" cy="457370"/>
          </a:xfrm>
          <a:prstGeom prst="cloudCallout">
            <a:avLst>
              <a:gd name="adj1" fmla="val 52110"/>
              <a:gd name="adj2" fmla="val -6731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smtClean="0">
                <a:solidFill>
                  <a:srgbClr val="FFFF00"/>
                </a:solidFill>
              </a:rPr>
              <a:t>基地址</a:t>
            </a:r>
            <a:endParaRPr lang="zh-CN" altLang="en-US" sz="1400" b="1" dirty="0">
              <a:solidFill>
                <a:srgbClr val="FFFF00"/>
              </a:solidFill>
            </a:endParaRPr>
          </a:p>
        </p:txBody>
      </p:sp>
      <p:sp>
        <p:nvSpPr>
          <p:cNvPr id="76" name="云形标注 75"/>
          <p:cNvSpPr/>
          <p:nvPr/>
        </p:nvSpPr>
        <p:spPr>
          <a:xfrm>
            <a:off x="2574540" y="3174601"/>
            <a:ext cx="966274" cy="425924"/>
          </a:xfrm>
          <a:prstGeom prst="cloudCallout">
            <a:avLst>
              <a:gd name="adj1" fmla="val -4996"/>
              <a:gd name="adj2" fmla="val -84401"/>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smtClean="0">
                <a:solidFill>
                  <a:srgbClr val="FFFF00"/>
                </a:solidFill>
              </a:rPr>
              <a:t>偏差</a:t>
            </a:r>
            <a:endParaRPr lang="zh-CN" altLang="en-US" sz="14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40"/>
                                        </p:tgtEl>
                                        <p:attrNameLst>
                                          <p:attrName>r</p:attrName>
                                        </p:attrNameLst>
                                      </p:cBhvr>
                                    </p:animRot>
                                    <p:animRot by="-240000">
                                      <p:cBhvr>
                                        <p:cTn id="12" dur="200" fill="hold">
                                          <p:stCondLst>
                                            <p:cond delay="200"/>
                                          </p:stCondLst>
                                        </p:cTn>
                                        <p:tgtEl>
                                          <p:spTgt spid="40"/>
                                        </p:tgtEl>
                                        <p:attrNameLst>
                                          <p:attrName>r</p:attrName>
                                        </p:attrNameLst>
                                      </p:cBhvr>
                                    </p:animRot>
                                    <p:animRot by="240000">
                                      <p:cBhvr>
                                        <p:cTn id="13" dur="200" fill="hold">
                                          <p:stCondLst>
                                            <p:cond delay="400"/>
                                          </p:stCondLst>
                                        </p:cTn>
                                        <p:tgtEl>
                                          <p:spTgt spid="40"/>
                                        </p:tgtEl>
                                        <p:attrNameLst>
                                          <p:attrName>r</p:attrName>
                                        </p:attrNameLst>
                                      </p:cBhvr>
                                    </p:animRot>
                                    <p:animRot by="-240000">
                                      <p:cBhvr>
                                        <p:cTn id="14" dur="200" fill="hold">
                                          <p:stCondLst>
                                            <p:cond delay="600"/>
                                          </p:stCondLst>
                                        </p:cTn>
                                        <p:tgtEl>
                                          <p:spTgt spid="40"/>
                                        </p:tgtEl>
                                        <p:attrNameLst>
                                          <p:attrName>r</p:attrName>
                                        </p:attrNameLst>
                                      </p:cBhvr>
                                    </p:animRot>
                                    <p:animRot by="120000">
                                      <p:cBhvr>
                                        <p:cTn id="15" dur="200" fill="hold">
                                          <p:stCondLst>
                                            <p:cond delay="800"/>
                                          </p:stCondLst>
                                        </p:cTn>
                                        <p:tgtEl>
                                          <p:spTgt spid="40"/>
                                        </p:tgtEl>
                                        <p:attrNameLst>
                                          <p:attrName>r</p:attrName>
                                        </p:attrNameLst>
                                      </p:cBhvr>
                                    </p:animRot>
                                  </p:childTnLst>
                                </p:cTn>
                              </p:par>
                              <p:par>
                                <p:cTn id="16" presetID="32" presetClass="emph" presetSubtype="0" fill="hold" nodeType="withEffect">
                                  <p:stCondLst>
                                    <p:cond delay="0"/>
                                  </p:stCondLst>
                                  <p:childTnLst>
                                    <p:animRot by="120000">
                                      <p:cBhvr>
                                        <p:cTn id="17" dur="100" fill="hold">
                                          <p:stCondLst>
                                            <p:cond delay="0"/>
                                          </p:stCondLst>
                                        </p:cTn>
                                        <p:tgtEl>
                                          <p:spTgt spid="41"/>
                                        </p:tgtEl>
                                        <p:attrNameLst>
                                          <p:attrName>r</p:attrName>
                                        </p:attrNameLst>
                                      </p:cBhvr>
                                    </p:animRot>
                                    <p:animRot by="-240000">
                                      <p:cBhvr>
                                        <p:cTn id="18" dur="200" fill="hold">
                                          <p:stCondLst>
                                            <p:cond delay="200"/>
                                          </p:stCondLst>
                                        </p:cTn>
                                        <p:tgtEl>
                                          <p:spTgt spid="41"/>
                                        </p:tgtEl>
                                        <p:attrNameLst>
                                          <p:attrName>r</p:attrName>
                                        </p:attrNameLst>
                                      </p:cBhvr>
                                    </p:animRot>
                                    <p:animRot by="240000">
                                      <p:cBhvr>
                                        <p:cTn id="19" dur="200" fill="hold">
                                          <p:stCondLst>
                                            <p:cond delay="400"/>
                                          </p:stCondLst>
                                        </p:cTn>
                                        <p:tgtEl>
                                          <p:spTgt spid="41"/>
                                        </p:tgtEl>
                                        <p:attrNameLst>
                                          <p:attrName>r</p:attrName>
                                        </p:attrNameLst>
                                      </p:cBhvr>
                                    </p:animRot>
                                    <p:animRot by="-240000">
                                      <p:cBhvr>
                                        <p:cTn id="20" dur="200" fill="hold">
                                          <p:stCondLst>
                                            <p:cond delay="600"/>
                                          </p:stCondLst>
                                        </p:cTn>
                                        <p:tgtEl>
                                          <p:spTgt spid="41"/>
                                        </p:tgtEl>
                                        <p:attrNameLst>
                                          <p:attrName>r</p:attrName>
                                        </p:attrNameLst>
                                      </p:cBhvr>
                                    </p:animRot>
                                    <p:animRot by="120000">
                                      <p:cBhvr>
                                        <p:cTn id="21" dur="200" fill="hold">
                                          <p:stCondLst>
                                            <p:cond delay="800"/>
                                          </p:stCondLst>
                                        </p:cTn>
                                        <p:tgtEl>
                                          <p:spTgt spid="41"/>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wipe(up)">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up)">
                                      <p:cBhvr>
                                        <p:cTn id="3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3.4.2</a:t>
            </a:r>
            <a:r>
              <a:rPr lang="en-US" altLang="zh-CN" dirty="0" smtClean="0">
                <a:sym typeface="+mn-ea"/>
              </a:rPr>
              <a:t> </a:t>
            </a:r>
            <a:r>
              <a:rPr lang="zh-CN" altLang="en-US" dirty="0" smtClean="0">
                <a:sym typeface="+mn-ea"/>
              </a:rPr>
              <a:t>对象</a:t>
            </a:r>
            <a:r>
              <a:rPr lang="zh-CN" altLang="en-US" dirty="0">
                <a:sym typeface="+mn-ea"/>
              </a:rPr>
              <a:t>指针</a:t>
            </a:r>
            <a:endParaRPr lang="zh-CN" altLang="en-US" dirty="0" smtClean="0">
              <a:sym typeface="+mn-ea"/>
            </a:endParaRPr>
          </a:p>
        </p:txBody>
      </p:sp>
      <p:sp>
        <p:nvSpPr>
          <p:cNvPr id="4" name="矩形 3"/>
          <p:cNvSpPr/>
          <p:nvPr/>
        </p:nvSpPr>
        <p:spPr>
          <a:xfrm>
            <a:off x="383932" y="985003"/>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00B050"/>
                </a:solidFill>
                <a:latin typeface="Lato Black" panose="020F0A02020204030203" charset="0"/>
                <a:ea typeface="黑体" panose="02010609060101010101" pitchFamily="49" charset="-122"/>
                <a:cs typeface="Lato Black" panose="020F0A02020204030203" charset="0"/>
              </a:rPr>
              <a:t>对象指针使用示例</a:t>
            </a:r>
            <a:endParaRPr lang="en-US" altLang="zh-CN" sz="2000" b="1" dirty="0" smtClean="0">
              <a:solidFill>
                <a:srgbClr val="00B050"/>
              </a:solidFill>
              <a:latin typeface="Lato Black" panose="020F0A02020204030203" charset="0"/>
              <a:ea typeface="黑体" panose="02010609060101010101" pitchFamily="49" charset="-122"/>
              <a:cs typeface="Lato Black" panose="020F0A02020204030203" charset="0"/>
            </a:endParaRPr>
          </a:p>
        </p:txBody>
      </p:sp>
      <p:pic>
        <p:nvPicPr>
          <p:cNvPr id="6" name="图片 5"/>
          <p:cNvPicPr>
            <a:picLocks noChangeAspect="1"/>
          </p:cNvPicPr>
          <p:nvPr/>
        </p:nvPicPr>
        <p:blipFill>
          <a:blip r:embed="rId3"/>
          <a:stretch>
            <a:fillRect/>
          </a:stretch>
        </p:blipFill>
        <p:spPr>
          <a:xfrm>
            <a:off x="264939" y="1383783"/>
            <a:ext cx="4198905" cy="5006857"/>
          </a:xfrm>
          <a:prstGeom prst="rect">
            <a:avLst/>
          </a:prstGeom>
          <a:ln>
            <a:solidFill>
              <a:srgbClr val="00B0F0"/>
            </a:solidFill>
          </a:ln>
        </p:spPr>
      </p:pic>
      <p:pic>
        <p:nvPicPr>
          <p:cNvPr id="7" name="图片 6"/>
          <p:cNvPicPr>
            <a:picLocks noChangeAspect="1"/>
          </p:cNvPicPr>
          <p:nvPr/>
        </p:nvPicPr>
        <p:blipFill>
          <a:blip r:embed="rId4"/>
          <a:stretch>
            <a:fillRect/>
          </a:stretch>
        </p:blipFill>
        <p:spPr>
          <a:xfrm>
            <a:off x="4619945" y="1383783"/>
            <a:ext cx="4469191" cy="2075273"/>
          </a:xfrm>
          <a:prstGeom prst="rect">
            <a:avLst/>
          </a:prstGeom>
          <a:ln>
            <a:solidFill>
              <a:srgbClr val="FF0000"/>
            </a:solidFill>
          </a:ln>
        </p:spPr>
      </p:pic>
      <p:grpSp>
        <p:nvGrpSpPr>
          <p:cNvPr id="8" name="组合 7"/>
          <p:cNvGrpSpPr/>
          <p:nvPr/>
        </p:nvGrpSpPr>
        <p:grpSpPr>
          <a:xfrm>
            <a:off x="5680180" y="4032578"/>
            <a:ext cx="2568798" cy="2059417"/>
            <a:chOff x="5353176" y="3881155"/>
            <a:chExt cx="2568798" cy="2059417"/>
          </a:xfrm>
        </p:grpSpPr>
        <p:sp>
          <p:nvSpPr>
            <p:cNvPr id="9" name="矩形 8"/>
            <p:cNvSpPr/>
            <p:nvPr/>
          </p:nvSpPr>
          <p:spPr>
            <a:xfrm>
              <a:off x="5353176" y="3881155"/>
              <a:ext cx="2217572" cy="2059417"/>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0" name="组合 9"/>
            <p:cNvGrpSpPr/>
            <p:nvPr/>
          </p:nvGrpSpPr>
          <p:grpSpPr>
            <a:xfrm>
              <a:off x="5372554" y="3978772"/>
              <a:ext cx="2549420" cy="1883110"/>
              <a:chOff x="4930493" y="3984828"/>
              <a:chExt cx="2549420" cy="1883110"/>
            </a:xfrm>
          </p:grpSpPr>
          <p:sp>
            <p:nvSpPr>
              <p:cNvPr id="11" name="文本框 10"/>
              <p:cNvSpPr txBox="1"/>
              <p:nvPr/>
            </p:nvSpPr>
            <p:spPr>
              <a:xfrm>
                <a:off x="4930493" y="3984828"/>
                <a:ext cx="2549420" cy="307777"/>
              </a:xfrm>
              <a:prstGeom prst="rect">
                <a:avLst/>
              </a:prstGeom>
              <a:noFill/>
            </p:spPr>
            <p:txBody>
              <a:bodyPr wrap="square" rtlCol="0">
                <a:spAutoFit/>
              </a:bodyPr>
              <a:lstStyle/>
              <a:p>
                <a:r>
                  <a:rPr lang="en-US" altLang="zh-CN" sz="1400" dirty="0" smtClean="0">
                    <a:solidFill>
                      <a:srgbClr val="FFFF00"/>
                    </a:solidFill>
                  </a:rPr>
                  <a:t>Constructor called.</a:t>
                </a:r>
                <a:endParaRPr lang="zh-CN" altLang="en-US" sz="1400" dirty="0">
                  <a:solidFill>
                    <a:srgbClr val="FFFF00"/>
                  </a:solidFill>
                </a:endParaRPr>
              </a:p>
            </p:txBody>
          </p:sp>
          <p:sp>
            <p:nvSpPr>
              <p:cNvPr id="12" name="文本框 11"/>
              <p:cNvSpPr txBox="1"/>
              <p:nvPr/>
            </p:nvSpPr>
            <p:spPr>
              <a:xfrm>
                <a:off x="4930493" y="4181745"/>
                <a:ext cx="2549420" cy="307777"/>
              </a:xfrm>
              <a:prstGeom prst="rect">
                <a:avLst/>
              </a:prstGeom>
              <a:noFill/>
            </p:spPr>
            <p:txBody>
              <a:bodyPr wrap="square" rtlCol="0">
                <a:spAutoFit/>
              </a:bodyPr>
              <a:lstStyle/>
              <a:p>
                <a:r>
                  <a:rPr lang="en-US" altLang="zh-CN" sz="1400" dirty="0" smtClean="0">
                    <a:solidFill>
                      <a:srgbClr val="FFFF00"/>
                    </a:solidFill>
                  </a:rPr>
                  <a:t>Constructor called.</a:t>
                </a:r>
                <a:endParaRPr lang="zh-CN" altLang="en-US" sz="1400" dirty="0">
                  <a:solidFill>
                    <a:srgbClr val="FFFF00"/>
                  </a:solidFill>
                </a:endParaRPr>
              </a:p>
            </p:txBody>
          </p:sp>
          <p:sp>
            <p:nvSpPr>
              <p:cNvPr id="13" name="文本框 12"/>
              <p:cNvSpPr txBox="1"/>
              <p:nvPr/>
            </p:nvSpPr>
            <p:spPr>
              <a:xfrm>
                <a:off x="4930493" y="4378662"/>
                <a:ext cx="2549420" cy="307777"/>
              </a:xfrm>
              <a:prstGeom prst="rect">
                <a:avLst/>
              </a:prstGeom>
              <a:noFill/>
            </p:spPr>
            <p:txBody>
              <a:bodyPr wrap="square" rtlCol="0">
                <a:spAutoFit/>
              </a:bodyPr>
              <a:lstStyle/>
              <a:p>
                <a:r>
                  <a:rPr lang="en-US" altLang="zh-CN" sz="1400" dirty="0" smtClean="0">
                    <a:solidFill>
                      <a:srgbClr val="FFFF00"/>
                    </a:solidFill>
                  </a:rPr>
                  <a:t>Constructor called.</a:t>
                </a:r>
                <a:endParaRPr lang="zh-CN" altLang="en-US" sz="1400" dirty="0">
                  <a:solidFill>
                    <a:srgbClr val="FFFF00"/>
                  </a:solidFill>
                </a:endParaRPr>
              </a:p>
            </p:txBody>
          </p:sp>
          <p:sp>
            <p:nvSpPr>
              <p:cNvPr id="14" name="文本框 13"/>
              <p:cNvSpPr txBox="1"/>
              <p:nvPr/>
            </p:nvSpPr>
            <p:spPr>
              <a:xfrm>
                <a:off x="4930493" y="4575579"/>
                <a:ext cx="2549420" cy="307777"/>
              </a:xfrm>
              <a:prstGeom prst="rect">
                <a:avLst/>
              </a:prstGeom>
              <a:noFill/>
            </p:spPr>
            <p:txBody>
              <a:bodyPr wrap="square" rtlCol="0">
                <a:spAutoFit/>
              </a:bodyPr>
              <a:lstStyle/>
              <a:p>
                <a:r>
                  <a:rPr lang="en-US" altLang="zh-CN" sz="1400" dirty="0" smtClean="0">
                    <a:solidFill>
                      <a:srgbClr val="92D050"/>
                    </a:solidFill>
                  </a:rPr>
                  <a:t>2011-5-1</a:t>
                </a:r>
                <a:endParaRPr lang="zh-CN" altLang="en-US" sz="1400" dirty="0">
                  <a:solidFill>
                    <a:srgbClr val="92D050"/>
                  </a:solidFill>
                </a:endParaRPr>
              </a:p>
            </p:txBody>
          </p:sp>
          <p:sp>
            <p:nvSpPr>
              <p:cNvPr id="15" name="文本框 14"/>
              <p:cNvSpPr txBox="1"/>
              <p:nvPr/>
            </p:nvSpPr>
            <p:spPr>
              <a:xfrm>
                <a:off x="4930493" y="4772496"/>
                <a:ext cx="2549420" cy="307777"/>
              </a:xfrm>
              <a:prstGeom prst="rect">
                <a:avLst/>
              </a:prstGeom>
              <a:noFill/>
            </p:spPr>
            <p:txBody>
              <a:bodyPr wrap="square" rtlCol="0">
                <a:spAutoFit/>
              </a:bodyPr>
              <a:lstStyle/>
              <a:p>
                <a:r>
                  <a:rPr lang="en-US" altLang="zh-CN" sz="1400" dirty="0" smtClean="0">
                    <a:solidFill>
                      <a:srgbClr val="92D050"/>
                    </a:solidFill>
                  </a:rPr>
                  <a:t>2011-10-1</a:t>
                </a:r>
                <a:endParaRPr lang="zh-CN" altLang="en-US" sz="1400" dirty="0">
                  <a:solidFill>
                    <a:srgbClr val="92D050"/>
                  </a:solidFill>
                </a:endParaRPr>
              </a:p>
            </p:txBody>
          </p:sp>
          <p:sp>
            <p:nvSpPr>
              <p:cNvPr id="16" name="文本框 15"/>
              <p:cNvSpPr txBox="1"/>
              <p:nvPr/>
            </p:nvSpPr>
            <p:spPr>
              <a:xfrm>
                <a:off x="4930493" y="4969413"/>
                <a:ext cx="2549420" cy="307777"/>
              </a:xfrm>
              <a:prstGeom prst="rect">
                <a:avLst/>
              </a:prstGeom>
              <a:noFill/>
            </p:spPr>
            <p:txBody>
              <a:bodyPr wrap="square" rtlCol="0">
                <a:spAutoFit/>
              </a:bodyPr>
              <a:lstStyle/>
              <a:p>
                <a:r>
                  <a:rPr lang="en-US" altLang="zh-CN" sz="1400" dirty="0" smtClean="0">
                    <a:solidFill>
                      <a:srgbClr val="92D050"/>
                    </a:solidFill>
                  </a:rPr>
                  <a:t>2007-1-1</a:t>
                </a:r>
                <a:endParaRPr lang="zh-CN" altLang="en-US" sz="1400" dirty="0">
                  <a:solidFill>
                    <a:srgbClr val="92D050"/>
                  </a:solidFill>
                </a:endParaRPr>
              </a:p>
            </p:txBody>
          </p:sp>
          <p:sp>
            <p:nvSpPr>
              <p:cNvPr id="17" name="文本框 16"/>
              <p:cNvSpPr txBox="1"/>
              <p:nvPr/>
            </p:nvSpPr>
            <p:spPr>
              <a:xfrm>
                <a:off x="4930493" y="5166330"/>
                <a:ext cx="2549420" cy="307777"/>
              </a:xfrm>
              <a:prstGeom prst="rect">
                <a:avLst/>
              </a:prstGeom>
              <a:noFill/>
            </p:spPr>
            <p:txBody>
              <a:bodyPr wrap="square" rtlCol="0">
                <a:spAutoFit/>
              </a:bodyPr>
              <a:lstStyle/>
              <a:p>
                <a:r>
                  <a:rPr lang="en-US" altLang="zh-CN" sz="1400" dirty="0" smtClean="0">
                    <a:solidFill>
                      <a:srgbClr val="FF0000"/>
                    </a:solidFill>
                  </a:rPr>
                  <a:t>Destructor called.</a:t>
                </a:r>
                <a:endParaRPr lang="zh-CN" altLang="en-US" sz="1400" dirty="0">
                  <a:solidFill>
                    <a:srgbClr val="FF0000"/>
                  </a:solidFill>
                </a:endParaRPr>
              </a:p>
            </p:txBody>
          </p:sp>
          <p:sp>
            <p:nvSpPr>
              <p:cNvPr id="18" name="文本框 17"/>
              <p:cNvSpPr txBox="1"/>
              <p:nvPr/>
            </p:nvSpPr>
            <p:spPr>
              <a:xfrm>
                <a:off x="4930493" y="5363247"/>
                <a:ext cx="2549420" cy="307777"/>
              </a:xfrm>
              <a:prstGeom prst="rect">
                <a:avLst/>
              </a:prstGeom>
              <a:noFill/>
            </p:spPr>
            <p:txBody>
              <a:bodyPr wrap="square" rtlCol="0">
                <a:spAutoFit/>
              </a:bodyPr>
              <a:lstStyle/>
              <a:p>
                <a:r>
                  <a:rPr lang="en-US" altLang="zh-CN" sz="1400" dirty="0" smtClean="0">
                    <a:solidFill>
                      <a:srgbClr val="FF0000"/>
                    </a:solidFill>
                  </a:rPr>
                  <a:t>Destructor called.</a:t>
                </a:r>
                <a:endParaRPr lang="zh-CN" altLang="en-US" sz="1400" dirty="0">
                  <a:solidFill>
                    <a:srgbClr val="FF0000"/>
                  </a:solidFill>
                </a:endParaRPr>
              </a:p>
            </p:txBody>
          </p:sp>
          <p:sp>
            <p:nvSpPr>
              <p:cNvPr id="19" name="文本框 18"/>
              <p:cNvSpPr txBox="1"/>
              <p:nvPr/>
            </p:nvSpPr>
            <p:spPr>
              <a:xfrm>
                <a:off x="4930493" y="5560161"/>
                <a:ext cx="2549420" cy="307777"/>
              </a:xfrm>
              <a:prstGeom prst="rect">
                <a:avLst/>
              </a:prstGeom>
              <a:noFill/>
            </p:spPr>
            <p:txBody>
              <a:bodyPr wrap="square" rtlCol="0">
                <a:spAutoFit/>
              </a:bodyPr>
              <a:lstStyle/>
              <a:p>
                <a:r>
                  <a:rPr lang="en-US" altLang="zh-CN" sz="1400" dirty="0" smtClean="0">
                    <a:solidFill>
                      <a:srgbClr val="FF0000"/>
                    </a:solidFill>
                  </a:rPr>
                  <a:t>Destructor called.</a:t>
                </a:r>
                <a:endParaRPr lang="zh-CN" altLang="en-US" sz="1400" dirty="0">
                  <a:solidFill>
                    <a:srgbClr val="FF0000"/>
                  </a:solidFill>
                </a:endParaRPr>
              </a:p>
            </p:txBody>
          </p:sp>
        </p:grpSp>
      </p:grpSp>
      <p:sp>
        <p:nvSpPr>
          <p:cNvPr id="20" name="文本框 19"/>
          <p:cNvSpPr txBox="1"/>
          <p:nvPr/>
        </p:nvSpPr>
        <p:spPr>
          <a:xfrm>
            <a:off x="7427035" y="4481000"/>
            <a:ext cx="430887" cy="1719799"/>
          </a:xfrm>
          <a:prstGeom prst="rect">
            <a:avLst/>
          </a:prstGeom>
          <a:noFill/>
        </p:spPr>
        <p:txBody>
          <a:bodyPr vert="eaVert" wrap="square" rtlCol="0">
            <a:spAutoFit/>
          </a:bodyPr>
          <a:lstStyle/>
          <a:p>
            <a:r>
              <a:rPr lang="zh-CN" altLang="en-US" sz="1600" dirty="0" smtClean="0">
                <a:solidFill>
                  <a:schemeClr val="bg1"/>
                </a:solidFill>
              </a:rPr>
              <a:t>程序执行结果</a:t>
            </a:r>
            <a:endParaRPr lang="zh-CN" altLang="en-US" sz="1600" dirty="0">
              <a:solidFill>
                <a:schemeClr val="bg1"/>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3.4.2</a:t>
            </a:r>
            <a:r>
              <a:rPr lang="en-US" altLang="zh-CN" dirty="0" smtClean="0">
                <a:sym typeface="+mn-ea"/>
              </a:rPr>
              <a:t> </a:t>
            </a:r>
            <a:r>
              <a:rPr lang="zh-CN" altLang="en-US" dirty="0" smtClean="0">
                <a:sym typeface="+mn-ea"/>
              </a:rPr>
              <a:t>对象</a:t>
            </a:r>
            <a:r>
              <a:rPr lang="zh-CN" altLang="en-US" dirty="0">
                <a:sym typeface="+mn-ea"/>
              </a:rPr>
              <a:t>指针</a:t>
            </a:r>
            <a:endParaRPr lang="zh-CN" altLang="en-US" dirty="0" smtClean="0">
              <a:sym typeface="+mn-ea"/>
            </a:endParaRPr>
          </a:p>
        </p:txBody>
      </p:sp>
      <p:sp>
        <p:nvSpPr>
          <p:cNvPr id="4" name="矩形 3"/>
          <p:cNvSpPr/>
          <p:nvPr/>
        </p:nvSpPr>
        <p:spPr>
          <a:xfrm>
            <a:off x="383932" y="985003"/>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00B050"/>
                </a:solidFill>
                <a:latin typeface="Lato Black" panose="020F0A02020204030203" charset="0"/>
                <a:ea typeface="黑体" panose="02010609060101010101" pitchFamily="49" charset="-122"/>
                <a:cs typeface="Lato Black" panose="020F0A02020204030203" charset="0"/>
              </a:rPr>
              <a:t>对象指针申请动态存储空间示例</a:t>
            </a:r>
            <a:endParaRPr lang="en-US" altLang="zh-CN" sz="2000" b="1" dirty="0" smtClean="0">
              <a:solidFill>
                <a:srgbClr val="00B050"/>
              </a:solidFill>
              <a:latin typeface="Lato Black" panose="020F0A02020204030203" charset="0"/>
              <a:ea typeface="黑体" panose="02010609060101010101" pitchFamily="49" charset="-122"/>
              <a:cs typeface="Lato Black" panose="020F0A02020204030203" charset="0"/>
            </a:endParaRPr>
          </a:p>
        </p:txBody>
      </p:sp>
      <p:pic>
        <p:nvPicPr>
          <p:cNvPr id="6" name="图片 5"/>
          <p:cNvPicPr>
            <a:picLocks noChangeAspect="1"/>
          </p:cNvPicPr>
          <p:nvPr/>
        </p:nvPicPr>
        <p:blipFill>
          <a:blip r:embed="rId2"/>
          <a:stretch>
            <a:fillRect/>
          </a:stretch>
        </p:blipFill>
        <p:spPr>
          <a:xfrm>
            <a:off x="383932" y="1383783"/>
            <a:ext cx="4198905" cy="5006857"/>
          </a:xfrm>
          <a:prstGeom prst="rect">
            <a:avLst/>
          </a:prstGeom>
          <a:ln>
            <a:solidFill>
              <a:srgbClr val="00B0F0"/>
            </a:solidFill>
          </a:ln>
        </p:spPr>
      </p:pic>
      <p:pic>
        <p:nvPicPr>
          <p:cNvPr id="5" name="图片 4"/>
          <p:cNvPicPr>
            <a:picLocks noChangeAspect="1"/>
          </p:cNvPicPr>
          <p:nvPr/>
        </p:nvPicPr>
        <p:blipFill>
          <a:blip r:embed="rId3"/>
          <a:stretch>
            <a:fillRect/>
          </a:stretch>
        </p:blipFill>
        <p:spPr>
          <a:xfrm>
            <a:off x="4674446" y="1396243"/>
            <a:ext cx="4421884" cy="2557645"/>
          </a:xfrm>
          <a:prstGeom prst="rect">
            <a:avLst/>
          </a:prstGeom>
          <a:ln>
            <a:solidFill>
              <a:srgbClr val="FF0000"/>
            </a:solidFill>
          </a:ln>
        </p:spPr>
      </p:pic>
      <p:cxnSp>
        <p:nvCxnSpPr>
          <p:cNvPr id="22" name="直接连接符 21"/>
          <p:cNvCxnSpPr/>
          <p:nvPr/>
        </p:nvCxnSpPr>
        <p:spPr>
          <a:xfrm>
            <a:off x="5704840" y="2250440"/>
            <a:ext cx="833120"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372100" y="2716530"/>
            <a:ext cx="245745"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372100" y="2910840"/>
            <a:ext cx="817245"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372100" y="2813685"/>
            <a:ext cx="817245"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126355" y="2537460"/>
            <a:ext cx="424815"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151120" y="3581719"/>
            <a:ext cx="550545" cy="5715"/>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603557" y="2716530"/>
            <a:ext cx="265748"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8066098" y="1396243"/>
            <a:ext cx="1030232" cy="256944"/>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smtClean="0"/>
              <a:t>教材</a:t>
            </a:r>
            <a:r>
              <a:rPr lang="en-US" altLang="zh-CN" sz="1200" dirty="0" smtClean="0"/>
              <a:t>P77</a:t>
            </a:r>
            <a:r>
              <a:rPr lang="zh-CN" altLang="en-US" sz="1200" dirty="0" smtClean="0"/>
              <a:t>页</a:t>
            </a:r>
            <a:endParaRPr lang="zh-CN" altLang="en-US" sz="1200" dirty="0"/>
          </a:p>
        </p:txBody>
      </p:sp>
      <p:sp>
        <p:nvSpPr>
          <p:cNvPr id="50" name="椭圆 49"/>
          <p:cNvSpPr/>
          <p:nvPr/>
        </p:nvSpPr>
        <p:spPr>
          <a:xfrm>
            <a:off x="4771836" y="1585595"/>
            <a:ext cx="1192959" cy="262889"/>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 name="图片 1"/>
          <p:cNvPicPr>
            <a:picLocks noChangeAspect="1"/>
          </p:cNvPicPr>
          <p:nvPr/>
        </p:nvPicPr>
        <p:blipFill>
          <a:blip r:embed="rId4"/>
          <a:stretch>
            <a:fillRect/>
          </a:stretch>
        </p:blipFill>
        <p:spPr>
          <a:xfrm>
            <a:off x="5964795" y="3712792"/>
            <a:ext cx="2867738" cy="2782894"/>
          </a:xfrm>
          <a:prstGeom prst="rect">
            <a:avLst/>
          </a:prstGeom>
        </p:spPr>
      </p:pic>
      <p:sp>
        <p:nvSpPr>
          <p:cNvPr id="7" name="矩形 6"/>
          <p:cNvSpPr/>
          <p:nvPr/>
        </p:nvSpPr>
        <p:spPr>
          <a:xfrm>
            <a:off x="5988572" y="4566990"/>
            <a:ext cx="1325033" cy="34614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矩形 42"/>
          <p:cNvSpPr/>
          <p:nvPr/>
        </p:nvSpPr>
        <p:spPr>
          <a:xfrm>
            <a:off x="5988573" y="4965453"/>
            <a:ext cx="1325032" cy="261937"/>
          </a:xfrm>
          <a:prstGeom prst="rect">
            <a:avLst/>
          </a:prstGeom>
          <a:noFill/>
          <a:ln w="127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矩形 43"/>
          <p:cNvSpPr/>
          <p:nvPr/>
        </p:nvSpPr>
        <p:spPr>
          <a:xfrm>
            <a:off x="5988573" y="5227390"/>
            <a:ext cx="1325032" cy="261937"/>
          </a:xfrm>
          <a:prstGeom prst="rect">
            <a:avLst/>
          </a:prstGeom>
          <a:noFill/>
          <a:ln w="127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矩形 45"/>
          <p:cNvSpPr/>
          <p:nvPr/>
        </p:nvSpPr>
        <p:spPr>
          <a:xfrm>
            <a:off x="5988572" y="5856538"/>
            <a:ext cx="1325033" cy="45880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73474" y="3047269"/>
            <a:ext cx="2694229" cy="503645"/>
          </a:xfrm>
          <a:prstGeom prst="rect">
            <a:avLst/>
          </a:prstGeom>
          <a:gradFill flip="none" rotWithShape="1">
            <a:gsLst>
              <a:gs pos="0">
                <a:srgbClr val="EE720C">
                  <a:tint val="66000"/>
                  <a:satMod val="160000"/>
                </a:srgbClr>
              </a:gs>
              <a:gs pos="50000">
                <a:srgbClr val="EE720C">
                  <a:tint val="44500"/>
                  <a:satMod val="160000"/>
                </a:srgbClr>
              </a:gs>
              <a:gs pos="100000">
                <a:srgbClr val="EE720C">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引用</a:t>
            </a:r>
            <a:endParaRPr lang="zh-CN" altLang="en-US" dirty="0" smtClean="0">
              <a:sym typeface="+mn-ea"/>
            </a:endParaRPr>
          </a:p>
        </p:txBody>
      </p:sp>
      <p:sp>
        <p:nvSpPr>
          <p:cNvPr id="9" name="矩形 8"/>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对象引用</a:t>
            </a:r>
            <a:r>
              <a:rPr lang="en-US" altLang="zh-CN" sz="2000" b="1" dirty="0" smtClean="0">
                <a:solidFill>
                  <a:srgbClr val="0000FF"/>
                </a:solidFill>
                <a:latin typeface="Bodoni MT Black" panose="02070A03080606020203" pitchFamily="18" charset="0"/>
                <a:ea typeface="黑体" panose="02010609060101010101" pitchFamily="49" charset="-122"/>
              </a:rPr>
              <a:t>---</a:t>
            </a:r>
            <a:r>
              <a:rPr lang="zh-CN" altLang="en-US" sz="2000" b="1" dirty="0" smtClean="0">
                <a:solidFill>
                  <a:srgbClr val="0000FF"/>
                </a:solidFill>
                <a:latin typeface="华文新魏" panose="02010800040101010101" pitchFamily="2" charset="-122"/>
                <a:ea typeface="华文新魏" panose="02010800040101010101" pitchFamily="2" charset="-122"/>
              </a:rPr>
              <a:t>对象别名</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2" name="矩形 1"/>
          <p:cNvSpPr/>
          <p:nvPr/>
        </p:nvSpPr>
        <p:spPr>
          <a:xfrm>
            <a:off x="653608" y="1553091"/>
            <a:ext cx="8170285" cy="793487"/>
          </a:xfrm>
          <a:prstGeom prst="rect">
            <a:avLst/>
          </a:prstGeom>
        </p:spPr>
        <p:txBody>
          <a:bodyPr wrap="square">
            <a:spAutoFit/>
          </a:bodyPr>
          <a:lstStyle/>
          <a:p>
            <a:pPr>
              <a:lnSpc>
                <a:spcPct val="150000"/>
              </a:lnSpc>
            </a:pPr>
            <a:r>
              <a:rPr lang="zh-CN" altLang="en-US" sz="1600" dirty="0">
                <a:latin typeface="+mn-ea"/>
              </a:rPr>
              <a:t>对象引用与一般变量的引用一样，是一个已经定义对象的</a:t>
            </a:r>
            <a:r>
              <a:rPr lang="zh-CN" altLang="en-US" sz="1600" b="1" dirty="0">
                <a:solidFill>
                  <a:srgbClr val="FF0000"/>
                </a:solidFill>
                <a:latin typeface="+mn-ea"/>
              </a:rPr>
              <a:t>别名</a:t>
            </a:r>
            <a:r>
              <a:rPr lang="zh-CN" altLang="en-US" sz="1600" dirty="0" smtClean="0">
                <a:latin typeface="+mn-ea"/>
              </a:rPr>
              <a:t>，它</a:t>
            </a:r>
            <a:r>
              <a:rPr lang="zh-CN" altLang="en-US" sz="1600" dirty="0">
                <a:latin typeface="+mn-ea"/>
              </a:rPr>
              <a:t>所代表的对象</a:t>
            </a:r>
            <a:r>
              <a:rPr lang="zh-CN" altLang="en-US" sz="1600" dirty="0">
                <a:solidFill>
                  <a:srgbClr val="FF0000"/>
                </a:solidFill>
                <a:latin typeface="+mn-ea"/>
              </a:rPr>
              <a:t>共享内存</a:t>
            </a:r>
            <a:r>
              <a:rPr lang="zh-CN" altLang="en-US" sz="1600" dirty="0" smtClean="0">
                <a:solidFill>
                  <a:srgbClr val="FF0000"/>
                </a:solidFill>
                <a:latin typeface="+mn-ea"/>
              </a:rPr>
              <a:t>单元，本身不占用内存空间（）</a:t>
            </a:r>
            <a:r>
              <a:rPr lang="zh-CN" altLang="en-US" sz="1600" dirty="0" smtClean="0">
                <a:latin typeface="+mn-ea"/>
              </a:rPr>
              <a:t>。</a:t>
            </a:r>
            <a:endParaRPr lang="zh-CN" altLang="en-US" sz="1600" dirty="0">
              <a:latin typeface="+mn-ea"/>
            </a:endParaRPr>
          </a:p>
        </p:txBody>
      </p:sp>
      <p:grpSp>
        <p:nvGrpSpPr>
          <p:cNvPr id="20" name="组合 19"/>
          <p:cNvGrpSpPr/>
          <p:nvPr/>
        </p:nvGrpSpPr>
        <p:grpSpPr>
          <a:xfrm>
            <a:off x="6187463" y="2403921"/>
            <a:ext cx="1085088" cy="3691860"/>
            <a:chOff x="1225296" y="2361088"/>
            <a:chExt cx="1085088" cy="3691860"/>
          </a:xfrm>
        </p:grpSpPr>
        <p:sp>
          <p:nvSpPr>
            <p:cNvPr id="12" name="矩形 11"/>
            <p:cNvSpPr/>
            <p:nvPr/>
          </p:nvSpPr>
          <p:spPr>
            <a:xfrm>
              <a:off x="1225296" y="280609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1225296" y="327408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1225296" y="374207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1225296" y="421006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1225296" y="467805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1225296" y="514604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流程图: 文档 17"/>
            <p:cNvSpPr/>
            <p:nvPr/>
          </p:nvSpPr>
          <p:spPr>
            <a:xfrm>
              <a:off x="1233752" y="5614036"/>
              <a:ext cx="1076631" cy="438912"/>
            </a:xfrm>
            <a:prstGeom prst="flowChartDocumen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流程图: 文档 18"/>
            <p:cNvSpPr/>
            <p:nvPr/>
          </p:nvSpPr>
          <p:spPr>
            <a:xfrm rot="10800000">
              <a:off x="1231392" y="2361088"/>
              <a:ext cx="1076631" cy="438912"/>
            </a:xfrm>
            <a:prstGeom prst="flowChartDocumen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6195919" y="3846344"/>
            <a:ext cx="1240632" cy="874545"/>
            <a:chOff x="3042284" y="3335628"/>
            <a:chExt cx="1571222" cy="1107584"/>
          </a:xfrm>
        </p:grpSpPr>
        <p:sp>
          <p:nvSpPr>
            <p:cNvPr id="6" name="立方体 5"/>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a:t>
              </a:r>
              <a:r>
                <a:rPr lang="en-US" altLang="zh-CN" sz="1000" dirty="0" err="1" smtClean="0">
                  <a:latin typeface="Courier New" panose="02070309020205020404" pitchFamily="49" charset="0"/>
                  <a:cs typeface="Courier New" panose="02070309020205020404" pitchFamily="49" charset="0"/>
                </a:rPr>
                <a:t>,m,d</a:t>
              </a:r>
              <a:endParaRPr lang="zh-CN" altLang="en-US" sz="1000" dirty="0">
                <a:latin typeface="Courier New" panose="02070309020205020404" pitchFamily="49" charset="0"/>
                <a:cs typeface="Courier New" panose="02070309020205020404" pitchFamily="49" charset="0"/>
              </a:endParaRPr>
            </a:p>
          </p:txBody>
        </p:sp>
        <p:sp>
          <p:nvSpPr>
            <p:cNvPr id="11" name="矩形 1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smtClean="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22" name="直接箭头连接符 21"/>
          <p:cNvCxnSpPr/>
          <p:nvPr/>
        </p:nvCxnSpPr>
        <p:spPr>
          <a:xfrm flipH="1">
            <a:off x="7008802" y="3940565"/>
            <a:ext cx="1001374" cy="5786"/>
          </a:xfrm>
          <a:prstGeom prst="straightConnector1">
            <a:avLst/>
          </a:prstGeom>
          <a:ln w="571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3608" y="3108893"/>
            <a:ext cx="2319866" cy="338554"/>
          </a:xfrm>
          <a:prstGeom prst="rect">
            <a:avLst/>
          </a:prstGeom>
        </p:spPr>
        <p:txBody>
          <a:bodyPr wrap="none">
            <a:spAutoFit/>
          </a:bodyPr>
          <a:lstStyle/>
          <a:p>
            <a:pPr marL="285750" indent="-285750">
              <a:buFont typeface="Arial" panose="020B0604020202020204" pitchFamily="34" charset="0"/>
              <a:buChar char="•"/>
            </a:pPr>
            <a:r>
              <a:rPr lang="zh-CN" altLang="en-US" sz="1600" dirty="0" smtClean="0"/>
              <a:t>对象引用</a:t>
            </a:r>
            <a:r>
              <a:rPr lang="zh-CN" altLang="en-US" sz="1600" b="1" dirty="0" smtClean="0">
                <a:solidFill>
                  <a:srgbClr val="0000FF"/>
                </a:solidFill>
              </a:rPr>
              <a:t>声明格式</a:t>
            </a:r>
            <a:r>
              <a:rPr lang="zh-CN" altLang="en-US" sz="1600" dirty="0" smtClean="0"/>
              <a:t>：</a:t>
            </a:r>
            <a:endParaRPr lang="zh-CN" altLang="en-US" sz="1600" dirty="0"/>
          </a:p>
        </p:txBody>
      </p:sp>
      <p:sp>
        <p:nvSpPr>
          <p:cNvPr id="25" name="矩形 24"/>
          <p:cNvSpPr/>
          <p:nvPr/>
        </p:nvSpPr>
        <p:spPr>
          <a:xfrm>
            <a:off x="1272264" y="5004213"/>
            <a:ext cx="2483372"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&amp;</a:t>
            </a:r>
            <a:r>
              <a:rPr lang="en-US" altLang="zh-CN" b="1" dirty="0" smtClean="0">
                <a:solidFill>
                  <a:srgbClr val="C400F2"/>
                </a:solidFill>
                <a:latin typeface="Courier New" panose="02070309020205020404" pitchFamily="49" charset="0"/>
                <a:cs typeface="Courier New" panose="02070309020205020404" pitchFamily="49" charset="0"/>
              </a:rPr>
              <a:t>r</a:t>
            </a:r>
            <a:r>
              <a:rPr lang="en-US" altLang="zh-CN" b="1" dirty="0" smtClean="0">
                <a:latin typeface="Courier New" panose="02070309020205020404" pitchFamily="49" charset="0"/>
                <a:cs typeface="Courier New" panose="02070309020205020404" pitchFamily="49" charset="0"/>
              </a:rPr>
              <a:t> = </a:t>
            </a:r>
            <a:r>
              <a:rPr lang="en-US" altLang="zh-CN" b="1" dirty="0" smtClean="0">
                <a:solidFill>
                  <a:srgbClr val="0000FF"/>
                </a:solidFill>
                <a:latin typeface="Courier New" panose="02070309020205020404" pitchFamily="49" charset="0"/>
                <a:cs typeface="Courier New" panose="02070309020205020404" pitchFamily="49" charset="0"/>
              </a:rPr>
              <a:t>today</a:t>
            </a:r>
            <a:r>
              <a:rPr lang="zh-CN" altLang="en-US" b="1" dirty="0" smtClean="0">
                <a:latin typeface="Courier New" panose="02070309020205020404" pitchFamily="49" charset="0"/>
                <a:cs typeface="Courier New" panose="02070309020205020404" pitchFamily="49" charset="0"/>
              </a:rPr>
              <a:t>；</a:t>
            </a:r>
            <a:endParaRPr lang="zh-CN" altLang="en-US" dirty="0"/>
          </a:p>
        </p:txBody>
      </p:sp>
      <p:sp>
        <p:nvSpPr>
          <p:cNvPr id="26" name="矩形 25"/>
          <p:cNvSpPr/>
          <p:nvPr/>
        </p:nvSpPr>
        <p:spPr>
          <a:xfrm>
            <a:off x="1272264" y="4484498"/>
            <a:ext cx="1794081" cy="369332"/>
          </a:xfrm>
          <a:prstGeom prst="rect">
            <a:avLst/>
          </a:prstGeom>
        </p:spPr>
        <p:txBody>
          <a:bodyPr wrap="none">
            <a:spAutoFit/>
          </a:bodyPr>
          <a:lstStyle/>
          <a:p>
            <a:r>
              <a:rPr lang="en-US" altLang="zh-CN"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smtClean="0">
                <a:latin typeface="Courier New" panose="02070309020205020404" pitchFamily="49" charset="0"/>
                <a:cs typeface="Courier New" panose="02070309020205020404" pitchFamily="49" charset="0"/>
              </a:rPr>
              <a:t> </a:t>
            </a:r>
            <a:r>
              <a:rPr lang="en-US" altLang="zh-CN" b="1" dirty="0" smtClean="0">
                <a:solidFill>
                  <a:srgbClr val="0000FF"/>
                </a:solidFill>
                <a:latin typeface="Courier New" panose="02070309020205020404" pitchFamily="49" charset="0"/>
                <a:cs typeface="Courier New" panose="02070309020205020404" pitchFamily="49" charset="0"/>
              </a:rPr>
              <a:t>today</a:t>
            </a:r>
            <a:r>
              <a:rPr lang="zh-CN" altLang="en-US" b="1" dirty="0" smtClean="0">
                <a:latin typeface="Courier New" panose="02070309020205020404" pitchFamily="49" charset="0"/>
                <a:cs typeface="Courier New" panose="02070309020205020404" pitchFamily="49" charset="0"/>
              </a:rPr>
              <a:t>；</a:t>
            </a:r>
            <a:endParaRPr lang="zh-CN" altLang="en-US" dirty="0"/>
          </a:p>
        </p:txBody>
      </p:sp>
      <p:sp>
        <p:nvSpPr>
          <p:cNvPr id="27" name="矩形 26"/>
          <p:cNvSpPr/>
          <p:nvPr/>
        </p:nvSpPr>
        <p:spPr>
          <a:xfrm>
            <a:off x="2899735" y="3108893"/>
            <a:ext cx="2951449" cy="369332"/>
          </a:xfrm>
          <a:prstGeom prst="rect">
            <a:avLst/>
          </a:prstGeom>
        </p:spPr>
        <p:txBody>
          <a:bodyPr wrap="none">
            <a:spAutoFit/>
          </a:bodyPr>
          <a:lstStyle/>
          <a:p>
            <a:r>
              <a:rPr lang="zh-CN" altLang="en-US" b="1" dirty="0" smtClean="0">
                <a:latin typeface="Courier New" panose="02070309020205020404" pitchFamily="49" charset="0"/>
                <a:cs typeface="Courier New" panose="02070309020205020404" pitchFamily="49" charset="0"/>
              </a:rPr>
              <a:t>类名 </a:t>
            </a:r>
            <a:r>
              <a:rPr lang="en-US" altLang="zh-CN" b="1" dirty="0" smtClean="0">
                <a:latin typeface="Courier New" panose="02070309020205020404" pitchFamily="49" charset="0"/>
                <a:cs typeface="Courier New" panose="02070309020205020404" pitchFamily="49" charset="0"/>
              </a:rPr>
              <a:t>&amp;</a:t>
            </a:r>
            <a:r>
              <a:rPr lang="zh-CN" altLang="en-US" b="1" dirty="0" smtClean="0">
                <a:latin typeface="Courier New" panose="02070309020205020404" pitchFamily="49" charset="0"/>
                <a:cs typeface="Courier New" panose="02070309020205020404" pitchFamily="49" charset="0"/>
              </a:rPr>
              <a:t>引用名 </a:t>
            </a:r>
            <a:r>
              <a:rPr lang="en-US" altLang="zh-CN" b="1" dirty="0" smtClean="0">
                <a:latin typeface="Courier New" panose="02070309020205020404" pitchFamily="49" charset="0"/>
                <a:cs typeface="Courier New" panose="02070309020205020404" pitchFamily="49" charset="0"/>
              </a:rPr>
              <a:t>= </a:t>
            </a:r>
            <a:r>
              <a:rPr lang="zh-CN" altLang="en-US" b="1" dirty="0" smtClean="0">
                <a:latin typeface="Courier New" panose="02070309020205020404" pitchFamily="49" charset="0"/>
                <a:cs typeface="Courier New" panose="02070309020205020404" pitchFamily="49" charset="0"/>
              </a:rPr>
              <a:t>对象名；</a:t>
            </a:r>
            <a:endParaRPr lang="zh-CN" altLang="en-US" dirty="0"/>
          </a:p>
        </p:txBody>
      </p:sp>
      <p:sp>
        <p:nvSpPr>
          <p:cNvPr id="28" name="矩形 27"/>
          <p:cNvSpPr/>
          <p:nvPr/>
        </p:nvSpPr>
        <p:spPr>
          <a:xfrm>
            <a:off x="8158290" y="3757773"/>
            <a:ext cx="873957" cy="369332"/>
          </a:xfrm>
          <a:prstGeom prst="rect">
            <a:avLst/>
          </a:prstGeom>
        </p:spPr>
        <p:txBody>
          <a:bodyPr wrap="none">
            <a:spAutoFit/>
          </a:bodyPr>
          <a:lstStyle/>
          <a:p>
            <a:r>
              <a:rPr lang="en-US" altLang="zh-CN" b="1" dirty="0">
                <a:solidFill>
                  <a:srgbClr val="0000FF"/>
                </a:solidFill>
                <a:latin typeface="Courier New" panose="02070309020205020404" pitchFamily="49" charset="0"/>
                <a:cs typeface="Courier New" panose="02070309020205020404" pitchFamily="49" charset="0"/>
              </a:rPr>
              <a:t>today</a:t>
            </a:r>
            <a:endParaRPr lang="zh-CN" altLang="en-US" dirty="0"/>
          </a:p>
        </p:txBody>
      </p:sp>
      <p:cxnSp>
        <p:nvCxnSpPr>
          <p:cNvPr id="31" name="直接箭头连接符 30"/>
          <p:cNvCxnSpPr/>
          <p:nvPr/>
        </p:nvCxnSpPr>
        <p:spPr>
          <a:xfrm flipH="1">
            <a:off x="7008802" y="4100943"/>
            <a:ext cx="1001374" cy="5786"/>
          </a:xfrm>
          <a:prstGeom prst="straightConnector1">
            <a:avLst/>
          </a:prstGeom>
          <a:ln w="571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381776" y="3985880"/>
            <a:ext cx="322524" cy="369332"/>
          </a:xfrm>
          <a:prstGeom prst="rect">
            <a:avLst/>
          </a:prstGeom>
        </p:spPr>
        <p:txBody>
          <a:bodyPr wrap="none">
            <a:spAutoFit/>
          </a:bodyPr>
          <a:lstStyle/>
          <a:p>
            <a:r>
              <a:rPr lang="en-US" altLang="zh-CN" b="1" dirty="0" smtClean="0">
                <a:solidFill>
                  <a:srgbClr val="0000FF"/>
                </a:solidFill>
                <a:latin typeface="Courier New" panose="02070309020205020404" pitchFamily="49" charset="0"/>
                <a:cs typeface="Courier New" panose="02070309020205020404" pitchFamily="49" charset="0"/>
              </a:rPr>
              <a:t>r</a:t>
            </a:r>
            <a:endParaRPr lang="zh-CN" altLang="en-US" b="1" dirty="0">
              <a:solidFill>
                <a:srgbClr val="0000FF"/>
              </a:solidFill>
              <a:latin typeface="Courier New" panose="02070309020205020404" pitchFamily="49" charset="0"/>
              <a:cs typeface="Courier New" panose="02070309020205020404" pitchFamily="49" charset="0"/>
            </a:endParaRPr>
          </a:p>
        </p:txBody>
      </p:sp>
      <p:sp>
        <p:nvSpPr>
          <p:cNvPr id="33" name="矩形 32"/>
          <p:cNvSpPr/>
          <p:nvPr/>
        </p:nvSpPr>
        <p:spPr>
          <a:xfrm>
            <a:off x="653608" y="3808993"/>
            <a:ext cx="2319866" cy="338554"/>
          </a:xfrm>
          <a:prstGeom prst="rect">
            <a:avLst/>
          </a:prstGeom>
        </p:spPr>
        <p:txBody>
          <a:bodyPr wrap="none">
            <a:spAutoFit/>
          </a:bodyPr>
          <a:lstStyle/>
          <a:p>
            <a:pPr marL="285750" indent="-285750">
              <a:buFont typeface="Arial" panose="020B0604020202020204" pitchFamily="34" charset="0"/>
              <a:buChar char="•"/>
            </a:pPr>
            <a:r>
              <a:rPr lang="zh-CN" altLang="en-US" sz="1600" dirty="0"/>
              <a:t>对象</a:t>
            </a:r>
            <a:r>
              <a:rPr lang="zh-CN" altLang="en-US" sz="1600" dirty="0" smtClean="0"/>
              <a:t>引用举例说明：</a:t>
            </a:r>
            <a:endParaRPr lang="zh-CN" altLang="en-US" sz="1600" dirty="0"/>
          </a:p>
        </p:txBody>
      </p:sp>
      <p:sp>
        <p:nvSpPr>
          <p:cNvPr id="44" name="矩形 43"/>
          <p:cNvSpPr/>
          <p:nvPr/>
        </p:nvSpPr>
        <p:spPr>
          <a:xfrm>
            <a:off x="653608" y="5859775"/>
            <a:ext cx="5211683" cy="307777"/>
          </a:xfrm>
          <a:prstGeom prst="rect">
            <a:avLst/>
          </a:prstGeom>
        </p:spPr>
        <p:txBody>
          <a:bodyPr wrap="none">
            <a:spAutoFit/>
          </a:bodyPr>
          <a:lstStyle/>
          <a:p>
            <a:r>
              <a:rPr lang="zh-CN" altLang="en-US" sz="1400" b="1" dirty="0" smtClean="0">
                <a:solidFill>
                  <a:srgbClr val="C00000"/>
                </a:solidFill>
                <a:latin typeface="+mn-ea"/>
              </a:rPr>
              <a:t>注意：</a:t>
            </a:r>
            <a:r>
              <a:rPr lang="zh-CN" altLang="en-US" sz="1400" dirty="0" smtClean="0">
                <a:latin typeface="+mn-ea"/>
              </a:rPr>
              <a:t>声明引用而不是定义引用，因为引用自己不单独占用内存</a:t>
            </a:r>
            <a:r>
              <a:rPr lang="en-US" altLang="zh-CN" sz="1400" dirty="0" smtClean="0">
                <a:latin typeface="+mn-ea"/>
              </a:rPr>
              <a:t>.</a:t>
            </a:r>
            <a:endParaRPr lang="zh-CN" altLang="en-US" sz="1400" dirty="0"/>
          </a:p>
        </p:txBody>
      </p:sp>
      <p:sp>
        <p:nvSpPr>
          <p:cNvPr id="4" name="椭圆 3"/>
          <p:cNvSpPr/>
          <p:nvPr/>
        </p:nvSpPr>
        <p:spPr>
          <a:xfrm>
            <a:off x="1781504" y="3047269"/>
            <a:ext cx="575442" cy="517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圆角矩形标注 22"/>
          <p:cNvSpPr/>
          <p:nvPr/>
        </p:nvSpPr>
        <p:spPr>
          <a:xfrm>
            <a:off x="3567572" y="3818433"/>
            <a:ext cx="2112580" cy="632283"/>
          </a:xfrm>
          <a:prstGeom prst="wedgeRoundRectCallout">
            <a:avLst>
              <a:gd name="adj1" fmla="val 21331"/>
              <a:gd name="adj2" fmla="val -113837"/>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smtClean="0">
                <a:solidFill>
                  <a:srgbClr val="FFFF00"/>
                </a:solidFill>
                <a:latin typeface="+mn-ea"/>
              </a:rPr>
              <a:t>只有变量才可以有别名</a:t>
            </a:r>
            <a:endParaRPr lang="zh-CN" altLang="en-US" sz="1400" b="1" dirty="0">
              <a:solidFill>
                <a:srgbClr val="FFFF00"/>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对象引用的声明与使用示例</a:t>
            </a:r>
            <a:endParaRPr lang="en-US" altLang="zh-CN" sz="2000" b="1" dirty="0" smtClean="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7"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引用</a:t>
            </a:r>
            <a:endParaRPr lang="zh-CN" altLang="en-US" dirty="0" smtClean="0">
              <a:sym typeface="+mn-ea"/>
            </a:endParaRPr>
          </a:p>
        </p:txBody>
      </p:sp>
      <p:pic>
        <p:nvPicPr>
          <p:cNvPr id="8" name="图片 7"/>
          <p:cNvPicPr>
            <a:picLocks noChangeAspect="1"/>
          </p:cNvPicPr>
          <p:nvPr/>
        </p:nvPicPr>
        <p:blipFill>
          <a:blip r:embed="rId3"/>
          <a:stretch>
            <a:fillRect/>
          </a:stretch>
        </p:blipFill>
        <p:spPr>
          <a:xfrm>
            <a:off x="332353" y="1324984"/>
            <a:ext cx="4198905" cy="5006857"/>
          </a:xfrm>
          <a:prstGeom prst="rect">
            <a:avLst/>
          </a:prstGeom>
          <a:ln>
            <a:solidFill>
              <a:srgbClr val="00B0F0"/>
            </a:solidFill>
          </a:ln>
        </p:spPr>
      </p:pic>
      <p:pic>
        <p:nvPicPr>
          <p:cNvPr id="9" name="图片 8"/>
          <p:cNvPicPr>
            <a:picLocks noChangeAspect="1"/>
          </p:cNvPicPr>
          <p:nvPr/>
        </p:nvPicPr>
        <p:blipFill>
          <a:blip r:embed="rId4"/>
          <a:stretch>
            <a:fillRect/>
          </a:stretch>
        </p:blipFill>
        <p:spPr>
          <a:xfrm>
            <a:off x="4619945" y="1324984"/>
            <a:ext cx="4433446" cy="3551816"/>
          </a:xfrm>
          <a:prstGeom prst="rect">
            <a:avLst/>
          </a:prstGeom>
          <a:ln w="9525">
            <a:solidFill>
              <a:srgbClr val="EE720C"/>
            </a:solidFill>
          </a:ln>
        </p:spPr>
      </p:pic>
      <p:sp>
        <p:nvSpPr>
          <p:cNvPr id="10" name="文本框 9"/>
          <p:cNvSpPr txBox="1"/>
          <p:nvPr/>
        </p:nvSpPr>
        <p:spPr>
          <a:xfrm>
            <a:off x="6395450" y="4569023"/>
            <a:ext cx="2657941" cy="307777"/>
          </a:xfrm>
          <a:prstGeom prst="rect">
            <a:avLst/>
          </a:prstGeom>
          <a:solidFill>
            <a:schemeClr val="bg2">
              <a:lumMod val="90000"/>
            </a:schemeClr>
          </a:solidFill>
        </p:spPr>
        <p:txBody>
          <a:bodyPr wrap="square" rtlCol="0">
            <a:spAutoFit/>
          </a:bodyPr>
          <a:lstStyle/>
          <a:p>
            <a:pPr algn="ctr"/>
            <a:r>
              <a:rPr lang="zh-CN" altLang="en-US" sz="1400" dirty="0" smtClean="0">
                <a:solidFill>
                  <a:srgbClr val="0069BF"/>
                </a:solidFill>
              </a:rPr>
              <a:t>程序运行结果：</a:t>
            </a:r>
            <a:r>
              <a:rPr lang="zh-CN" altLang="en-US" sz="1400" dirty="0" smtClean="0">
                <a:solidFill>
                  <a:srgbClr val="0069BF"/>
                </a:solidFill>
                <a:latin typeface="楷体" panose="02010609060101010101" pitchFamily="49" charset="-122"/>
                <a:ea typeface="楷体" panose="02010609060101010101" pitchFamily="49" charset="-122"/>
              </a:rPr>
              <a:t>教材</a:t>
            </a:r>
            <a:r>
              <a:rPr lang="en-US" altLang="zh-CN" sz="1400" dirty="0" smtClean="0">
                <a:solidFill>
                  <a:srgbClr val="0069BF"/>
                </a:solidFill>
                <a:latin typeface="楷体" panose="02010609060101010101" pitchFamily="49" charset="-122"/>
                <a:ea typeface="楷体" panose="02010609060101010101" pitchFamily="49" charset="-122"/>
              </a:rPr>
              <a:t>P78</a:t>
            </a:r>
            <a:r>
              <a:rPr lang="zh-CN" altLang="en-US" sz="1400" dirty="0" smtClean="0">
                <a:solidFill>
                  <a:srgbClr val="0069BF"/>
                </a:solidFill>
                <a:latin typeface="楷体" panose="02010609060101010101" pitchFamily="49" charset="-122"/>
                <a:ea typeface="楷体" panose="02010609060101010101" pitchFamily="49" charset="-122"/>
              </a:rPr>
              <a:t>页顶部</a:t>
            </a:r>
            <a:endParaRPr lang="zh-CN" altLang="en-US" sz="1400" dirty="0">
              <a:solidFill>
                <a:srgbClr val="0069BF"/>
              </a:solidFill>
              <a:latin typeface="楷体" panose="02010609060101010101" pitchFamily="49" charset="-122"/>
              <a:ea typeface="楷体" panose="02010609060101010101" pitchFamily="49" charset="-122"/>
            </a:endParaRPr>
          </a:p>
        </p:txBody>
      </p:sp>
      <p:sp>
        <p:nvSpPr>
          <p:cNvPr id="11" name="文本框 10"/>
          <p:cNvSpPr txBox="1"/>
          <p:nvPr/>
        </p:nvSpPr>
        <p:spPr>
          <a:xfrm>
            <a:off x="4913697" y="5369507"/>
            <a:ext cx="3339966" cy="307777"/>
          </a:xfrm>
          <a:prstGeom prst="rect">
            <a:avLst/>
          </a:prstGeom>
          <a:noFill/>
        </p:spPr>
        <p:txBody>
          <a:bodyPr wrap="square" rtlCol="0">
            <a:spAutoFit/>
          </a:bodyPr>
          <a:lstStyle/>
          <a:p>
            <a:r>
              <a:rPr lang="en-US" altLang="zh-CN" sz="1400" dirty="0" smtClean="0">
                <a:solidFill>
                  <a:srgbClr val="0000FF"/>
                </a:solidFill>
                <a:latin typeface="楷体" panose="02010609060101010101" pitchFamily="49" charset="-122"/>
                <a:ea typeface="楷体" panose="02010609060101010101" pitchFamily="49" charset="-122"/>
              </a:rPr>
              <a:t>1. </a:t>
            </a:r>
            <a:r>
              <a:rPr lang="zh-CN" altLang="en-US" sz="1400" dirty="0" smtClean="0">
                <a:solidFill>
                  <a:srgbClr val="0000FF"/>
                </a:solidFill>
                <a:latin typeface="楷体" panose="02010609060101010101" pitchFamily="49" charset="-122"/>
                <a:ea typeface="楷体" panose="02010609060101010101" pitchFamily="49" charset="-122"/>
              </a:rPr>
              <a:t>对象的引用不单独占用内存空间</a:t>
            </a:r>
            <a:r>
              <a:rPr lang="en-US" altLang="zh-CN" sz="1400" dirty="0" smtClean="0">
                <a:solidFill>
                  <a:srgbClr val="0000FF"/>
                </a:solidFill>
                <a:latin typeface="楷体" panose="02010609060101010101" pitchFamily="49" charset="-122"/>
                <a:ea typeface="楷体" panose="02010609060101010101" pitchFamily="49" charset="-122"/>
              </a:rPr>
              <a:t>.</a:t>
            </a:r>
            <a:endParaRPr lang="zh-CN" altLang="en-US" sz="1400" dirty="0">
              <a:solidFill>
                <a:srgbClr val="0000FF"/>
              </a:solidFill>
              <a:latin typeface="楷体" panose="02010609060101010101" pitchFamily="49" charset="-122"/>
              <a:ea typeface="楷体" panose="02010609060101010101" pitchFamily="49" charset="-122"/>
            </a:endParaRPr>
          </a:p>
        </p:txBody>
      </p:sp>
      <p:sp>
        <p:nvSpPr>
          <p:cNvPr id="12" name="文本框 11"/>
          <p:cNvSpPr txBox="1"/>
          <p:nvPr/>
        </p:nvSpPr>
        <p:spPr>
          <a:xfrm>
            <a:off x="4913696" y="5698655"/>
            <a:ext cx="3917883" cy="307777"/>
          </a:xfrm>
          <a:prstGeom prst="rect">
            <a:avLst/>
          </a:prstGeom>
          <a:noFill/>
        </p:spPr>
        <p:txBody>
          <a:bodyPr wrap="square" rtlCol="0">
            <a:spAutoFit/>
          </a:bodyPr>
          <a:lstStyle/>
          <a:p>
            <a:r>
              <a:rPr lang="en-US" altLang="zh-CN" sz="1400" dirty="0">
                <a:solidFill>
                  <a:srgbClr val="0000FF"/>
                </a:solidFill>
                <a:latin typeface="楷体" panose="02010609060101010101" pitchFamily="49" charset="-122"/>
                <a:ea typeface="楷体" panose="02010609060101010101" pitchFamily="49" charset="-122"/>
              </a:rPr>
              <a:t>2</a:t>
            </a:r>
            <a:r>
              <a:rPr lang="en-US" altLang="zh-CN" sz="1400" dirty="0" smtClean="0">
                <a:solidFill>
                  <a:srgbClr val="0000FF"/>
                </a:solidFill>
                <a:latin typeface="楷体" panose="02010609060101010101" pitchFamily="49" charset="-122"/>
                <a:ea typeface="楷体" panose="02010609060101010101" pitchFamily="49" charset="-122"/>
              </a:rPr>
              <a:t>. </a:t>
            </a:r>
            <a:r>
              <a:rPr lang="zh-CN" altLang="en-US" sz="1400" dirty="0" smtClean="0">
                <a:solidFill>
                  <a:srgbClr val="0000FF"/>
                </a:solidFill>
                <a:latin typeface="楷体" panose="02010609060101010101" pitchFamily="49" charset="-122"/>
                <a:ea typeface="楷体" panose="02010609060101010101" pitchFamily="49" charset="-122"/>
              </a:rPr>
              <a:t>声明对象引用的同时需要立即对其初始化！</a:t>
            </a:r>
            <a:endParaRPr lang="zh-CN" altLang="en-US" sz="1400" dirty="0">
              <a:solidFill>
                <a:srgbClr val="0000FF"/>
              </a:solidFill>
              <a:latin typeface="楷体" panose="02010609060101010101" pitchFamily="49" charset="-122"/>
              <a:ea typeface="楷体" panose="02010609060101010101" pitchFamily="49" charset="-122"/>
            </a:endParaRPr>
          </a:p>
        </p:txBody>
      </p:sp>
      <p:sp>
        <p:nvSpPr>
          <p:cNvPr id="13" name="文本框 12"/>
          <p:cNvSpPr txBox="1"/>
          <p:nvPr/>
        </p:nvSpPr>
        <p:spPr>
          <a:xfrm>
            <a:off x="4913697" y="6036911"/>
            <a:ext cx="4366260" cy="307777"/>
          </a:xfrm>
          <a:prstGeom prst="rect">
            <a:avLst/>
          </a:prstGeom>
          <a:noFill/>
        </p:spPr>
        <p:txBody>
          <a:bodyPr wrap="square" rtlCol="0">
            <a:spAutoFit/>
          </a:bodyPr>
          <a:lstStyle/>
          <a:p>
            <a:r>
              <a:rPr lang="en-US" altLang="zh-CN" sz="1400" dirty="0" smtClean="0">
                <a:solidFill>
                  <a:srgbClr val="0000FF"/>
                </a:solidFill>
                <a:latin typeface="楷体" panose="02010609060101010101" pitchFamily="49" charset="-122"/>
                <a:ea typeface="楷体" panose="02010609060101010101" pitchFamily="49" charset="-122"/>
              </a:rPr>
              <a:t>3. </a:t>
            </a:r>
            <a:r>
              <a:rPr lang="zh-CN" altLang="en-US" sz="1400" dirty="0">
                <a:solidFill>
                  <a:srgbClr val="0000FF"/>
                </a:solidFill>
                <a:latin typeface="楷体" panose="02010609060101010101" pitchFamily="49" charset="-122"/>
                <a:ea typeface="楷体" panose="02010609060101010101" pitchFamily="49" charset="-122"/>
              </a:rPr>
              <a:t> </a:t>
            </a:r>
            <a:r>
              <a:rPr lang="zh-CN" altLang="en-US" sz="1400" dirty="0" smtClean="0">
                <a:solidFill>
                  <a:srgbClr val="0000FF"/>
                </a:solidFill>
                <a:latin typeface="楷体" panose="02010609060101010101" pitchFamily="49" charset="-122"/>
                <a:ea typeface="楷体" panose="02010609060101010101" pitchFamily="49" charset="-122"/>
              </a:rPr>
              <a:t>引用已经初始化，就不会再变为其他对象的引用</a:t>
            </a:r>
            <a:endParaRPr lang="zh-CN" altLang="en-US" sz="1400" dirty="0">
              <a:solidFill>
                <a:srgbClr val="0000FF"/>
              </a:solidFill>
              <a:latin typeface="楷体" panose="02010609060101010101" pitchFamily="49" charset="-122"/>
              <a:ea typeface="楷体" panose="02010609060101010101" pitchFamily="49" charset="-122"/>
            </a:endParaRPr>
          </a:p>
        </p:txBody>
      </p:sp>
      <p:sp>
        <p:nvSpPr>
          <p:cNvPr id="14" name="文本框 13"/>
          <p:cNvSpPr txBox="1"/>
          <p:nvPr/>
        </p:nvSpPr>
        <p:spPr>
          <a:xfrm>
            <a:off x="4913697" y="5054489"/>
            <a:ext cx="3339966" cy="307777"/>
          </a:xfrm>
          <a:prstGeom prst="rect">
            <a:avLst/>
          </a:prstGeom>
          <a:noFill/>
        </p:spPr>
        <p:txBody>
          <a:bodyPr wrap="square" rtlCol="0">
            <a:spAutoFit/>
          </a:bodyPr>
          <a:lstStyle/>
          <a:p>
            <a:r>
              <a:rPr lang="zh-CN" altLang="en-US" sz="1400" dirty="0">
                <a:solidFill>
                  <a:srgbClr val="C00000"/>
                </a:solidFill>
                <a:latin typeface="楷体" panose="02010609060101010101" pitchFamily="49" charset="-122"/>
                <a:ea typeface="楷体" panose="02010609060101010101" pitchFamily="49" charset="-122"/>
              </a:rPr>
              <a:t>引用</a:t>
            </a:r>
            <a:r>
              <a:rPr lang="zh-CN" altLang="en-US" sz="1400" dirty="0" smtClean="0">
                <a:solidFill>
                  <a:srgbClr val="C00000"/>
                </a:solidFill>
                <a:latin typeface="楷体" panose="02010609060101010101" pitchFamily="49" charset="-122"/>
                <a:ea typeface="楷体" panose="02010609060101010101" pitchFamily="49" charset="-122"/>
              </a:rPr>
              <a:t>总结</a:t>
            </a:r>
            <a:r>
              <a:rPr lang="en-US" altLang="zh-CN" sz="1400" dirty="0" smtClean="0">
                <a:solidFill>
                  <a:srgbClr val="C00000"/>
                </a:solidFill>
                <a:latin typeface="楷体" panose="02010609060101010101" pitchFamily="49" charset="-122"/>
                <a:ea typeface="楷体" panose="02010609060101010101" pitchFamily="49" charset="-122"/>
              </a:rPr>
              <a:t>:</a:t>
            </a:r>
            <a:endParaRPr lang="zh-CN" altLang="en-US" sz="1400" dirty="0">
              <a:solidFill>
                <a:srgbClr val="C00000"/>
              </a:solidFill>
              <a:latin typeface="楷体" panose="02010609060101010101" pitchFamily="49" charset="-122"/>
              <a:ea typeface="楷体" panose="02010609060101010101" pitchFamily="49" charset="-122"/>
            </a:endParaRPr>
          </a:p>
        </p:txBody>
      </p:sp>
      <p:sp>
        <p:nvSpPr>
          <p:cNvPr id="2" name="矩形 1"/>
          <p:cNvSpPr/>
          <p:nvPr/>
        </p:nvSpPr>
        <p:spPr>
          <a:xfrm>
            <a:off x="4770120" y="2270760"/>
            <a:ext cx="1102360" cy="187960"/>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 name="组合 2"/>
          <p:cNvGrpSpPr/>
          <p:nvPr/>
        </p:nvGrpSpPr>
        <p:grpSpPr>
          <a:xfrm>
            <a:off x="4820920" y="3728720"/>
            <a:ext cx="1408430" cy="488789"/>
            <a:chOff x="4820920" y="3728720"/>
            <a:chExt cx="1408430" cy="488789"/>
          </a:xfrm>
        </p:grpSpPr>
        <p:sp>
          <p:nvSpPr>
            <p:cNvPr id="15" name="矩形 14"/>
            <p:cNvSpPr/>
            <p:nvPr/>
          </p:nvSpPr>
          <p:spPr>
            <a:xfrm>
              <a:off x="4820920" y="3728720"/>
              <a:ext cx="1102360" cy="1524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4820920" y="4089346"/>
              <a:ext cx="1408430" cy="12816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ppt_x</p:attrName>
                                        </p:attrNameLst>
                                      </p:cBhvr>
                                      <p:tavLst>
                                        <p:tav tm="0">
                                          <p:val>
                                            <p:strVal val="#ppt_x+#ppt_w*1.125000"/>
                                          </p:val>
                                        </p:tav>
                                        <p:tav tm="100000">
                                          <p:val>
                                            <p:strVal val="#ppt_x"/>
                                          </p:val>
                                        </p:tav>
                                      </p:tavLst>
                                    </p:anim>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919635" y="3464005"/>
            <a:ext cx="1301960" cy="363338"/>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参数</a:t>
            </a:r>
            <a:endParaRPr lang="zh-CN" altLang="en-US" dirty="0" smtClean="0">
              <a:sym typeface="+mn-ea"/>
            </a:endParaRPr>
          </a:p>
        </p:txBody>
      </p:sp>
      <p:sp>
        <p:nvSpPr>
          <p:cNvPr id="4" name="矩形 3"/>
          <p:cNvSpPr/>
          <p:nvPr/>
        </p:nvSpPr>
        <p:spPr>
          <a:xfrm>
            <a:off x="592994" y="1486533"/>
            <a:ext cx="8294101" cy="461665"/>
          </a:xfrm>
          <a:prstGeom prst="rect">
            <a:avLst/>
          </a:prstGeom>
        </p:spPr>
        <p:txBody>
          <a:bodyPr wrap="square">
            <a:spAutoFit/>
          </a:bodyPr>
          <a:lstStyle/>
          <a:p>
            <a:pPr>
              <a:lnSpc>
                <a:spcPct val="150000"/>
              </a:lnSpc>
            </a:pPr>
            <a:r>
              <a:rPr lang="zh-CN" altLang="en-US" sz="1600" dirty="0" smtClean="0">
                <a:solidFill>
                  <a:srgbClr val="0070C0"/>
                </a:solidFill>
              </a:rPr>
              <a:t>类类型</a:t>
            </a:r>
            <a:r>
              <a:rPr lang="zh-CN" altLang="en-US" sz="1600" dirty="0" smtClean="0"/>
              <a:t>和普通</a:t>
            </a:r>
            <a:r>
              <a:rPr lang="zh-CN" altLang="en-US" sz="1600" dirty="0" smtClean="0">
                <a:solidFill>
                  <a:srgbClr val="0070C0"/>
                </a:solidFill>
              </a:rPr>
              <a:t>基本类型</a:t>
            </a:r>
            <a:r>
              <a:rPr lang="zh-CN" altLang="en-US" sz="1600" dirty="0" smtClean="0"/>
              <a:t>一样，均可作为函数的形式参数，形参类型包括</a:t>
            </a:r>
            <a:r>
              <a:rPr lang="zh-CN" altLang="en-US" sz="1600" dirty="0" smtClean="0">
                <a:solidFill>
                  <a:srgbClr val="00B0F0"/>
                </a:solidFill>
              </a:rPr>
              <a:t>变量，指针，引用</a:t>
            </a:r>
            <a:r>
              <a:rPr lang="zh-CN" altLang="en-US" sz="1600" dirty="0"/>
              <a:t>。</a:t>
            </a:r>
          </a:p>
        </p:txBody>
      </p:sp>
      <p:sp>
        <p:nvSpPr>
          <p:cNvPr id="5" name="矩形 4"/>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对象参数</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0000FF"/>
                </a:solidFill>
                <a:latin typeface="楷体" panose="02010609060101010101" pitchFamily="49" charset="-122"/>
                <a:ea typeface="楷体" panose="02010609060101010101" pitchFamily="49" charset="-122"/>
              </a:rPr>
              <a:t>将对象相关的量作为函数参数</a:t>
            </a:r>
            <a:endParaRPr lang="zh-CN" altLang="en-US" sz="2000" b="1" dirty="0">
              <a:solidFill>
                <a:srgbClr val="0000FF"/>
              </a:solidFill>
              <a:latin typeface="楷体" panose="02010609060101010101" pitchFamily="49" charset="-122"/>
              <a:ea typeface="楷体" panose="02010609060101010101" pitchFamily="49" charset="-122"/>
            </a:endParaRPr>
          </a:p>
        </p:txBody>
      </p:sp>
      <p:sp>
        <p:nvSpPr>
          <p:cNvPr id="6" name="矩形 5"/>
          <p:cNvSpPr/>
          <p:nvPr/>
        </p:nvSpPr>
        <p:spPr>
          <a:xfrm>
            <a:off x="1595660" y="3468705"/>
            <a:ext cx="6288770" cy="307777"/>
          </a:xfrm>
          <a:prstGeom prst="rect">
            <a:avLst/>
          </a:prstGeom>
        </p:spPr>
        <p:txBody>
          <a:bodyPr wrap="square">
            <a:spAutoFit/>
          </a:bodyPr>
          <a:lstStyle/>
          <a:p>
            <a:pPr marL="285750" indent="-285750">
              <a:buFont typeface="Arial" panose="020B0604020202020204" pitchFamily="34" charset="0"/>
              <a:buChar char="•"/>
            </a:pPr>
            <a:r>
              <a:rPr lang="zh-CN" altLang="en-US" sz="1400" dirty="0" smtClean="0">
                <a:latin typeface="隶书" panose="02010509060101010101" pitchFamily="49" charset="-122"/>
                <a:ea typeface="隶书" panose="02010509060101010101" pitchFamily="49" charset="-122"/>
              </a:rPr>
              <a:t> 普通变量类型  </a:t>
            </a:r>
            <a:r>
              <a:rPr lang="zh-CN" altLang="en-US" sz="1400" dirty="0" smtClean="0"/>
              <a:t>：</a:t>
            </a:r>
            <a:r>
              <a:rPr lang="zh-CN" altLang="en-US" sz="1400" dirty="0" smtClean="0">
                <a:solidFill>
                  <a:srgbClr val="0000FF"/>
                </a:solidFill>
                <a:latin typeface="楷体" panose="02010609060101010101" pitchFamily="49" charset="-122"/>
                <a:ea typeface="楷体" panose="02010609060101010101" pitchFamily="49" charset="-122"/>
              </a:rPr>
              <a:t>普通</a:t>
            </a:r>
            <a:r>
              <a:rPr lang="zh-CN" altLang="en-US" sz="1400" b="1" dirty="0" smtClean="0">
                <a:solidFill>
                  <a:srgbClr val="C00000"/>
                </a:solidFill>
                <a:latin typeface="楷体" panose="02010609060101010101" pitchFamily="49" charset="-122"/>
                <a:ea typeface="楷体" panose="02010609060101010101" pitchFamily="49" charset="-122"/>
              </a:rPr>
              <a:t>变量</a:t>
            </a:r>
            <a:r>
              <a:rPr lang="zh-CN" altLang="en-US" sz="1400" dirty="0" smtClean="0">
                <a:solidFill>
                  <a:srgbClr val="0000FF"/>
                </a:solidFill>
                <a:latin typeface="楷体" panose="02010609060101010101" pitchFamily="49" charset="-122"/>
                <a:ea typeface="楷体" panose="02010609060101010101" pitchFamily="49" charset="-122"/>
              </a:rPr>
              <a:t>，指向变量的</a:t>
            </a:r>
            <a:r>
              <a:rPr lang="zh-CN" altLang="en-US" sz="1400" b="1" dirty="0" smtClean="0">
                <a:solidFill>
                  <a:srgbClr val="C00000"/>
                </a:solidFill>
                <a:latin typeface="楷体" panose="02010609060101010101" pitchFamily="49" charset="-122"/>
                <a:ea typeface="楷体" panose="02010609060101010101" pitchFamily="49" charset="-122"/>
              </a:rPr>
              <a:t>指</a:t>
            </a:r>
            <a:r>
              <a:rPr lang="zh-CN" altLang="en-US" sz="1400" b="1" dirty="0">
                <a:solidFill>
                  <a:srgbClr val="C00000"/>
                </a:solidFill>
                <a:latin typeface="楷体" panose="02010609060101010101" pitchFamily="49" charset="-122"/>
                <a:ea typeface="楷体" panose="02010609060101010101" pitchFamily="49" charset="-122"/>
              </a:rPr>
              <a:t>针</a:t>
            </a:r>
            <a:r>
              <a:rPr lang="zh-CN" altLang="en-US" sz="1400" dirty="0" smtClean="0">
                <a:solidFill>
                  <a:srgbClr val="0000FF"/>
                </a:solidFill>
                <a:latin typeface="楷体" panose="02010609060101010101" pitchFamily="49" charset="-122"/>
                <a:ea typeface="楷体" panose="02010609060101010101" pitchFamily="49" charset="-122"/>
              </a:rPr>
              <a:t>，变量的</a:t>
            </a:r>
            <a:r>
              <a:rPr lang="zh-CN" altLang="en-US" sz="1400" b="1" dirty="0">
                <a:solidFill>
                  <a:srgbClr val="C00000"/>
                </a:solidFill>
                <a:latin typeface="楷体" panose="02010609060101010101" pitchFamily="49" charset="-122"/>
                <a:ea typeface="楷体" panose="02010609060101010101" pitchFamily="49" charset="-122"/>
              </a:rPr>
              <a:t>引用</a:t>
            </a:r>
          </a:p>
        </p:txBody>
      </p:sp>
      <p:grpSp>
        <p:nvGrpSpPr>
          <p:cNvPr id="16" name="组合 15"/>
          <p:cNvGrpSpPr/>
          <p:nvPr/>
        </p:nvGrpSpPr>
        <p:grpSpPr>
          <a:xfrm>
            <a:off x="1648209" y="4892035"/>
            <a:ext cx="5497383" cy="363338"/>
            <a:chOff x="1638049" y="4685457"/>
            <a:chExt cx="5497383" cy="363338"/>
          </a:xfrm>
        </p:grpSpPr>
        <p:sp>
          <p:nvSpPr>
            <p:cNvPr id="9" name="圆角矩形 8"/>
            <p:cNvSpPr/>
            <p:nvPr/>
          </p:nvSpPr>
          <p:spPr>
            <a:xfrm>
              <a:off x="1919635" y="4685457"/>
              <a:ext cx="1301960" cy="363338"/>
            </a:xfrm>
            <a:prstGeom prst="round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638049" y="4713237"/>
              <a:ext cx="5497383" cy="307777"/>
            </a:xfrm>
            <a:prstGeom prst="rect">
              <a:avLst/>
            </a:prstGeom>
          </p:spPr>
          <p:txBody>
            <a:bodyPr wrap="square">
              <a:spAutoFit/>
            </a:bodyPr>
            <a:lstStyle/>
            <a:p>
              <a:pPr marL="285750" indent="-285750">
                <a:buFont typeface="Arial" panose="020B0604020202020204" pitchFamily="34" charset="0"/>
                <a:buChar char="•"/>
              </a:pPr>
              <a:r>
                <a:rPr lang="zh-CN" altLang="en-US" sz="1400" dirty="0" smtClean="0">
                  <a:latin typeface="隶书" panose="02010509060101010101" pitchFamily="49" charset="-122"/>
                  <a:ea typeface="隶书" panose="02010509060101010101" pitchFamily="49" charset="-122"/>
                </a:rPr>
                <a:t>复杂对象类型 </a:t>
              </a:r>
              <a:r>
                <a:rPr lang="zh-CN" altLang="en-US" sz="1400" dirty="0" smtClean="0"/>
                <a:t>   ：</a:t>
              </a:r>
              <a:r>
                <a:rPr lang="zh-CN" altLang="en-US" sz="1400" dirty="0" smtClean="0">
                  <a:solidFill>
                    <a:srgbClr val="0000FF"/>
                  </a:solidFill>
                  <a:latin typeface="楷体" panose="02010609060101010101" pitchFamily="49" charset="-122"/>
                  <a:ea typeface="楷体" panose="02010609060101010101" pitchFamily="49" charset="-122"/>
                </a:rPr>
                <a:t>普通</a:t>
              </a:r>
              <a:r>
                <a:rPr lang="zh-CN" altLang="en-US" sz="1400" b="1" dirty="0" smtClean="0">
                  <a:solidFill>
                    <a:srgbClr val="C00000"/>
                  </a:solidFill>
                  <a:latin typeface="楷体" panose="02010609060101010101" pitchFamily="49" charset="-122"/>
                  <a:ea typeface="楷体" panose="02010609060101010101" pitchFamily="49" charset="-122"/>
                </a:rPr>
                <a:t>对象</a:t>
              </a:r>
              <a:r>
                <a:rPr lang="zh-CN" altLang="en-US" sz="1400" dirty="0" smtClean="0">
                  <a:solidFill>
                    <a:srgbClr val="0000FF"/>
                  </a:solidFill>
                  <a:latin typeface="楷体" panose="02010609060101010101" pitchFamily="49" charset="-122"/>
                  <a:ea typeface="楷体" panose="02010609060101010101" pitchFamily="49" charset="-122"/>
                </a:rPr>
                <a:t>，指向对象的</a:t>
              </a:r>
              <a:r>
                <a:rPr lang="zh-CN" altLang="en-US" sz="1400" b="1" dirty="0">
                  <a:solidFill>
                    <a:srgbClr val="C00000"/>
                  </a:solidFill>
                  <a:latin typeface="楷体" panose="02010609060101010101" pitchFamily="49" charset="-122"/>
                  <a:ea typeface="楷体" panose="02010609060101010101" pitchFamily="49" charset="-122"/>
                </a:rPr>
                <a:t>指针</a:t>
              </a:r>
              <a:r>
                <a:rPr lang="zh-CN" altLang="en-US" sz="1400" dirty="0" smtClean="0">
                  <a:solidFill>
                    <a:srgbClr val="0000FF"/>
                  </a:solidFill>
                  <a:latin typeface="楷体" panose="02010609060101010101" pitchFamily="49" charset="-122"/>
                  <a:ea typeface="楷体" panose="02010609060101010101" pitchFamily="49" charset="-122"/>
                </a:rPr>
                <a:t>，对象的</a:t>
              </a:r>
              <a:r>
                <a:rPr lang="zh-CN" altLang="en-US" sz="1400" b="1" dirty="0">
                  <a:solidFill>
                    <a:srgbClr val="C00000"/>
                  </a:solidFill>
                  <a:latin typeface="楷体" panose="02010609060101010101" pitchFamily="49" charset="-122"/>
                  <a:ea typeface="楷体" panose="02010609060101010101" pitchFamily="49" charset="-122"/>
                </a:rPr>
                <a:t>引用</a:t>
              </a:r>
            </a:p>
          </p:txBody>
        </p:sp>
      </p:grpSp>
      <p:grpSp>
        <p:nvGrpSpPr>
          <p:cNvPr id="14" name="组合 13"/>
          <p:cNvGrpSpPr/>
          <p:nvPr/>
        </p:nvGrpSpPr>
        <p:grpSpPr>
          <a:xfrm>
            <a:off x="3953553" y="3724396"/>
            <a:ext cx="2491425" cy="1161079"/>
            <a:chOff x="3995942" y="4230611"/>
            <a:chExt cx="2491425" cy="482626"/>
          </a:xfrm>
        </p:grpSpPr>
        <p:cxnSp>
          <p:nvCxnSpPr>
            <p:cNvPr id="11" name="直接箭头连接符 10"/>
            <p:cNvCxnSpPr/>
            <p:nvPr/>
          </p:nvCxnSpPr>
          <p:spPr>
            <a:xfrm>
              <a:off x="3995942" y="4230611"/>
              <a:ext cx="0" cy="482626"/>
            </a:xfrm>
            <a:prstGeom prst="straightConnector1">
              <a:avLst/>
            </a:prstGeom>
            <a:ln>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54816" y="4230611"/>
              <a:ext cx="0" cy="482626"/>
            </a:xfrm>
            <a:prstGeom prst="straightConnector1">
              <a:avLst/>
            </a:prstGeom>
            <a:ln>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487367" y="4230611"/>
              <a:ext cx="0" cy="482626"/>
            </a:xfrm>
            <a:prstGeom prst="straightConnector1">
              <a:avLst/>
            </a:prstGeom>
            <a:ln>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441189" y="3162383"/>
            <a:ext cx="5704403" cy="2428308"/>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3" name="组合 22"/>
          <p:cNvGrpSpPr/>
          <p:nvPr/>
        </p:nvGrpSpPr>
        <p:grpSpPr>
          <a:xfrm>
            <a:off x="4293391" y="3479346"/>
            <a:ext cx="2438400" cy="1717993"/>
            <a:chOff x="4293391" y="3479346"/>
            <a:chExt cx="2438400" cy="1717993"/>
          </a:xfrm>
        </p:grpSpPr>
        <p:sp>
          <p:nvSpPr>
            <p:cNvPr id="17" name="矩形 16"/>
            <p:cNvSpPr/>
            <p:nvPr/>
          </p:nvSpPr>
          <p:spPr>
            <a:xfrm>
              <a:off x="4293391" y="3479346"/>
              <a:ext cx="2438400" cy="245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4293391" y="4952289"/>
              <a:ext cx="2438400" cy="245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4" name="组合 23"/>
          <p:cNvGrpSpPr/>
          <p:nvPr/>
        </p:nvGrpSpPr>
        <p:grpSpPr>
          <a:xfrm>
            <a:off x="3462811" y="3479346"/>
            <a:ext cx="729270" cy="1724554"/>
            <a:chOff x="3462811" y="3479346"/>
            <a:chExt cx="729270" cy="1724554"/>
          </a:xfrm>
        </p:grpSpPr>
        <p:sp>
          <p:nvSpPr>
            <p:cNvPr id="19" name="矩形 18"/>
            <p:cNvSpPr/>
            <p:nvPr/>
          </p:nvSpPr>
          <p:spPr>
            <a:xfrm>
              <a:off x="3462811" y="3479346"/>
              <a:ext cx="729270" cy="2603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3462811" y="4943509"/>
              <a:ext cx="729270" cy="2603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圆角矩形标注 20"/>
          <p:cNvSpPr/>
          <p:nvPr/>
        </p:nvSpPr>
        <p:spPr>
          <a:xfrm>
            <a:off x="1919635" y="2551320"/>
            <a:ext cx="2316480" cy="434463"/>
          </a:xfrm>
          <a:prstGeom prst="wedgeRoundRectCallout">
            <a:avLst>
              <a:gd name="adj1" fmla="val 30396"/>
              <a:gd name="adj2" fmla="val 162050"/>
              <a:gd name="adj3" fmla="val 16667"/>
            </a:avLst>
          </a:prstGeom>
          <a:solidFill>
            <a:srgbClr val="0066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dirty="0" smtClean="0">
                <a:solidFill>
                  <a:srgbClr val="FFFF00"/>
                </a:solidFill>
                <a:latin typeface="楷体" panose="02010609060101010101" pitchFamily="49" charset="-122"/>
                <a:ea typeface="楷体" panose="02010609060101010101" pitchFamily="49" charset="-122"/>
              </a:rPr>
              <a:t>单向值传递，不会修改原始数据</a:t>
            </a:r>
            <a:endParaRPr lang="zh-CN" altLang="en-US" sz="1100" b="1" dirty="0">
              <a:solidFill>
                <a:srgbClr val="FFFF00"/>
              </a:solidFill>
              <a:latin typeface="楷体" panose="02010609060101010101" pitchFamily="49" charset="-122"/>
              <a:ea typeface="楷体" panose="02010609060101010101" pitchFamily="49" charset="-122"/>
            </a:endParaRPr>
          </a:p>
        </p:txBody>
      </p:sp>
      <p:sp>
        <p:nvSpPr>
          <p:cNvPr id="22" name="圆角矩形标注 21"/>
          <p:cNvSpPr/>
          <p:nvPr/>
        </p:nvSpPr>
        <p:spPr>
          <a:xfrm>
            <a:off x="5003195" y="2510508"/>
            <a:ext cx="2316480" cy="434463"/>
          </a:xfrm>
          <a:prstGeom prst="wedgeRoundRectCallout">
            <a:avLst>
              <a:gd name="adj1" fmla="val -34736"/>
              <a:gd name="adj2" fmla="val 169066"/>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dirty="0" smtClean="0">
                <a:solidFill>
                  <a:srgbClr val="FFFF00"/>
                </a:solidFill>
                <a:latin typeface="楷体" panose="02010609060101010101" pitchFamily="49" charset="-122"/>
                <a:ea typeface="楷体" panose="02010609060101010101" pitchFamily="49" charset="-122"/>
              </a:rPr>
              <a:t>可通过指针或引用</a:t>
            </a:r>
            <a:endParaRPr lang="en-US" altLang="zh-CN" sz="1100" b="1" dirty="0" smtClean="0">
              <a:solidFill>
                <a:srgbClr val="FFFF00"/>
              </a:solidFill>
              <a:latin typeface="楷体" panose="02010609060101010101" pitchFamily="49" charset="-122"/>
              <a:ea typeface="楷体" panose="02010609060101010101" pitchFamily="49" charset="-122"/>
            </a:endParaRPr>
          </a:p>
          <a:p>
            <a:pPr algn="ctr"/>
            <a:r>
              <a:rPr lang="zh-CN" altLang="en-US" sz="1100" b="1" dirty="0" smtClean="0">
                <a:solidFill>
                  <a:srgbClr val="FFFF00"/>
                </a:solidFill>
                <a:latin typeface="楷体" panose="02010609060101010101" pitchFamily="49" charset="-122"/>
                <a:ea typeface="楷体" panose="02010609060101010101" pitchFamily="49" charset="-122"/>
              </a:rPr>
              <a:t>修改对应的原始数据</a:t>
            </a:r>
            <a:endParaRPr lang="zh-CN" altLang="en-US" sz="1100" b="1" dirty="0">
              <a:solidFill>
                <a:srgbClr val="FFFF00"/>
              </a:solidFill>
              <a:latin typeface="楷体" panose="02010609060101010101" pitchFamily="49" charset="-122"/>
              <a:ea typeface="楷体" panose="02010609060101010101" pitchFamily="49" charset="-122"/>
            </a:endParaRPr>
          </a:p>
        </p:txBody>
      </p:sp>
      <p:sp>
        <p:nvSpPr>
          <p:cNvPr id="2" name="文本框 1"/>
          <p:cNvSpPr txBox="1"/>
          <p:nvPr/>
        </p:nvSpPr>
        <p:spPr>
          <a:xfrm>
            <a:off x="3077875" y="5753705"/>
            <a:ext cx="3002428" cy="369332"/>
          </a:xfrm>
          <a:prstGeom prst="rect">
            <a:avLst/>
          </a:prstGeom>
          <a:noFill/>
        </p:spPr>
        <p:txBody>
          <a:bodyPr wrap="square" rtlCol="0">
            <a:spAutoFit/>
          </a:bodyPr>
          <a:lstStyle/>
          <a:p>
            <a:r>
              <a:rPr lang="zh-CN" altLang="en-US" dirty="0" smtClean="0"/>
              <a:t>函数参数有哪些种类？</a:t>
            </a:r>
            <a:endParaRPr lang="zh-CN" altLang="en-US" dirty="0"/>
          </a:p>
        </p:txBody>
      </p:sp>
      <p:sp>
        <p:nvSpPr>
          <p:cNvPr id="10" name="圆角矩形 9"/>
          <p:cNvSpPr/>
          <p:nvPr/>
        </p:nvSpPr>
        <p:spPr>
          <a:xfrm>
            <a:off x="3388749" y="4742598"/>
            <a:ext cx="3599849" cy="605244"/>
          </a:xfrm>
          <a:prstGeom prst="roundRect">
            <a:avLst/>
          </a:prstGeom>
          <a:solidFill>
            <a:srgbClr val="FFFF00">
              <a:alpha val="1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6" name="直接连接符 25"/>
          <p:cNvCxnSpPr/>
          <p:nvPr/>
        </p:nvCxnSpPr>
        <p:spPr>
          <a:xfrm>
            <a:off x="5733288" y="1948198"/>
            <a:ext cx="315380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491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strVal val="#ppt_h"/>
                                          </p:val>
                                        </p:tav>
                                        <p:tav tm="100000">
                                          <p:val>
                                            <p:strVal val="#ppt_h"/>
                                          </p:val>
                                        </p:tav>
                                      </p:tavLst>
                                    </p:anim>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smtClean="0">
                <a:solidFill>
                  <a:srgbClr val="C00000"/>
                </a:solidFill>
                <a:latin typeface="Britannic Bold" panose="020B0903060703020204" pitchFamily="34" charset="0"/>
                <a:ea typeface="黑体" panose="02010609060101010101" pitchFamily="49" charset="-122"/>
              </a:rPr>
              <a:t>3</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类的成员函数</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3.1.1</a:t>
            </a:r>
            <a:r>
              <a:rPr lang="en-US" altLang="zh-CN" dirty="0" smtClean="0"/>
              <a:t> </a:t>
            </a:r>
            <a:r>
              <a:rPr lang="zh-CN" altLang="en-US" dirty="0" smtClean="0"/>
              <a:t>类的定义</a:t>
            </a:r>
            <a:endParaRPr lang="zh-CN" altLang="en-US" dirty="0"/>
          </a:p>
        </p:txBody>
      </p:sp>
      <p:grpSp>
        <p:nvGrpSpPr>
          <p:cNvPr id="18" name="组合 17"/>
          <p:cNvGrpSpPr/>
          <p:nvPr/>
        </p:nvGrpSpPr>
        <p:grpSpPr>
          <a:xfrm>
            <a:off x="1237030" y="2833514"/>
            <a:ext cx="1743529" cy="2553091"/>
            <a:chOff x="1361864" y="2128908"/>
            <a:chExt cx="1743529" cy="2553091"/>
          </a:xfrm>
        </p:grpSpPr>
        <p:sp>
          <p:nvSpPr>
            <p:cNvPr id="5" name="文本框 12"/>
            <p:cNvSpPr txBox="1"/>
            <p:nvPr/>
          </p:nvSpPr>
          <p:spPr>
            <a:xfrm>
              <a:off x="1437937" y="2128908"/>
              <a:ext cx="16302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solidFill>
                    <a:srgbClr val="0033CC"/>
                  </a:solidFill>
                  <a:latin typeface="Arial Black" panose="020B0A04020102020204" pitchFamily="34" charset="0"/>
                </a:rPr>
                <a:t>class </a:t>
              </a:r>
              <a:endParaRPr lang="zh-CN" altLang="en-US" b="1" dirty="0">
                <a:solidFill>
                  <a:srgbClr val="0033CC"/>
                </a:solidFill>
                <a:latin typeface="Arial Black" panose="020B0A04020102020204" pitchFamily="34" charset="0"/>
              </a:endParaRPr>
            </a:p>
          </p:txBody>
        </p:sp>
        <p:grpSp>
          <p:nvGrpSpPr>
            <p:cNvPr id="6" name="组合 5"/>
            <p:cNvGrpSpPr/>
            <p:nvPr/>
          </p:nvGrpSpPr>
          <p:grpSpPr>
            <a:xfrm>
              <a:off x="1361864" y="2513427"/>
              <a:ext cx="1743529" cy="2168572"/>
              <a:chOff x="3948610" y="3555380"/>
              <a:chExt cx="1329908" cy="1654116"/>
            </a:xfrm>
          </p:grpSpPr>
          <p:sp>
            <p:nvSpPr>
              <p:cNvPr id="7" name="矩形 6"/>
              <p:cNvSpPr/>
              <p:nvPr/>
            </p:nvSpPr>
            <p:spPr>
              <a:xfrm>
                <a:off x="3948610" y="3555380"/>
                <a:ext cx="1329908" cy="165411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2700">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chemeClr val="tx1">
                      <a:lumMod val="95000"/>
                      <a:lumOff val="5000"/>
                    </a:schemeClr>
                  </a:solidFill>
                </a:endParaRPr>
              </a:p>
            </p:txBody>
          </p:sp>
          <p:sp>
            <p:nvSpPr>
              <p:cNvPr id="8" name="矩形 7"/>
              <p:cNvSpPr/>
              <p:nvPr/>
            </p:nvSpPr>
            <p:spPr>
              <a:xfrm>
                <a:off x="4188820" y="3681149"/>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smtClean="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 name="下箭头 8"/>
              <p:cNvSpPr/>
              <p:nvPr/>
            </p:nvSpPr>
            <p:spPr>
              <a:xfrm>
                <a:off x="4501728" y="4109074"/>
                <a:ext cx="223668" cy="507056"/>
              </a:xfrm>
              <a:prstGeom prst="downArrow">
                <a:avLst/>
              </a:prstGeom>
              <a:gradFill flip="none" rotWithShape="1">
                <a:gsLst>
                  <a:gs pos="0">
                    <a:srgbClr val="33CCCC">
                      <a:tint val="66000"/>
                      <a:satMod val="160000"/>
                    </a:srgbClr>
                  </a:gs>
                  <a:gs pos="50000">
                    <a:srgbClr val="33CCCC">
                      <a:tint val="44500"/>
                      <a:satMod val="160000"/>
                    </a:srgbClr>
                  </a:gs>
                  <a:gs pos="100000">
                    <a:srgbClr val="33CCCC">
                      <a:tint val="23500"/>
                      <a:satMod val="160000"/>
                    </a:srgbClr>
                  </a:gs>
                </a:gsLst>
                <a:lin ang="54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4138020" y="3720944"/>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smtClean="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矩形 10"/>
              <p:cNvSpPr/>
              <p:nvPr/>
            </p:nvSpPr>
            <p:spPr>
              <a:xfrm>
                <a:off x="4087220" y="3760739"/>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smtClean="0">
                    <a:solidFill>
                      <a:schemeClr val="tx1">
                        <a:lumMod val="95000"/>
                        <a:lumOff val="5000"/>
                      </a:schemeClr>
                    </a:solidFill>
                    <a:latin typeface="Times New Roman" panose="02020603050405020304" pitchFamily="18" charset="0"/>
                    <a:cs typeface="Times New Roman" panose="02020603050405020304" pitchFamily="18" charset="0"/>
                  </a:rPr>
                  <a:t>Data</a:t>
                </a:r>
              </a:p>
              <a:p>
                <a:pPr algn="ctr"/>
                <a:r>
                  <a:rPr lang="zh-CN" altLang="en-US" sz="1050" dirty="0" smtClean="0">
                    <a:solidFill>
                      <a:schemeClr val="tx1">
                        <a:lumMod val="95000"/>
                        <a:lumOff val="5000"/>
                      </a:schemeClr>
                    </a:solidFill>
                    <a:latin typeface="Times New Roman" panose="02020603050405020304" pitchFamily="18" charset="0"/>
                    <a:cs typeface="Times New Roman" panose="02020603050405020304" pitchFamily="18" charset="0"/>
                  </a:rPr>
                  <a:t>成员变量</a:t>
                </a:r>
                <a:r>
                  <a:rPr lang="en-US" altLang="zh-CN" sz="1050" dirty="0" smtClean="0">
                    <a:solidFill>
                      <a:schemeClr val="tx1">
                        <a:lumMod val="95000"/>
                        <a:lumOff val="5000"/>
                      </a:schemeClr>
                    </a:solidFill>
                    <a:latin typeface="Times New Roman" panose="02020603050405020304" pitchFamily="18" charset="0"/>
                    <a:cs typeface="Times New Roman" panose="02020603050405020304" pitchFamily="18" charset="0"/>
                  </a:rPr>
                  <a:t> </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圆角矩形 11"/>
              <p:cNvSpPr/>
              <p:nvPr/>
            </p:nvSpPr>
            <p:spPr>
              <a:xfrm>
                <a:off x="4038842" y="4616132"/>
                <a:ext cx="1186927" cy="380876"/>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16200000" scaled="1"/>
                <a:tileRect/>
              </a:gra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dirty="0" smtClean="0">
                    <a:solidFill>
                      <a:schemeClr val="tx1">
                        <a:lumMod val="95000"/>
                        <a:lumOff val="5000"/>
                      </a:schemeClr>
                    </a:solidFill>
                    <a:latin typeface="Times New Roman" panose="02020603050405020304" pitchFamily="18" charset="0"/>
                    <a:cs typeface="Times New Roman" panose="02020603050405020304" pitchFamily="18" charset="0"/>
                  </a:rPr>
                  <a:t>Functions</a:t>
                </a:r>
              </a:p>
              <a:p>
                <a:pPr algn="ctr"/>
                <a:r>
                  <a:rPr lang="zh-CN" altLang="en-US" sz="900" dirty="0" smtClean="0">
                    <a:solidFill>
                      <a:schemeClr val="tx1">
                        <a:lumMod val="95000"/>
                        <a:lumOff val="5000"/>
                      </a:schemeClr>
                    </a:solidFill>
                    <a:latin typeface="Times New Roman" panose="02020603050405020304" pitchFamily="18" charset="0"/>
                    <a:cs typeface="Times New Roman" panose="02020603050405020304" pitchFamily="18" charset="0"/>
                  </a:rPr>
                  <a:t>操作</a:t>
                </a:r>
                <a:endParaRPr lang="zh-CN" altLang="en-US" sz="9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 name="圆角矩形 12"/>
              <p:cNvSpPr/>
              <p:nvPr/>
            </p:nvSpPr>
            <p:spPr>
              <a:xfrm>
                <a:off x="4006636" y="4671311"/>
                <a:ext cx="1180904" cy="380876"/>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16200000" scaled="1"/>
                <a:tileRect/>
              </a:gra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smtClean="0">
                    <a:solidFill>
                      <a:schemeClr val="tx1">
                        <a:lumMod val="95000"/>
                        <a:lumOff val="5000"/>
                      </a:schemeClr>
                    </a:solidFill>
                    <a:latin typeface="Times New Roman" panose="02020603050405020304" pitchFamily="18" charset="0"/>
                    <a:cs typeface="Times New Roman" panose="02020603050405020304" pitchFamily="18" charset="0"/>
                  </a:rPr>
                  <a:t>Functions</a:t>
                </a:r>
              </a:p>
              <a:p>
                <a:pPr algn="ctr"/>
                <a:r>
                  <a:rPr lang="zh-CN" altLang="en-US" sz="1050" dirty="0" smtClean="0">
                    <a:solidFill>
                      <a:schemeClr val="tx1">
                        <a:lumMod val="95000"/>
                        <a:lumOff val="5000"/>
                      </a:schemeClr>
                    </a:solidFill>
                    <a:latin typeface="Times New Roman" panose="02020603050405020304" pitchFamily="18" charset="0"/>
                    <a:cs typeface="Times New Roman" panose="02020603050405020304" pitchFamily="18" charset="0"/>
                  </a:rPr>
                  <a:t>成员函数</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sp>
        <p:nvSpPr>
          <p:cNvPr id="21" name="矩形 20"/>
          <p:cNvSpPr/>
          <p:nvPr/>
        </p:nvSpPr>
        <p:spPr>
          <a:xfrm>
            <a:off x="879327" y="1465820"/>
            <a:ext cx="7963622" cy="830997"/>
          </a:xfrm>
          <a:prstGeom prst="rect">
            <a:avLst/>
          </a:prstGeom>
        </p:spPr>
        <p:txBody>
          <a:bodyPr wrap="square">
            <a:spAutoFit/>
          </a:bodyPr>
          <a:lstStyle/>
          <a:p>
            <a:pPr>
              <a:lnSpc>
                <a:spcPct val="150000"/>
              </a:lnSpc>
            </a:pPr>
            <a:r>
              <a:rPr lang="zh-CN" altLang="en-US" sz="1600" dirty="0" smtClean="0">
                <a:latin typeface="+mj-ea"/>
                <a:ea typeface="+mj-ea"/>
              </a:rPr>
              <a:t>类的</a:t>
            </a:r>
            <a:r>
              <a:rPr lang="zh-CN" altLang="en-US" sz="1600" dirty="0" smtClean="0">
                <a:solidFill>
                  <a:srgbClr val="0000FF"/>
                </a:solidFill>
                <a:latin typeface="+mj-ea"/>
                <a:ea typeface="+mj-ea"/>
              </a:rPr>
              <a:t>成员函数</a:t>
            </a:r>
            <a:r>
              <a:rPr lang="zh-CN" altLang="en-US" sz="1600" dirty="0" smtClean="0">
                <a:latin typeface="+mj-ea"/>
                <a:ea typeface="+mj-ea"/>
              </a:rPr>
              <a:t>：对封装的数据成员进行直接透明操作，描述类的动态特性或行为，扮演对外接口的角色，通常被定义为</a:t>
            </a:r>
            <a:r>
              <a:rPr lang="en-US" altLang="zh-CN" sz="1600" dirty="0" smtClean="0">
                <a:latin typeface="+mj-ea"/>
                <a:ea typeface="+mj-ea"/>
              </a:rPr>
              <a:t>public</a:t>
            </a:r>
            <a:r>
              <a:rPr lang="zh-CN" altLang="en-US" sz="1600" dirty="0" smtClean="0">
                <a:latin typeface="+mj-ea"/>
                <a:ea typeface="+mj-ea"/>
              </a:rPr>
              <a:t>形式，允许被调用。</a:t>
            </a:r>
            <a:endParaRPr lang="zh-CN" altLang="en-US" sz="1600" dirty="0">
              <a:latin typeface="+mj-ea"/>
              <a:ea typeface="+mj-ea"/>
            </a:endParaRPr>
          </a:p>
        </p:txBody>
      </p:sp>
      <p:sp>
        <p:nvSpPr>
          <p:cNvPr id="31" name="圆角矩形 30"/>
          <p:cNvSpPr/>
          <p:nvPr/>
        </p:nvSpPr>
        <p:spPr>
          <a:xfrm>
            <a:off x="4780637" y="2249486"/>
            <a:ext cx="4062312" cy="3746525"/>
          </a:xfrm>
          <a:prstGeom prst="roundRect">
            <a:avLst>
              <a:gd name="adj" fmla="val 2577"/>
            </a:avLst>
          </a:prstGeom>
          <a:solidFill>
            <a:schemeClr val="bg1">
              <a:lumMod val="95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Rectangle 3"/>
          <p:cNvSpPr>
            <a:spLocks noGrp="1"/>
          </p:cNvSpPr>
          <p:nvPr/>
        </p:nvSpPr>
        <p:spPr>
          <a:xfrm>
            <a:off x="4817847" y="2249486"/>
            <a:ext cx="5077974" cy="3877943"/>
          </a:xfrm>
          <a:prstGeom prst="rect">
            <a:avLst/>
          </a:prstGeom>
          <a:noFill/>
          <a:ln w="9525">
            <a:noFill/>
          </a:ln>
        </p:spPr>
        <p:txBody>
          <a:bodyPr vert="horz" wrap="square" lIns="91440" tIns="45720" rIns="91440" bIns="45720" anchor="t">
            <a:noAutofit/>
          </a:bodyPr>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class</a:t>
            </a: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800" b="1" i="0" u="none" strike="noStrike" kern="1200" cap="none" spc="0" normalizeH="0" baseline="0" noProof="0" dirty="0">
                <a:ln>
                  <a:noFill/>
                </a:ln>
                <a:solidFill>
                  <a:schemeClr val="accent2">
                    <a:lumMod val="75000"/>
                  </a:schemeClr>
                </a:solidFill>
                <a:effectLst/>
                <a:uLnTx/>
                <a:uFillTx/>
                <a:latin typeface="Courier New" panose="02070309020205020404" pitchFamily="49" charset="0"/>
                <a:ea typeface="幼圆" panose="02010509060101010101" charset="-122"/>
                <a:cs typeface="Courier New" panose="02070309020205020404" pitchFamily="49" charset="0"/>
              </a:rPr>
              <a:t>Date</a:t>
            </a:r>
            <a:endParaRPr kumimoji="0" lang="zh-CN" altLang="en-US" sz="1800" b="1" i="0" u="none" strike="noStrike" kern="1200" cap="none" spc="0" normalizeH="0" baseline="0" noProof="0" dirty="0">
              <a:ln>
                <a:noFill/>
              </a:ln>
              <a:solidFill>
                <a:schemeClr val="accent2">
                  <a:lumMod val="75000"/>
                </a:scheme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a:t>
            </a:r>
          </a:p>
          <a:p>
            <a:pPr marL="0" marR="0" lvl="0" indent="0" algn="l" defTabSz="914400" rtl="0" eaLnBrk="1" fontAlgn="auto" latinLnBrk="0" hangingPunct="1">
              <a:lnSpc>
                <a:spcPct val="90000"/>
              </a:lnSpc>
              <a:spcBef>
                <a:spcPct val="0"/>
              </a:spcBef>
              <a:spcAft>
                <a:spcPts val="0"/>
              </a:spcAft>
              <a:buClr>
                <a:srgbClr val="6D8A8C"/>
              </a:buClr>
              <a:buSzPct val="60000"/>
              <a:buNone/>
              <a:defRPr/>
            </a:pPr>
            <a:endPar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400" b="1" i="0" u="none" strike="noStrike" kern="1200" cap="none" spc="0" normalizeH="0" baseline="0" noProof="0" dirty="0" smtClean="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private</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en-US" altLang="zh-CN" sz="1400" b="1" i="0" u="none" strike="noStrike" kern="1200" cap="none" spc="0" normalizeH="0" baseline="0" noProof="0" dirty="0" smtClean="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endParaRPr>
          </a:p>
          <a:p>
            <a:pPr marL="785495" lvl="2" indent="0">
              <a:spcBef>
                <a:spcPct val="0"/>
              </a:spcBef>
              <a:buClr>
                <a:srgbClr val="6D8A8C"/>
              </a:buClr>
              <a:buSzPct val="60000"/>
              <a:buNone/>
            </a:pPr>
            <a:r>
              <a:rPr kumimoji="0" lang="en-US" altLang="zh-CN" sz="1400" b="1" i="0" u="none" strike="noStrike" kern="1200" cap="none" spc="0" normalizeH="0" baseline="0" noProof="0" dirty="0" err="1" smtClean="0">
                <a:ln>
                  <a:noFill/>
                </a:ln>
                <a:solidFill>
                  <a:srgbClr val="0000FF"/>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year; </a:t>
            </a:r>
            <a:endPar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785495" lvl="2" indent="0">
              <a:spcBef>
                <a:spcPct val="0"/>
              </a:spcBef>
              <a:buClr>
                <a:srgbClr val="6D8A8C"/>
              </a:buClr>
              <a:buSzPct val="60000"/>
              <a:buNone/>
            </a:pP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month;</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785495" lvl="2" indent="0">
              <a:spcBef>
                <a:spcPct val="0"/>
              </a:spcBef>
              <a:buClr>
                <a:srgbClr val="6D8A8C"/>
              </a:buClr>
              <a:buSzPct val="60000"/>
              <a:buNone/>
            </a:pP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day;</a:t>
            </a:r>
          </a:p>
          <a:p>
            <a:pPr marL="785495" lvl="2" indent="0">
              <a:spcBef>
                <a:spcPct val="0"/>
              </a:spcBef>
              <a:buClr>
                <a:srgbClr val="6D8A8C"/>
              </a:buClr>
              <a:buSzPct val="60000"/>
              <a:buNone/>
            </a:pPr>
            <a:endPar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smtClean="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public:</a:t>
            </a:r>
            <a:endParaRPr kumimoji="0" lang="zh-CN" altLang="en-US"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a:solidFill>
                  <a:srgbClr val="0000FF"/>
                </a:solidFill>
                <a:latin typeface="Courier New" panose="02070309020205020404" pitchFamily="49" charset="0"/>
                <a:ea typeface="幼圆" panose="02010509060101010101" charset="-122"/>
                <a:cs typeface="Courier New" panose="02070309020205020404" pitchFamily="49" charset="0"/>
              </a:rPr>
              <a:t>void</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err="1"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SetDate</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a:t>
            </a:r>
            <a:r>
              <a:rPr kumimoji="0" lang="en-US" altLang="zh-CN" sz="1400" b="1" i="0" u="none" strike="noStrike" kern="1200" cap="none" spc="0" normalizeH="0" baseline="0" noProof="0" dirty="0" err="1"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err="1"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 );      	 </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a:solidFill>
                  <a:srgbClr val="0000FF"/>
                </a:solidFill>
                <a:latin typeface="Courier New" panose="02070309020205020404" pitchFamily="49" charset="0"/>
                <a:ea typeface="幼圆" panose="02010509060101010101" charset="-122"/>
                <a:cs typeface="Courier New" panose="02070309020205020404" pitchFamily="49" charset="0"/>
              </a:rPr>
              <a:t>void</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Display( );                 	   </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GetYear( );                           </a:t>
            </a:r>
            <a:endParaRPr kumimoji="0" lang="zh-CN" altLang="en-US"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1"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GetMonth( );</a:t>
            </a:r>
            <a:r>
              <a:rPr kumimoji="0" lang="en-US" altLang="zh-CN"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zh-CN" altLang="en-US"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GetDay( );      </a:t>
            </a:r>
            <a:r>
              <a:rPr kumimoji="0" lang="en-US" altLang="zh-CN" sz="1000" b="1" i="0" u="none" strike="noStrike" kern="1200" cap="none" spc="0" normalizeH="0" baseline="0" noProof="0" dirty="0" smtClean="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zh-CN" altLang="en-US" sz="10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p>
        </p:txBody>
      </p:sp>
      <p:sp>
        <p:nvSpPr>
          <p:cNvPr id="34" name="矩形 33"/>
          <p:cNvSpPr/>
          <p:nvPr/>
        </p:nvSpPr>
        <p:spPr>
          <a:xfrm>
            <a:off x="5160600" y="2911454"/>
            <a:ext cx="2662588" cy="307777"/>
          </a:xfrm>
          <a:prstGeom prst="rect">
            <a:avLst/>
          </a:prstGeom>
        </p:spPr>
        <p:txBody>
          <a:bodyPr wrap="none">
            <a:spAutoFit/>
          </a:bodyPr>
          <a:lstStyle/>
          <a:p>
            <a:pPr marL="785495" lvl="2" indent="0">
              <a:spcBef>
                <a:spcPct val="0"/>
              </a:spcBef>
              <a:buClr>
                <a:srgbClr val="6D8A8C"/>
              </a:buClr>
              <a:buSzPct val="60000"/>
              <a:buNone/>
            </a:pPr>
            <a:r>
              <a:rPr lang="en-US" altLang="zh-CN" sz="1400" b="1" dirty="0">
                <a:solidFill>
                  <a:srgbClr val="00B050"/>
                </a:solidFill>
                <a:latin typeface="Courier New" panose="02070309020205020404" pitchFamily="49" charset="0"/>
                <a:ea typeface="幼圆" panose="02010509060101010101" charset="-122"/>
                <a:cs typeface="Courier New" panose="02070309020205020404" pitchFamily="49" charset="0"/>
              </a:rPr>
              <a:t>//private</a:t>
            </a:r>
            <a:r>
              <a:rPr lang="zh-CN" altLang="en-US" sz="1400" b="1" dirty="0" smtClean="0">
                <a:solidFill>
                  <a:srgbClr val="00B050"/>
                </a:solidFill>
                <a:latin typeface="隶书" panose="02010509060101010101" pitchFamily="49" charset="-122"/>
                <a:ea typeface="隶书" panose="02010509060101010101" pitchFamily="49" charset="-122"/>
                <a:cs typeface="Courier New" panose="02070309020205020404" pitchFamily="49" charset="0"/>
              </a:rPr>
              <a:t>可以</a:t>
            </a:r>
            <a:r>
              <a:rPr lang="zh-CN" altLang="en-US" sz="14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省略</a:t>
            </a:r>
            <a:endParaRPr lang="en-US" altLang="zh-CN" sz="1400" b="1" dirty="0">
              <a:solidFill>
                <a:srgbClr val="00B050"/>
              </a:solidFill>
              <a:latin typeface="隶书" panose="02010509060101010101" pitchFamily="49" charset="-122"/>
              <a:ea typeface="隶书" panose="02010509060101010101" pitchFamily="49" charset="-122"/>
              <a:cs typeface="Courier New" panose="02070309020205020404" pitchFamily="49" charset="0"/>
            </a:endParaRPr>
          </a:p>
        </p:txBody>
      </p:sp>
      <p:sp>
        <p:nvSpPr>
          <p:cNvPr id="35" name="矩形 34"/>
          <p:cNvSpPr/>
          <p:nvPr/>
        </p:nvSpPr>
        <p:spPr>
          <a:xfrm>
            <a:off x="3845064" y="4749799"/>
            <a:ext cx="902811" cy="307777"/>
          </a:xfrm>
          <a:prstGeom prst="rect">
            <a:avLst/>
          </a:prstGeom>
        </p:spPr>
        <p:txBody>
          <a:bodyPr wrap="none">
            <a:spAutoFit/>
          </a:bodyPr>
          <a:lstStyle/>
          <a:p>
            <a:pPr indent="-128905" algn="ctr">
              <a:spcBef>
                <a:spcPct val="0"/>
              </a:spcBef>
              <a:buClr>
                <a:srgbClr val="6D8A8C"/>
              </a:buClr>
              <a:buSzPct val="60000"/>
            </a:pPr>
            <a:r>
              <a:rPr lang="zh-CN" altLang="en-US" sz="1400" b="1" dirty="0" smtClean="0">
                <a:solidFill>
                  <a:srgbClr val="00B0F0"/>
                </a:solidFill>
                <a:latin typeface="等线" panose="02010600030101010101" pitchFamily="2" charset="-122"/>
                <a:ea typeface="等线" panose="02010600030101010101" pitchFamily="2" charset="-122"/>
                <a:cs typeface="Courier New" panose="02070309020205020404" pitchFamily="49" charset="0"/>
              </a:rPr>
              <a:t>成员</a:t>
            </a:r>
            <a:r>
              <a:rPr lang="zh-CN" altLang="en-US" sz="1400" b="1" dirty="0">
                <a:solidFill>
                  <a:srgbClr val="00B0F0"/>
                </a:solidFill>
                <a:latin typeface="等线" panose="02010600030101010101" pitchFamily="2" charset="-122"/>
                <a:ea typeface="等线" panose="02010600030101010101" pitchFamily="2" charset="-122"/>
                <a:cs typeface="Courier New" panose="02070309020205020404" pitchFamily="49" charset="0"/>
              </a:rPr>
              <a:t>函数</a:t>
            </a:r>
          </a:p>
        </p:txBody>
      </p:sp>
      <p:sp>
        <p:nvSpPr>
          <p:cNvPr id="36" name="右大括号 35"/>
          <p:cNvSpPr/>
          <p:nvPr/>
        </p:nvSpPr>
        <p:spPr>
          <a:xfrm flipH="1">
            <a:off x="4921479" y="3202846"/>
            <a:ext cx="87523" cy="678112"/>
          </a:xfrm>
          <a:prstGeom prst="rightBrac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右大括号 36"/>
          <p:cNvSpPr/>
          <p:nvPr/>
        </p:nvSpPr>
        <p:spPr>
          <a:xfrm flipH="1">
            <a:off x="4921480" y="4358639"/>
            <a:ext cx="87522" cy="1119405"/>
          </a:xfrm>
          <a:prstGeom prst="rightBrac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3838169" y="3392894"/>
            <a:ext cx="902811" cy="307777"/>
          </a:xfrm>
          <a:prstGeom prst="rect">
            <a:avLst/>
          </a:prstGeom>
        </p:spPr>
        <p:txBody>
          <a:bodyPr wrap="none">
            <a:spAutoFit/>
          </a:bodyPr>
          <a:lstStyle/>
          <a:p>
            <a:pPr indent="-128905" algn="ctr">
              <a:spcBef>
                <a:spcPct val="0"/>
              </a:spcBef>
              <a:buClr>
                <a:srgbClr val="6D8A8C"/>
              </a:buClr>
              <a:buSzPct val="60000"/>
            </a:pPr>
            <a:r>
              <a:rPr lang="zh-CN" altLang="en-US" sz="1400" b="1" dirty="0" smtClean="0">
                <a:solidFill>
                  <a:srgbClr val="00B0F0"/>
                </a:solidFill>
                <a:latin typeface="等线" panose="02010600030101010101" pitchFamily="2" charset="-122"/>
                <a:ea typeface="等线" panose="02010600030101010101" pitchFamily="2" charset="-122"/>
                <a:cs typeface="Courier New" panose="02070309020205020404" pitchFamily="49" charset="0"/>
              </a:rPr>
              <a:t>成员变量</a:t>
            </a:r>
            <a:endParaRPr lang="zh-CN" altLang="en-US" sz="1400" b="1" dirty="0">
              <a:solidFill>
                <a:srgbClr val="00B0F0"/>
              </a:solidFill>
              <a:latin typeface="等线" panose="02010600030101010101" pitchFamily="2" charset="-122"/>
              <a:ea typeface="等线" panose="02010600030101010101" pitchFamily="2" charset="-122"/>
              <a:cs typeface="Courier New" panose="02070309020205020404" pitchFamily="49" charset="0"/>
            </a:endParaRPr>
          </a:p>
        </p:txBody>
      </p:sp>
      <p:sp>
        <p:nvSpPr>
          <p:cNvPr id="39" name="矩形 38"/>
          <p:cNvSpPr/>
          <p:nvPr/>
        </p:nvSpPr>
        <p:spPr>
          <a:xfrm>
            <a:off x="6127929" y="5688234"/>
            <a:ext cx="1261884" cy="307777"/>
          </a:xfrm>
          <a:prstGeom prst="rect">
            <a:avLst/>
          </a:prstGeom>
        </p:spPr>
        <p:txBody>
          <a:bodyPr wrap="none">
            <a:spAutoFit/>
          </a:bodyPr>
          <a:lstStyle/>
          <a:p>
            <a:r>
              <a:rPr lang="zh-CN" altLang="en-US" sz="1400" dirty="0" smtClean="0">
                <a:latin typeface="楷体" panose="02010609060101010101" pitchFamily="49" charset="-122"/>
                <a:ea typeface="楷体" panose="02010609060101010101" pitchFamily="49" charset="-122"/>
              </a:rPr>
              <a:t>类的声明部分</a:t>
            </a:r>
            <a:endParaRPr lang="zh-CN" altLang="en-US" sz="1400" dirty="0">
              <a:latin typeface="楷体" panose="02010609060101010101" pitchFamily="49" charset="-122"/>
              <a:ea typeface="楷体" panose="02010609060101010101" pitchFamily="49" charset="-122"/>
            </a:endParaRPr>
          </a:p>
        </p:txBody>
      </p:sp>
      <p:cxnSp>
        <p:nvCxnSpPr>
          <p:cNvPr id="41" name="直接箭头连接符 40"/>
          <p:cNvCxnSpPr>
            <a:stCxn id="11" idx="3"/>
            <a:endCxn id="38" idx="1"/>
          </p:cNvCxnSpPr>
          <p:nvPr/>
        </p:nvCxnSpPr>
        <p:spPr>
          <a:xfrm flipV="1">
            <a:off x="2682372" y="3546783"/>
            <a:ext cx="1155797" cy="168816"/>
          </a:xfrm>
          <a:prstGeom prst="straightConnector1">
            <a:avLst/>
          </a:prstGeom>
          <a:ln w="28575">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3" idx="3"/>
            <a:endCxn id="35" idx="1"/>
          </p:cNvCxnSpPr>
          <p:nvPr/>
        </p:nvCxnSpPr>
        <p:spPr>
          <a:xfrm flipV="1">
            <a:off x="2861286" y="4903688"/>
            <a:ext cx="983778" cy="27015"/>
          </a:xfrm>
          <a:prstGeom prst="straightConnector1">
            <a:avLst/>
          </a:prstGeom>
          <a:ln w="28575">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5044115" y="3976456"/>
            <a:ext cx="887270" cy="262306"/>
          </a:xfrm>
          <a:prstGeom prst="roundRect">
            <a:avLst>
              <a:gd name="adj" fmla="val 5337"/>
            </a:avLst>
          </a:prstGeom>
          <a:noFill/>
          <a:ln w="28575">
            <a:solidFill>
              <a:srgbClr val="C0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云形标注 50"/>
          <p:cNvSpPr/>
          <p:nvPr/>
        </p:nvSpPr>
        <p:spPr>
          <a:xfrm>
            <a:off x="6585163" y="3117709"/>
            <a:ext cx="2462781" cy="1150947"/>
          </a:xfrm>
          <a:prstGeom prst="cloudCallout">
            <a:avLst>
              <a:gd name="adj1" fmla="val -46992"/>
              <a:gd name="adj2" fmla="val 55388"/>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latin typeface="楷体" panose="02010609060101010101" pitchFamily="49" charset="-122"/>
                <a:ea typeface="楷体" panose="02010609060101010101" pitchFamily="49" charset="-122"/>
              </a:rPr>
              <a:t>在哪里进行</a:t>
            </a:r>
            <a:r>
              <a:rPr lang="zh-CN" altLang="en-US" sz="1400" dirty="0" smtClean="0">
                <a:latin typeface="楷体" panose="02010609060101010101" pitchFamily="49" charset="-122"/>
                <a:ea typeface="楷体" panose="02010609060101010101" pitchFamily="49" charset="-122"/>
              </a:rPr>
              <a:t>类的</a:t>
            </a:r>
            <a:endParaRPr lang="en-US" altLang="zh-CN" sz="1400" dirty="0" smtClean="0">
              <a:latin typeface="楷体" panose="02010609060101010101" pitchFamily="49" charset="-122"/>
              <a:ea typeface="楷体" panose="02010609060101010101" pitchFamily="49" charset="-122"/>
            </a:endParaRPr>
          </a:p>
          <a:p>
            <a:pPr algn="ctr"/>
            <a:r>
              <a:rPr lang="zh-CN" altLang="en-US" sz="1400" b="1" dirty="0" smtClean="0">
                <a:solidFill>
                  <a:srgbClr val="FFFF00"/>
                </a:solidFill>
                <a:latin typeface="楷体" panose="02010609060101010101" pitchFamily="49" charset="-122"/>
                <a:ea typeface="楷体" panose="02010609060101010101" pitchFamily="49" charset="-122"/>
              </a:rPr>
              <a:t>成员</a:t>
            </a:r>
            <a:r>
              <a:rPr lang="zh-CN" altLang="en-US" sz="1400" b="1" dirty="0">
                <a:solidFill>
                  <a:srgbClr val="FFFF00"/>
                </a:solidFill>
                <a:latin typeface="楷体" panose="02010609060101010101" pitchFamily="49" charset="-122"/>
                <a:ea typeface="楷体" panose="02010609060101010101" pitchFamily="49" charset="-122"/>
              </a:rPr>
              <a:t>函数</a:t>
            </a:r>
            <a:r>
              <a:rPr lang="zh-CN" altLang="en-US" sz="1400" dirty="0">
                <a:solidFill>
                  <a:srgbClr val="FFFF00"/>
                </a:solidFill>
                <a:latin typeface="楷体" panose="02010609060101010101" pitchFamily="49" charset="-122"/>
                <a:ea typeface="楷体" panose="02010609060101010101" pitchFamily="49" charset="-122"/>
              </a:rPr>
              <a:t>的</a:t>
            </a:r>
            <a:r>
              <a:rPr lang="zh-CN" altLang="en-US" sz="1400" dirty="0" smtClean="0">
                <a:solidFill>
                  <a:srgbClr val="FFFF00"/>
                </a:solidFill>
                <a:latin typeface="楷体" panose="02010609060101010101" pitchFamily="49" charset="-122"/>
                <a:ea typeface="楷体" panose="02010609060101010101" pitchFamily="49" charset="-122"/>
              </a:rPr>
              <a:t>定义</a:t>
            </a:r>
            <a:r>
              <a:rPr lang="zh-CN" altLang="en-US" sz="1400" dirty="0" smtClean="0">
                <a:latin typeface="楷体" panose="02010609060101010101" pitchFamily="49" charset="-122"/>
                <a:ea typeface="楷体" panose="02010609060101010101" pitchFamily="49" charset="-122"/>
              </a:rPr>
              <a:t>呢</a:t>
            </a:r>
            <a:r>
              <a:rPr lang="en-US" altLang="zh-CN" sz="1400" dirty="0" smtClean="0">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9345" y="1984528"/>
            <a:ext cx="2585754" cy="3788454"/>
            <a:chOff x="1744021" y="1576833"/>
            <a:chExt cx="2585754" cy="3788454"/>
          </a:xfrm>
        </p:grpSpPr>
        <p:sp>
          <p:nvSpPr>
            <p:cNvPr id="4" name="矩形 3"/>
            <p:cNvSpPr/>
            <p:nvPr/>
          </p:nvSpPr>
          <p:spPr>
            <a:xfrm>
              <a:off x="1744021" y="1576833"/>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1744021" y="3136816"/>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5"/>
            <p:cNvSpPr txBox="1"/>
            <p:nvPr/>
          </p:nvSpPr>
          <p:spPr>
            <a:xfrm>
              <a:off x="1786662" y="1613850"/>
              <a:ext cx="2543113" cy="1077218"/>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a:t>
              </a:r>
              <a:r>
                <a:rPr lang="en-US" altLang="zh-CN" sz="1400" b="1" dirty="0" smtClean="0">
                  <a:solidFill>
                    <a:srgbClr val="0000FF"/>
                  </a:solidFill>
                  <a:latin typeface="Courier New" panose="02070309020205020404" pitchFamily="49" charset="0"/>
                  <a:cs typeface="Courier New" panose="02070309020205020404" pitchFamily="49" charset="0"/>
                </a:rPr>
                <a:t>oid</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C00000"/>
                  </a:solidFill>
                  <a:latin typeface="Courier New" panose="02070309020205020404" pitchFamily="49" charset="0"/>
                  <a:cs typeface="Courier New" panose="02070309020205020404" pitchFamily="49" charset="0"/>
                </a:rPr>
                <a:t>Func</a:t>
              </a:r>
              <a:r>
                <a:rPr lang="en-US" altLang="zh-CN" sz="1400" b="1" dirty="0" smtClean="0">
                  <a:latin typeface="Courier New" panose="02070309020205020404" pitchFamily="49" charset="0"/>
                  <a:cs typeface="Courier New" panose="02070309020205020404" pitchFamily="49" charset="0"/>
                </a:rPr>
                <a:t>(</a:t>
              </a:r>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B0F0"/>
                  </a:solidFill>
                  <a:latin typeface="Courier New" panose="02070309020205020404" pitchFamily="49" charset="0"/>
                  <a:cs typeface="Courier New" panose="02070309020205020404" pitchFamily="49" charset="0"/>
                </a:rPr>
                <a:t>var</a:t>
              </a:r>
              <a:r>
                <a:rPr lang="en-US" altLang="zh-CN" sz="14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7" name="文本框 6"/>
            <p:cNvSpPr txBox="1"/>
            <p:nvPr/>
          </p:nvSpPr>
          <p:spPr>
            <a:xfrm>
              <a:off x="1786663" y="3226499"/>
              <a:ext cx="2494668" cy="2062103"/>
            </a:xfrm>
            <a:prstGeom prst="rect">
              <a:avLst/>
            </a:prstGeom>
            <a:noFill/>
          </p:spPr>
          <p:txBody>
            <a:bodyPr wrap="square" rtlCol="0">
              <a:spAutoFit/>
            </a:bodyPr>
            <a:lstStyle/>
            <a:p>
              <a:r>
                <a:rPr lang="en-US" altLang="zh-CN" sz="1600" b="1" dirty="0" err="1" smtClean="0">
                  <a:solidFill>
                    <a:srgbClr val="0000FF"/>
                  </a:solidFill>
                  <a:latin typeface="Courier New" panose="02070309020205020404" pitchFamily="49" charset="0"/>
                  <a:cs typeface="Courier New" panose="02070309020205020404" pitchFamily="49" charset="0"/>
                </a:rPr>
                <a:t>int</a:t>
              </a:r>
              <a:r>
                <a:rPr lang="en-US" altLang="zh-CN" sz="1600" b="1" dirty="0" smtClean="0">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main</a:t>
              </a:r>
              <a:r>
                <a:rPr lang="en-US" altLang="zh-CN" sz="16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endParaRPr lang="en-US" altLang="zh-CN" sz="1600" b="1" dirty="0" smtClean="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   </a:t>
              </a:r>
              <a:endParaRPr lang="en-US" altLang="zh-CN" sz="1600" b="1" dirty="0" smtClean="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8" name="文本框 7"/>
            <p:cNvSpPr txBox="1"/>
            <p:nvPr/>
          </p:nvSpPr>
          <p:spPr>
            <a:xfrm>
              <a:off x="2021866" y="4366410"/>
              <a:ext cx="553998" cy="482504"/>
            </a:xfrm>
            <a:prstGeom prst="rect">
              <a:avLst/>
            </a:prstGeom>
            <a:noFill/>
          </p:spPr>
          <p:txBody>
            <a:bodyPr vert="eaVert" wrap="square" rtlCol="0">
              <a:spAutoFit/>
            </a:bodyPr>
            <a:lstStyle/>
            <a:p>
              <a:pPr algn="ctr"/>
              <a:r>
                <a:rPr lang="en-US" altLang="zh-CN" sz="2400" dirty="0" smtClean="0"/>
                <a:t>…</a:t>
              </a:r>
              <a:endParaRPr lang="zh-CN" altLang="en-US" sz="2400" dirty="0"/>
            </a:p>
          </p:txBody>
        </p:sp>
        <p:cxnSp>
          <p:nvCxnSpPr>
            <p:cNvPr id="9" name="直接箭头连接符 8"/>
            <p:cNvCxnSpPr/>
            <p:nvPr/>
          </p:nvCxnSpPr>
          <p:spPr>
            <a:xfrm flipV="1">
              <a:off x="2940369" y="1851873"/>
              <a:ext cx="769135" cy="2332568"/>
            </a:xfrm>
            <a:prstGeom prst="straightConnector1">
              <a:avLst/>
            </a:prstGeom>
            <a:ln w="12700">
              <a:solidFill>
                <a:srgbClr val="0000FF"/>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13382" y="4259364"/>
            <a:ext cx="2547492" cy="307777"/>
          </a:xfrm>
          <a:prstGeom prst="rect">
            <a:avLst/>
          </a:prstGeom>
        </p:spPr>
        <p:txBody>
          <a:bodyPr wrap="none">
            <a:spAutoFit/>
          </a:bodyPr>
          <a:lstStyle/>
          <a:p>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B0F0"/>
                </a:solidFill>
                <a:latin typeface="Courier New" panose="02070309020205020404" pitchFamily="49" charset="0"/>
                <a:cs typeface="Courier New" panose="02070309020205020404" pitchFamily="49" charset="0"/>
              </a:rPr>
              <a:t>DateA</a:t>
            </a:r>
            <a:r>
              <a:rPr lang="en-US" altLang="zh-CN" sz="1400" b="1" dirty="0" smtClean="0">
                <a:latin typeface="Courier New" panose="02070309020205020404" pitchFamily="49" charset="0"/>
                <a:cs typeface="Courier New" panose="02070309020205020404" pitchFamily="49" charset="0"/>
              </a:rPr>
              <a:t>(2018,11,2);</a:t>
            </a:r>
            <a:endParaRPr lang="zh-CN" altLang="en-US" sz="1400" dirty="0"/>
          </a:p>
        </p:txBody>
      </p:sp>
      <p:sp>
        <p:nvSpPr>
          <p:cNvPr id="11" name="矩形 10"/>
          <p:cNvSpPr/>
          <p:nvPr/>
        </p:nvSpPr>
        <p:spPr>
          <a:xfrm>
            <a:off x="507266" y="4533464"/>
            <a:ext cx="1473480"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12" name="矩形 11"/>
          <p:cNvSpPr/>
          <p:nvPr/>
        </p:nvSpPr>
        <p:spPr>
          <a:xfrm>
            <a:off x="571585" y="5152791"/>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grpSp>
        <p:nvGrpSpPr>
          <p:cNvPr id="13" name="组合 12"/>
          <p:cNvGrpSpPr/>
          <p:nvPr/>
        </p:nvGrpSpPr>
        <p:grpSpPr>
          <a:xfrm>
            <a:off x="3142545" y="1984528"/>
            <a:ext cx="2585754" cy="3788454"/>
            <a:chOff x="1744021" y="1576833"/>
            <a:chExt cx="2585754" cy="3788454"/>
          </a:xfrm>
        </p:grpSpPr>
        <p:sp>
          <p:nvSpPr>
            <p:cNvPr id="14" name="矩形 13"/>
            <p:cNvSpPr/>
            <p:nvPr/>
          </p:nvSpPr>
          <p:spPr>
            <a:xfrm>
              <a:off x="1744021" y="1576833"/>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1744021" y="3136816"/>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1786662" y="1613850"/>
              <a:ext cx="2543113" cy="1046440"/>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a:t>
              </a:r>
              <a:r>
                <a:rPr lang="en-US" altLang="zh-CN" sz="1400" b="1" dirty="0" smtClean="0">
                  <a:solidFill>
                    <a:srgbClr val="0000FF"/>
                  </a:solidFill>
                  <a:latin typeface="Courier New" panose="02070309020205020404" pitchFamily="49" charset="0"/>
                  <a:cs typeface="Courier New" panose="02070309020205020404" pitchFamily="49" charset="0"/>
                </a:rPr>
                <a:t>oid</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C00000"/>
                  </a:solidFill>
                  <a:latin typeface="Courier New" panose="02070309020205020404" pitchFamily="49" charset="0"/>
                  <a:cs typeface="Courier New" panose="02070309020205020404" pitchFamily="49" charset="0"/>
                </a:rPr>
                <a:t>Func</a:t>
              </a:r>
              <a:r>
                <a:rPr lang="en-US" altLang="zh-CN" sz="1400" b="1" dirty="0" smtClean="0">
                  <a:latin typeface="Courier New" panose="02070309020205020404" pitchFamily="49" charset="0"/>
                  <a:cs typeface="Courier New" panose="02070309020205020404" pitchFamily="49" charset="0"/>
                </a:rPr>
                <a:t>(</a:t>
              </a:r>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B0F0"/>
                  </a:solidFill>
                  <a:latin typeface="Courier New" panose="02070309020205020404" pitchFamily="49" charset="0"/>
                  <a:cs typeface="Courier New" panose="02070309020205020404" pitchFamily="49" charset="0"/>
                </a:rPr>
                <a:t>varP</a:t>
              </a:r>
              <a:r>
                <a:rPr lang="en-US" altLang="zh-CN" sz="14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17" name="文本框 16"/>
            <p:cNvSpPr txBox="1"/>
            <p:nvPr/>
          </p:nvSpPr>
          <p:spPr>
            <a:xfrm>
              <a:off x="1786663" y="3226499"/>
              <a:ext cx="2494668" cy="2062103"/>
            </a:xfrm>
            <a:prstGeom prst="rect">
              <a:avLst/>
            </a:prstGeom>
            <a:noFill/>
          </p:spPr>
          <p:txBody>
            <a:bodyPr wrap="square" rtlCol="0">
              <a:spAutoFit/>
            </a:bodyPr>
            <a:lstStyle/>
            <a:p>
              <a:r>
                <a:rPr lang="en-US" altLang="zh-CN" sz="1600" b="1" dirty="0" err="1" smtClean="0">
                  <a:solidFill>
                    <a:srgbClr val="0000FF"/>
                  </a:solidFill>
                  <a:latin typeface="Courier New" panose="02070309020205020404" pitchFamily="49" charset="0"/>
                  <a:cs typeface="Courier New" panose="02070309020205020404" pitchFamily="49" charset="0"/>
                </a:rPr>
                <a:t>int</a:t>
              </a:r>
              <a:r>
                <a:rPr lang="en-US" altLang="zh-CN" sz="1600" b="1" dirty="0" smtClean="0">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main</a:t>
              </a:r>
              <a:r>
                <a:rPr lang="en-US" altLang="zh-CN" sz="16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endParaRPr lang="en-US" altLang="zh-CN" sz="1600" b="1" dirty="0" smtClean="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   </a:t>
              </a:r>
              <a:endParaRPr lang="en-US" altLang="zh-CN" sz="1600" b="1" dirty="0" smtClean="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cxnSp>
          <p:nvCxnSpPr>
            <p:cNvPr id="18" name="直接箭头连接符 17"/>
            <p:cNvCxnSpPr/>
            <p:nvPr/>
          </p:nvCxnSpPr>
          <p:spPr>
            <a:xfrm flipV="1">
              <a:off x="2620442" y="1822620"/>
              <a:ext cx="1148995" cy="2490714"/>
            </a:xfrm>
            <a:prstGeom prst="straightConnector1">
              <a:avLst/>
            </a:prstGeom>
            <a:ln w="12700">
              <a:solidFill>
                <a:srgbClr val="0000FF"/>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3286374" y="4110220"/>
            <a:ext cx="2547492" cy="307777"/>
          </a:xfrm>
          <a:prstGeom prst="rect">
            <a:avLst/>
          </a:prstGeom>
        </p:spPr>
        <p:txBody>
          <a:bodyPr wrap="none">
            <a:spAutoFit/>
          </a:bodyPr>
          <a:lstStyle/>
          <a:p>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B0F0"/>
                </a:solidFill>
                <a:latin typeface="Courier New" panose="02070309020205020404" pitchFamily="49" charset="0"/>
                <a:cs typeface="Courier New" panose="02070309020205020404" pitchFamily="49" charset="0"/>
              </a:rPr>
              <a:t>DateA</a:t>
            </a:r>
            <a:r>
              <a:rPr lang="en-US" altLang="zh-CN" sz="1400" b="1" dirty="0" smtClean="0">
                <a:latin typeface="Courier New" panose="02070309020205020404" pitchFamily="49" charset="0"/>
                <a:cs typeface="Courier New" panose="02070309020205020404" pitchFamily="49" charset="0"/>
              </a:rPr>
              <a:t>(2018,11,2);</a:t>
            </a:r>
            <a:endParaRPr lang="zh-CN" altLang="en-US" sz="1400" dirty="0"/>
          </a:p>
        </p:txBody>
      </p:sp>
      <p:sp>
        <p:nvSpPr>
          <p:cNvPr id="20" name="矩形 19"/>
          <p:cNvSpPr/>
          <p:nvPr/>
        </p:nvSpPr>
        <p:spPr>
          <a:xfrm>
            <a:off x="3333369" y="4692502"/>
            <a:ext cx="1043876" cy="307777"/>
          </a:xfrm>
          <a:prstGeom prst="rect">
            <a:avLst/>
          </a:prstGeom>
        </p:spPr>
        <p:txBody>
          <a:bodyPr wrap="none">
            <a:spAutoFit/>
          </a:bodyPr>
          <a:lstStyle/>
          <a:p>
            <a:r>
              <a:rPr lang="en-US" altLang="zh-CN" sz="1400" b="1" dirty="0" err="1" smtClean="0">
                <a:solidFill>
                  <a:srgbClr val="C00000"/>
                </a:solidFill>
                <a:latin typeface="Courier New" panose="02070309020205020404" pitchFamily="49" charset="0"/>
                <a:cs typeface="Courier New" panose="02070309020205020404" pitchFamily="49" charset="0"/>
              </a:rPr>
              <a:t>Func</a:t>
            </a:r>
            <a:r>
              <a:rPr lang="en-US" altLang="zh-CN" sz="1400" b="1" dirty="0" smtClean="0">
                <a:latin typeface="Courier New" panose="02070309020205020404" pitchFamily="49" charset="0"/>
                <a:cs typeface="Courier New" panose="02070309020205020404" pitchFamily="49" charset="0"/>
              </a:rPr>
              <a:t>(</a:t>
            </a:r>
            <a:r>
              <a:rPr lang="en-US" altLang="zh-CN" sz="1400" b="1" dirty="0">
                <a:solidFill>
                  <a:srgbClr val="00B0F0"/>
                </a:solidFill>
                <a:latin typeface="Courier New" panose="02070309020205020404" pitchFamily="49" charset="0"/>
                <a:cs typeface="Courier New" panose="02070309020205020404" pitchFamily="49" charset="0"/>
              </a:rPr>
              <a:t>P</a:t>
            </a:r>
            <a:r>
              <a:rPr lang="en-US" altLang="zh-CN" sz="1400" b="1" dirty="0" smtClean="0">
                <a:latin typeface="Courier New" panose="02070309020205020404" pitchFamily="49" charset="0"/>
                <a:cs typeface="Courier New" panose="02070309020205020404" pitchFamily="49" charset="0"/>
              </a:rPr>
              <a:t>);</a:t>
            </a:r>
            <a:endParaRPr lang="en-US" altLang="zh-CN" sz="1400" b="1" dirty="0">
              <a:latin typeface="Courier New" panose="02070309020205020404" pitchFamily="49" charset="0"/>
              <a:cs typeface="Courier New" panose="02070309020205020404" pitchFamily="49" charset="0"/>
            </a:endParaRPr>
          </a:p>
        </p:txBody>
      </p:sp>
      <p:sp>
        <p:nvSpPr>
          <p:cNvPr id="21" name="矩形 20"/>
          <p:cNvSpPr/>
          <p:nvPr/>
        </p:nvSpPr>
        <p:spPr>
          <a:xfrm>
            <a:off x="3334571" y="5194399"/>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grpSp>
        <p:nvGrpSpPr>
          <p:cNvPr id="22" name="组合 21"/>
          <p:cNvGrpSpPr/>
          <p:nvPr/>
        </p:nvGrpSpPr>
        <p:grpSpPr>
          <a:xfrm>
            <a:off x="6069165" y="1984528"/>
            <a:ext cx="2585754" cy="3788454"/>
            <a:chOff x="1744021" y="1576833"/>
            <a:chExt cx="2585754" cy="3788454"/>
          </a:xfrm>
        </p:grpSpPr>
        <p:sp>
          <p:nvSpPr>
            <p:cNvPr id="23" name="矩形 22"/>
            <p:cNvSpPr/>
            <p:nvPr/>
          </p:nvSpPr>
          <p:spPr>
            <a:xfrm>
              <a:off x="1744021" y="1576833"/>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a:off x="1744021" y="3136816"/>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文本框 24"/>
            <p:cNvSpPr txBox="1"/>
            <p:nvPr/>
          </p:nvSpPr>
          <p:spPr>
            <a:xfrm>
              <a:off x="1786662" y="1613850"/>
              <a:ext cx="2543113" cy="1077218"/>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a:t>
              </a:r>
              <a:r>
                <a:rPr lang="en-US" altLang="zh-CN" sz="1400" b="1" dirty="0" smtClean="0">
                  <a:solidFill>
                    <a:srgbClr val="0000FF"/>
                  </a:solidFill>
                  <a:latin typeface="Courier New" panose="02070309020205020404" pitchFamily="49" charset="0"/>
                  <a:cs typeface="Courier New" panose="02070309020205020404" pitchFamily="49" charset="0"/>
                </a:rPr>
                <a:t>oid</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C00000"/>
                  </a:solidFill>
                  <a:latin typeface="Courier New" panose="02070309020205020404" pitchFamily="49" charset="0"/>
                  <a:cs typeface="Courier New" panose="02070309020205020404" pitchFamily="49" charset="0"/>
                </a:rPr>
                <a:t>Func</a:t>
              </a:r>
              <a:r>
                <a:rPr lang="en-US" altLang="zh-CN" sz="1400" b="1" dirty="0" smtClean="0">
                  <a:latin typeface="Courier New" panose="02070309020205020404" pitchFamily="49" charset="0"/>
                  <a:cs typeface="Courier New" panose="02070309020205020404" pitchFamily="49" charset="0"/>
                </a:rPr>
                <a:t>(</a:t>
              </a:r>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smtClean="0">
                  <a:latin typeface="Courier New" panose="02070309020205020404" pitchFamily="49" charset="0"/>
                  <a:cs typeface="Courier New" panose="02070309020205020404" pitchFamily="49" charset="0"/>
                </a:rPr>
                <a:t>&amp;</a:t>
              </a:r>
              <a:r>
                <a:rPr lang="en-US" altLang="zh-CN" sz="1400" b="1" dirty="0" err="1" smtClean="0">
                  <a:solidFill>
                    <a:srgbClr val="00B0F0"/>
                  </a:solidFill>
                  <a:latin typeface="Courier New" panose="02070309020205020404" pitchFamily="49" charset="0"/>
                  <a:cs typeface="Courier New" panose="02070309020205020404" pitchFamily="49" charset="0"/>
                </a:rPr>
                <a:t>varR</a:t>
              </a:r>
              <a:r>
                <a:rPr lang="en-US" altLang="zh-CN" sz="1400" b="1" dirty="0" smtClean="0">
                  <a:solidFill>
                    <a:srgbClr val="00B0F0"/>
                  </a:solidFill>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26" name="文本框 25"/>
            <p:cNvSpPr txBox="1"/>
            <p:nvPr/>
          </p:nvSpPr>
          <p:spPr>
            <a:xfrm>
              <a:off x="1786663" y="3226499"/>
              <a:ext cx="2494668" cy="2062103"/>
            </a:xfrm>
            <a:prstGeom prst="rect">
              <a:avLst/>
            </a:prstGeom>
            <a:noFill/>
          </p:spPr>
          <p:txBody>
            <a:bodyPr wrap="square" rtlCol="0">
              <a:spAutoFit/>
            </a:bodyPr>
            <a:lstStyle/>
            <a:p>
              <a:r>
                <a:rPr lang="en-US" altLang="zh-CN" sz="1600" b="1" dirty="0" err="1" smtClean="0">
                  <a:solidFill>
                    <a:srgbClr val="0000FF"/>
                  </a:solidFill>
                  <a:latin typeface="Courier New" panose="02070309020205020404" pitchFamily="49" charset="0"/>
                  <a:cs typeface="Courier New" panose="02070309020205020404" pitchFamily="49" charset="0"/>
                </a:rPr>
                <a:t>int</a:t>
              </a:r>
              <a:r>
                <a:rPr lang="en-US" altLang="zh-CN" sz="1600" b="1" dirty="0" smtClean="0">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main</a:t>
              </a:r>
              <a:r>
                <a:rPr lang="en-US" altLang="zh-CN" sz="16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endParaRPr lang="en-US" altLang="zh-CN" sz="1600" b="1" dirty="0" smtClean="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   </a:t>
              </a:r>
              <a:endParaRPr lang="en-US" altLang="zh-CN" sz="1600" b="1" dirty="0" smtClean="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27" name="文本框 26"/>
            <p:cNvSpPr txBox="1"/>
            <p:nvPr/>
          </p:nvSpPr>
          <p:spPr>
            <a:xfrm>
              <a:off x="2144016" y="4382911"/>
              <a:ext cx="553998" cy="482504"/>
            </a:xfrm>
            <a:prstGeom prst="rect">
              <a:avLst/>
            </a:prstGeom>
            <a:noFill/>
          </p:spPr>
          <p:txBody>
            <a:bodyPr vert="eaVert" wrap="square" rtlCol="0">
              <a:spAutoFit/>
            </a:bodyPr>
            <a:lstStyle/>
            <a:p>
              <a:pPr algn="ctr"/>
              <a:r>
                <a:rPr lang="en-US" altLang="zh-CN" sz="2400" dirty="0" smtClean="0"/>
                <a:t>…</a:t>
              </a:r>
              <a:endParaRPr lang="zh-CN" altLang="en-US" sz="2400" dirty="0"/>
            </a:p>
          </p:txBody>
        </p:sp>
        <p:cxnSp>
          <p:nvCxnSpPr>
            <p:cNvPr id="28" name="直接箭头连接符 27"/>
            <p:cNvCxnSpPr/>
            <p:nvPr/>
          </p:nvCxnSpPr>
          <p:spPr>
            <a:xfrm flipV="1">
              <a:off x="2940369" y="1851873"/>
              <a:ext cx="954126" cy="2332567"/>
            </a:xfrm>
            <a:prstGeom prst="straightConnector1">
              <a:avLst/>
            </a:prstGeom>
            <a:ln w="12700">
              <a:solidFill>
                <a:srgbClr val="0000FF"/>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6257469" y="4201948"/>
            <a:ext cx="2440092" cy="307777"/>
          </a:xfrm>
          <a:prstGeom prst="rect">
            <a:avLst/>
          </a:prstGeom>
        </p:spPr>
        <p:txBody>
          <a:bodyPr wrap="none">
            <a:spAutoFit/>
          </a:bodyPr>
          <a:lstStyle/>
          <a:p>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B0F0"/>
                </a:solidFill>
                <a:latin typeface="Courier New" panose="02070309020205020404" pitchFamily="49" charset="0"/>
                <a:cs typeface="Courier New" panose="02070309020205020404" pitchFamily="49" charset="0"/>
              </a:rPr>
              <a:t>DateA</a:t>
            </a:r>
            <a:r>
              <a:rPr lang="en-US" altLang="zh-CN" sz="1400" b="1" dirty="0" smtClean="0">
                <a:latin typeface="Courier New" panose="02070309020205020404" pitchFamily="49" charset="0"/>
                <a:cs typeface="Courier New" panose="02070309020205020404" pitchFamily="49" charset="0"/>
              </a:rPr>
              <a:t>(2018,11,2)</a:t>
            </a:r>
            <a:endParaRPr lang="zh-CN" altLang="en-US" sz="1400" dirty="0"/>
          </a:p>
        </p:txBody>
      </p:sp>
      <p:sp>
        <p:nvSpPr>
          <p:cNvPr id="30" name="矩形 29"/>
          <p:cNvSpPr/>
          <p:nvPr/>
        </p:nvSpPr>
        <p:spPr>
          <a:xfrm>
            <a:off x="6286418" y="4542146"/>
            <a:ext cx="1473480"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31" name="矩形 30"/>
          <p:cNvSpPr/>
          <p:nvPr/>
        </p:nvSpPr>
        <p:spPr>
          <a:xfrm>
            <a:off x="6344213" y="5147457"/>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sp>
        <p:nvSpPr>
          <p:cNvPr id="32" name="矩形 31"/>
          <p:cNvSpPr/>
          <p:nvPr/>
        </p:nvSpPr>
        <p:spPr>
          <a:xfrm>
            <a:off x="3305304" y="4413252"/>
            <a:ext cx="2010487"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solidFill>
                  <a:srgbClr val="00B0F0"/>
                </a:solidFill>
                <a:latin typeface="Courier New" panose="02070309020205020404" pitchFamily="49" charset="0"/>
                <a:cs typeface="Courier New" panose="02070309020205020404" pitchFamily="49" charset="0"/>
              </a:rPr>
              <a:t> *p = &amp;</a:t>
            </a:r>
            <a:r>
              <a:rPr lang="en-US" altLang="zh-CN" sz="1400" b="1" dirty="0" err="1" smtClean="0">
                <a:solidFill>
                  <a:srgbClr val="00B0F0"/>
                </a:solidFill>
                <a:latin typeface="Courier New" panose="02070309020205020404" pitchFamily="49" charset="0"/>
                <a:cs typeface="Courier New" panose="02070309020205020404" pitchFamily="49" charset="0"/>
              </a:rPr>
              <a:t>DateA</a:t>
            </a:r>
            <a:r>
              <a:rPr lang="en-US" altLang="zh-CN" sz="1400" b="1" dirty="0" smtClean="0">
                <a:latin typeface="Courier New" panose="02070309020205020404" pitchFamily="49" charset="0"/>
                <a:cs typeface="Courier New" panose="02070309020205020404" pitchFamily="49" charset="0"/>
              </a:rPr>
              <a:t>;</a:t>
            </a:r>
            <a:endParaRPr lang="en-US" altLang="zh-CN" sz="1400" b="1" dirty="0">
              <a:latin typeface="Courier New" panose="02070309020205020404" pitchFamily="49" charset="0"/>
              <a:cs typeface="Courier New" panose="02070309020205020404" pitchFamily="49" charset="0"/>
            </a:endParaRPr>
          </a:p>
        </p:txBody>
      </p:sp>
      <p:sp>
        <p:nvSpPr>
          <p:cNvPr id="33" name="文本框 32"/>
          <p:cNvSpPr txBox="1"/>
          <p:nvPr/>
        </p:nvSpPr>
        <p:spPr>
          <a:xfrm>
            <a:off x="3445666" y="4871163"/>
            <a:ext cx="553998" cy="482504"/>
          </a:xfrm>
          <a:prstGeom prst="rect">
            <a:avLst/>
          </a:prstGeom>
          <a:noFill/>
        </p:spPr>
        <p:txBody>
          <a:bodyPr vert="eaVert" wrap="square" rtlCol="0">
            <a:spAutoFit/>
          </a:bodyPr>
          <a:lstStyle/>
          <a:p>
            <a:pPr algn="ctr"/>
            <a:r>
              <a:rPr lang="en-US" altLang="zh-CN" sz="2400" dirty="0" smtClean="0"/>
              <a:t>…</a:t>
            </a:r>
            <a:endParaRPr lang="zh-CN" altLang="en-US" sz="2400" dirty="0"/>
          </a:p>
        </p:txBody>
      </p:sp>
      <p:sp>
        <p:nvSpPr>
          <p:cNvPr id="34" name="文本框 33"/>
          <p:cNvSpPr txBox="1"/>
          <p:nvPr/>
        </p:nvSpPr>
        <p:spPr>
          <a:xfrm>
            <a:off x="441986" y="1471465"/>
            <a:ext cx="2357854" cy="338554"/>
          </a:xfrm>
          <a:prstGeom prst="rect">
            <a:avLst/>
          </a:prstGeom>
          <a:noFill/>
        </p:spPr>
        <p:txBody>
          <a:bodyPr wrap="square" rtlCol="0">
            <a:spAutoFit/>
          </a:bodyPr>
          <a:lstStyle/>
          <a:p>
            <a:pPr algn="ctr"/>
            <a:r>
              <a:rPr lang="zh-CN" altLang="en-US" sz="1400" b="1" dirty="0" smtClean="0">
                <a:latin typeface="+mn-ea"/>
                <a:sym typeface="Wingdings" panose="05000000000000000000" pitchFamily="2" charset="2"/>
              </a:rPr>
              <a:t>① </a:t>
            </a:r>
            <a:r>
              <a:rPr lang="zh-CN" altLang="en-US" sz="1600" b="1" dirty="0" smtClean="0">
                <a:latin typeface="+mn-ea"/>
              </a:rPr>
              <a:t>对象作为函数参数</a:t>
            </a:r>
            <a:endParaRPr lang="zh-CN" altLang="en-US" sz="1600" b="1" dirty="0">
              <a:latin typeface="+mn-ea"/>
            </a:endParaRPr>
          </a:p>
        </p:txBody>
      </p:sp>
      <p:sp>
        <p:nvSpPr>
          <p:cNvPr id="35" name="文本框 34"/>
          <p:cNvSpPr txBox="1"/>
          <p:nvPr/>
        </p:nvSpPr>
        <p:spPr>
          <a:xfrm>
            <a:off x="3041953" y="1486676"/>
            <a:ext cx="2572622" cy="338554"/>
          </a:xfrm>
          <a:prstGeom prst="rect">
            <a:avLst/>
          </a:prstGeom>
          <a:noFill/>
        </p:spPr>
        <p:txBody>
          <a:bodyPr wrap="square" rtlCol="0">
            <a:spAutoFit/>
          </a:bodyPr>
          <a:lstStyle/>
          <a:p>
            <a:pPr algn="ctr"/>
            <a:r>
              <a:rPr lang="zh-CN" altLang="en-US" sz="1400" b="1" dirty="0">
                <a:latin typeface="+mn-ea"/>
                <a:sym typeface="Wingdings" panose="05000000000000000000" pitchFamily="2" charset="2"/>
              </a:rPr>
              <a:t>②</a:t>
            </a:r>
            <a:r>
              <a:rPr lang="zh-CN" altLang="en-US" sz="1600" b="1" dirty="0" smtClean="0">
                <a:latin typeface="+mn-ea"/>
                <a:sym typeface="Wingdings" panose="05000000000000000000" pitchFamily="2" charset="2"/>
              </a:rPr>
              <a:t> </a:t>
            </a:r>
            <a:r>
              <a:rPr lang="zh-CN" altLang="en-US" sz="1600" b="1" dirty="0" smtClean="0">
                <a:latin typeface="+mn-ea"/>
              </a:rPr>
              <a:t>对象指针作为函数参数</a:t>
            </a:r>
            <a:endParaRPr lang="zh-CN" altLang="en-US" sz="1600" b="1" dirty="0">
              <a:latin typeface="+mn-ea"/>
            </a:endParaRPr>
          </a:p>
        </p:txBody>
      </p:sp>
      <p:sp>
        <p:nvSpPr>
          <p:cNvPr id="36" name="文本框 35"/>
          <p:cNvSpPr txBox="1"/>
          <p:nvPr/>
        </p:nvSpPr>
        <p:spPr>
          <a:xfrm>
            <a:off x="5913922" y="1486676"/>
            <a:ext cx="2572622" cy="338554"/>
          </a:xfrm>
          <a:prstGeom prst="rect">
            <a:avLst/>
          </a:prstGeom>
          <a:noFill/>
        </p:spPr>
        <p:txBody>
          <a:bodyPr wrap="square" rtlCol="0">
            <a:spAutoFit/>
          </a:bodyPr>
          <a:lstStyle/>
          <a:p>
            <a:pPr algn="ctr"/>
            <a:r>
              <a:rPr lang="zh-CN" altLang="en-US" sz="1400" b="1" dirty="0" smtClean="0">
                <a:latin typeface="+mn-ea"/>
                <a:sym typeface="Wingdings" panose="05000000000000000000" pitchFamily="2" charset="2"/>
              </a:rPr>
              <a:t>③ </a:t>
            </a:r>
            <a:r>
              <a:rPr lang="zh-CN" altLang="en-US" sz="1600" b="1" dirty="0" smtClean="0">
                <a:latin typeface="+mn-ea"/>
              </a:rPr>
              <a:t>对象引用作为函数参数</a:t>
            </a:r>
            <a:endParaRPr lang="zh-CN" altLang="en-US" sz="1600" b="1" dirty="0">
              <a:latin typeface="+mn-ea"/>
            </a:endParaRPr>
          </a:p>
        </p:txBody>
      </p:sp>
      <p:sp>
        <p:nvSpPr>
          <p:cNvPr id="37" name="标题 1"/>
          <p:cNvSpPr>
            <a:spLocks noGrp="1"/>
          </p:cNvSpPr>
          <p:nvPr>
            <p:ph type="title"/>
          </p:nvPr>
        </p:nvSpPr>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对象参数作用 </a:t>
            </a:r>
            <a:r>
              <a:rPr lang="en-US" altLang="zh-CN" dirty="0" smtClean="0">
                <a:sym typeface="+mn-ea"/>
              </a:rPr>
              <a:t>- </a:t>
            </a:r>
            <a:r>
              <a:rPr lang="zh-CN" altLang="en-US" b="1" dirty="0" smtClean="0">
                <a:solidFill>
                  <a:srgbClr val="FFFF00"/>
                </a:solidFill>
                <a:latin typeface="楷体" panose="02010609060101010101" pitchFamily="49" charset="-122"/>
                <a:ea typeface="楷体" panose="02010609060101010101" pitchFamily="49" charset="-122"/>
                <a:sym typeface="+mn-ea"/>
              </a:rPr>
              <a:t>一图知天下</a:t>
            </a:r>
          </a:p>
        </p:txBody>
      </p:sp>
      <p:cxnSp>
        <p:nvCxnSpPr>
          <p:cNvPr id="39" name="直接箭头连接符 38"/>
          <p:cNvCxnSpPr/>
          <p:nvPr/>
        </p:nvCxnSpPr>
        <p:spPr>
          <a:xfrm flipV="1">
            <a:off x="1598333" y="2224901"/>
            <a:ext cx="766495" cy="2351696"/>
          </a:xfrm>
          <a:prstGeom prst="straightConnector1">
            <a:avLst/>
          </a:prstGeom>
          <a:ln w="28575">
            <a:solidFill>
              <a:srgbClr val="FF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018966" y="2224901"/>
            <a:ext cx="1139460" cy="2496128"/>
          </a:xfrm>
          <a:prstGeom prst="straightConnector1">
            <a:avLst/>
          </a:prstGeom>
          <a:ln w="28575">
            <a:solidFill>
              <a:srgbClr val="FF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7273840" y="2259568"/>
            <a:ext cx="945799" cy="2294494"/>
          </a:xfrm>
          <a:prstGeom prst="straightConnector1">
            <a:avLst/>
          </a:prstGeom>
          <a:ln w="28575">
            <a:solidFill>
              <a:srgbClr val="FF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399344" y="1983472"/>
            <a:ext cx="2585755"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矩形 55"/>
          <p:cNvSpPr/>
          <p:nvPr/>
        </p:nvSpPr>
        <p:spPr>
          <a:xfrm>
            <a:off x="3142545" y="1983472"/>
            <a:ext cx="2582425"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矩形 56"/>
          <p:cNvSpPr/>
          <p:nvPr/>
        </p:nvSpPr>
        <p:spPr>
          <a:xfrm>
            <a:off x="6069164" y="1983472"/>
            <a:ext cx="2585755" cy="30124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43997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参数</a:t>
            </a:r>
            <a:endParaRPr lang="zh-CN" altLang="en-US" dirty="0" smtClean="0">
              <a:sym typeface="+mn-ea"/>
            </a:endParaRPr>
          </a:p>
        </p:txBody>
      </p:sp>
      <p:sp>
        <p:nvSpPr>
          <p:cNvPr id="5" name="矩形 4"/>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1. </a:t>
            </a:r>
            <a:r>
              <a:rPr lang="zh-CN" altLang="en-US" sz="2000" b="1" dirty="0" smtClean="0">
                <a:solidFill>
                  <a:srgbClr val="C00000"/>
                </a:solidFill>
                <a:latin typeface="Bodoni MT Black" panose="02070A03080606020203" pitchFamily="18" charset="0"/>
                <a:ea typeface="黑体" panose="02010609060101010101" pitchFamily="49" charset="-122"/>
              </a:rPr>
              <a:t>对象</a:t>
            </a:r>
            <a:r>
              <a:rPr lang="zh-CN" altLang="en-US" sz="2000" b="1" dirty="0">
                <a:solidFill>
                  <a:srgbClr val="C00000"/>
                </a:solidFill>
                <a:latin typeface="Bodoni MT Black" panose="02070A03080606020203" pitchFamily="18" charset="0"/>
                <a:ea typeface="黑体" panose="02010609060101010101" pitchFamily="49" charset="-122"/>
              </a:rPr>
              <a:t>作为</a:t>
            </a:r>
            <a:r>
              <a:rPr lang="zh-CN" altLang="en-US" sz="2000" b="1" dirty="0" smtClean="0">
                <a:solidFill>
                  <a:srgbClr val="C00000"/>
                </a:solidFill>
                <a:latin typeface="Bodoni MT Black" panose="02070A03080606020203" pitchFamily="18" charset="0"/>
                <a:ea typeface="黑体" panose="02010609060101010101" pitchFamily="49" charset="-122"/>
              </a:rPr>
              <a:t>函数</a:t>
            </a:r>
            <a:r>
              <a:rPr lang="zh-CN" altLang="en-US" sz="2000" b="1" dirty="0">
                <a:solidFill>
                  <a:srgbClr val="C00000"/>
                </a:solidFill>
                <a:latin typeface="Bodoni MT Black" panose="02070A03080606020203" pitchFamily="18" charset="0"/>
                <a:ea typeface="黑体" panose="02010609060101010101" pitchFamily="49" charset="-122"/>
              </a:rPr>
              <a:t>参数</a:t>
            </a:r>
          </a:p>
        </p:txBody>
      </p:sp>
      <p:sp>
        <p:nvSpPr>
          <p:cNvPr id="34" name="矩形 33"/>
          <p:cNvSpPr/>
          <p:nvPr/>
        </p:nvSpPr>
        <p:spPr>
          <a:xfrm>
            <a:off x="741185" y="2167408"/>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矩形 34"/>
          <p:cNvSpPr/>
          <p:nvPr/>
        </p:nvSpPr>
        <p:spPr>
          <a:xfrm>
            <a:off x="741185" y="3727391"/>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文本框 35"/>
          <p:cNvSpPr txBox="1"/>
          <p:nvPr/>
        </p:nvSpPr>
        <p:spPr>
          <a:xfrm>
            <a:off x="783826" y="2204425"/>
            <a:ext cx="2543113" cy="1077218"/>
          </a:xfrm>
          <a:prstGeom prst="rect">
            <a:avLst/>
          </a:prstGeom>
          <a:noFill/>
        </p:spPr>
        <p:txBody>
          <a:bodyPr wrap="square" rtlCol="0">
            <a:spAutoFit/>
          </a:bodyPr>
          <a:lstStyle/>
          <a:p>
            <a:r>
              <a:rPr lang="en-US" altLang="zh-CN" sz="1600" b="1" dirty="0">
                <a:solidFill>
                  <a:srgbClr val="0000FF"/>
                </a:solidFill>
                <a:latin typeface="Courier New" panose="02070309020205020404" pitchFamily="49" charset="0"/>
                <a:cs typeface="Courier New" panose="02070309020205020404" pitchFamily="49" charset="0"/>
              </a:rPr>
              <a:t>v</a:t>
            </a:r>
            <a:r>
              <a:rPr lang="en-US" altLang="zh-CN" sz="1600" b="1" dirty="0" smtClean="0">
                <a:solidFill>
                  <a:srgbClr val="0000FF"/>
                </a:solidFill>
                <a:latin typeface="Courier New" panose="02070309020205020404" pitchFamily="49" charset="0"/>
                <a:cs typeface="Courier New" panose="02070309020205020404" pitchFamily="49" charset="0"/>
              </a:rPr>
              <a:t>oid</a:t>
            </a:r>
            <a:r>
              <a:rPr lang="en-US" altLang="zh-CN" sz="1600" b="1" dirty="0" smtClean="0">
                <a:latin typeface="Courier New" panose="02070309020205020404" pitchFamily="49" charset="0"/>
                <a:cs typeface="Courier New" panose="02070309020205020404" pitchFamily="49" charset="0"/>
              </a:rPr>
              <a:t> </a:t>
            </a:r>
            <a:r>
              <a:rPr lang="en-US" altLang="zh-CN" sz="1600" b="1" dirty="0" err="1" smtClean="0">
                <a:solidFill>
                  <a:srgbClr val="C00000"/>
                </a:solidFill>
                <a:latin typeface="Courier New" panose="02070309020205020404" pitchFamily="49" charset="0"/>
                <a:cs typeface="Courier New" panose="02070309020205020404" pitchFamily="49" charset="0"/>
              </a:rPr>
              <a:t>Func</a:t>
            </a:r>
            <a:r>
              <a:rPr lang="en-US" altLang="zh-CN" sz="1600" b="1" dirty="0" smtClean="0">
                <a:latin typeface="Courier New" panose="02070309020205020404" pitchFamily="49" charset="0"/>
                <a:cs typeface="Courier New" panose="02070309020205020404" pitchFamily="49" charset="0"/>
              </a:rPr>
              <a:t>(</a:t>
            </a:r>
            <a:r>
              <a:rPr lang="en-US" altLang="zh-CN" sz="16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600" b="1" dirty="0" smtClean="0">
                <a:latin typeface="Courier New" panose="02070309020205020404" pitchFamily="49" charset="0"/>
                <a:cs typeface="Courier New" panose="02070309020205020404" pitchFamily="49" charset="0"/>
              </a:rPr>
              <a:t> </a:t>
            </a:r>
            <a:r>
              <a:rPr lang="en-US" altLang="zh-CN" sz="1600" b="1" dirty="0" err="1" smtClean="0">
                <a:solidFill>
                  <a:srgbClr val="00B0F0"/>
                </a:solidFill>
                <a:latin typeface="Courier New" panose="02070309020205020404" pitchFamily="49" charset="0"/>
                <a:cs typeface="Courier New" panose="02070309020205020404" pitchFamily="49" charset="0"/>
              </a:rPr>
              <a:t>var</a:t>
            </a:r>
            <a:r>
              <a:rPr lang="en-US" altLang="zh-CN" sz="16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37" name="文本框 36"/>
          <p:cNvSpPr txBox="1"/>
          <p:nvPr/>
        </p:nvSpPr>
        <p:spPr>
          <a:xfrm>
            <a:off x="783827" y="3817074"/>
            <a:ext cx="2494668" cy="2062103"/>
          </a:xfrm>
          <a:prstGeom prst="rect">
            <a:avLst/>
          </a:prstGeom>
          <a:noFill/>
        </p:spPr>
        <p:txBody>
          <a:bodyPr wrap="square" rtlCol="0">
            <a:spAutoFit/>
          </a:bodyPr>
          <a:lstStyle/>
          <a:p>
            <a:r>
              <a:rPr lang="en-US" altLang="zh-CN" sz="1600" b="1" dirty="0" err="1" smtClean="0">
                <a:solidFill>
                  <a:srgbClr val="0000FF"/>
                </a:solidFill>
                <a:latin typeface="Courier New" panose="02070309020205020404" pitchFamily="49" charset="0"/>
                <a:cs typeface="Courier New" panose="02070309020205020404" pitchFamily="49" charset="0"/>
              </a:rPr>
              <a:t>int</a:t>
            </a:r>
            <a:r>
              <a:rPr lang="en-US" altLang="zh-CN" sz="1600" b="1" dirty="0" smtClean="0">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main</a:t>
            </a:r>
            <a:r>
              <a:rPr lang="en-US" altLang="zh-CN" sz="16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endParaRPr lang="en-US" altLang="zh-CN" sz="1600" b="1" dirty="0" smtClean="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   </a:t>
            </a:r>
            <a:endParaRPr lang="en-US" altLang="zh-CN" sz="1600" b="1" dirty="0" smtClean="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38" name="文本框 37"/>
          <p:cNvSpPr txBox="1"/>
          <p:nvPr/>
        </p:nvSpPr>
        <p:spPr>
          <a:xfrm>
            <a:off x="1019030" y="4956985"/>
            <a:ext cx="553998" cy="482504"/>
          </a:xfrm>
          <a:prstGeom prst="rect">
            <a:avLst/>
          </a:prstGeom>
          <a:noFill/>
        </p:spPr>
        <p:txBody>
          <a:bodyPr vert="eaVert" wrap="square" rtlCol="0">
            <a:spAutoFit/>
          </a:bodyPr>
          <a:lstStyle/>
          <a:p>
            <a:pPr algn="ctr"/>
            <a:r>
              <a:rPr lang="en-US" altLang="zh-CN" sz="2400" dirty="0" smtClean="0"/>
              <a:t>…</a:t>
            </a:r>
            <a:endParaRPr lang="zh-CN" altLang="en-US" sz="2400" dirty="0"/>
          </a:p>
        </p:txBody>
      </p:sp>
      <p:cxnSp>
        <p:nvCxnSpPr>
          <p:cNvPr id="39" name="直接箭头连接符 38"/>
          <p:cNvCxnSpPr/>
          <p:nvPr/>
        </p:nvCxnSpPr>
        <p:spPr>
          <a:xfrm flipV="1">
            <a:off x="1937533" y="2442448"/>
            <a:ext cx="954126" cy="2332567"/>
          </a:xfrm>
          <a:prstGeom prst="straightConnector1">
            <a:avLst/>
          </a:prstGeom>
          <a:ln w="38100">
            <a:solidFill>
              <a:srgbClr val="FF0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55222" y="4442244"/>
            <a:ext cx="2547492" cy="307777"/>
          </a:xfrm>
          <a:prstGeom prst="rect">
            <a:avLst/>
          </a:prstGeom>
        </p:spPr>
        <p:txBody>
          <a:bodyPr wrap="none">
            <a:spAutoFit/>
          </a:bodyPr>
          <a:lstStyle/>
          <a:p>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B0F0"/>
                </a:solidFill>
                <a:latin typeface="Courier New" panose="02070309020205020404" pitchFamily="49" charset="0"/>
                <a:cs typeface="Courier New" panose="02070309020205020404" pitchFamily="49" charset="0"/>
              </a:rPr>
              <a:t>DateA</a:t>
            </a:r>
            <a:r>
              <a:rPr lang="en-US" altLang="zh-CN" sz="1400" b="1" dirty="0" smtClean="0">
                <a:latin typeface="Courier New" panose="02070309020205020404" pitchFamily="49" charset="0"/>
                <a:cs typeface="Courier New" panose="02070309020205020404" pitchFamily="49" charset="0"/>
              </a:rPr>
              <a:t>(2018,11,2);</a:t>
            </a:r>
            <a:endParaRPr lang="zh-CN" altLang="en-US" sz="1400" dirty="0"/>
          </a:p>
        </p:txBody>
      </p:sp>
      <p:sp>
        <p:nvSpPr>
          <p:cNvPr id="41" name="矩形 40"/>
          <p:cNvSpPr/>
          <p:nvPr/>
        </p:nvSpPr>
        <p:spPr>
          <a:xfrm>
            <a:off x="849106" y="4716344"/>
            <a:ext cx="1473480"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42" name="矩形 41"/>
          <p:cNvSpPr/>
          <p:nvPr/>
        </p:nvSpPr>
        <p:spPr>
          <a:xfrm>
            <a:off x="913425" y="5335671"/>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sp>
        <p:nvSpPr>
          <p:cNvPr id="43" name="文本框 42"/>
          <p:cNvSpPr txBox="1"/>
          <p:nvPr/>
        </p:nvSpPr>
        <p:spPr>
          <a:xfrm>
            <a:off x="726815" y="1762389"/>
            <a:ext cx="2657134" cy="338554"/>
          </a:xfrm>
          <a:prstGeom prst="rect">
            <a:avLst/>
          </a:prstGeom>
          <a:noFill/>
        </p:spPr>
        <p:txBody>
          <a:bodyPr wrap="square" rtlCol="0">
            <a:spAutoFit/>
          </a:bodyPr>
          <a:lstStyle/>
          <a:p>
            <a:pPr algn="ctr"/>
            <a:r>
              <a:rPr lang="zh-CN" altLang="en-US" sz="1400" b="1" dirty="0" smtClean="0">
                <a:latin typeface="+mn-ea"/>
                <a:sym typeface="Wingdings" panose="05000000000000000000" pitchFamily="2" charset="2"/>
              </a:rPr>
              <a:t>①</a:t>
            </a:r>
            <a:r>
              <a:rPr lang="zh-CN" altLang="en-US" sz="1600" b="1" dirty="0" smtClean="0">
                <a:latin typeface="+mn-ea"/>
                <a:sym typeface="Wingdings" panose="05000000000000000000" pitchFamily="2" charset="2"/>
              </a:rPr>
              <a:t> </a:t>
            </a:r>
            <a:r>
              <a:rPr lang="zh-CN" altLang="en-US" sz="1600" b="1" dirty="0" smtClean="0">
                <a:latin typeface="+mn-ea"/>
              </a:rPr>
              <a:t>对象作为函数参数示范</a:t>
            </a:r>
            <a:endParaRPr lang="zh-CN" altLang="en-US" sz="1600" b="1" dirty="0">
              <a:latin typeface="+mn-ea"/>
            </a:endParaRPr>
          </a:p>
        </p:txBody>
      </p:sp>
      <p:sp>
        <p:nvSpPr>
          <p:cNvPr id="44" name="矩形 43"/>
          <p:cNvSpPr/>
          <p:nvPr/>
        </p:nvSpPr>
        <p:spPr>
          <a:xfrm>
            <a:off x="3570354" y="2005572"/>
            <a:ext cx="5421246" cy="110799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单向</a:t>
            </a:r>
            <a:r>
              <a:rPr lang="zh-CN" altLang="en-US" sz="1600" b="1" dirty="0" smtClean="0">
                <a:solidFill>
                  <a:srgbClr val="0000FF"/>
                </a:solidFill>
                <a:latin typeface="+mj-ea"/>
              </a:rPr>
              <a:t>值复制传递</a:t>
            </a:r>
            <a:r>
              <a:rPr lang="zh-CN" altLang="en-US" sz="1400" dirty="0" smtClean="0">
                <a:latin typeface="+mj-ea"/>
                <a:ea typeface="+mj-ea"/>
              </a:rPr>
              <a:t>：对象</a:t>
            </a:r>
            <a:r>
              <a:rPr lang="zh-CN" altLang="en-US" sz="1400" dirty="0">
                <a:latin typeface="+mj-ea"/>
                <a:ea typeface="+mj-ea"/>
              </a:rPr>
              <a:t>可以作为函数的值形式参数，调用函数时用同类的实际参数对象与之对应。参数传递方法与传递其他类型的数据相同，是单向值传递</a:t>
            </a:r>
            <a:r>
              <a:rPr lang="zh-CN" altLang="en-US" sz="1400" dirty="0" smtClean="0">
                <a:latin typeface="+mj-ea"/>
                <a:ea typeface="+mj-ea"/>
              </a:rPr>
              <a:t>。</a:t>
            </a:r>
            <a:endParaRPr lang="zh-CN" altLang="en-US" sz="1400" dirty="0">
              <a:latin typeface="+mj-ea"/>
              <a:ea typeface="+mj-ea"/>
            </a:endParaRPr>
          </a:p>
        </p:txBody>
      </p:sp>
      <p:sp>
        <p:nvSpPr>
          <p:cNvPr id="45" name="矩形 44"/>
          <p:cNvSpPr/>
          <p:nvPr/>
        </p:nvSpPr>
        <p:spPr>
          <a:xfrm>
            <a:off x="3496863" y="3310260"/>
            <a:ext cx="5391358" cy="79816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调用拷贝构造函数</a:t>
            </a:r>
            <a:r>
              <a:rPr lang="zh-CN" altLang="en-US" dirty="0">
                <a:latin typeface="+mj-ea"/>
              </a:rPr>
              <a:t>：</a:t>
            </a:r>
            <a:r>
              <a:rPr lang="zh-CN" altLang="en-US" sz="1400" dirty="0">
                <a:latin typeface="+mj-ea"/>
                <a:ea typeface="+mj-ea"/>
              </a:rPr>
              <a:t>在函数调用之初需要用实际参数对象初始化形式参数对象，这就需要调用拷贝构造</a:t>
            </a:r>
            <a:r>
              <a:rPr lang="zh-CN" altLang="en-US" sz="1400" dirty="0" smtClean="0">
                <a:latin typeface="+mj-ea"/>
                <a:ea typeface="+mj-ea"/>
              </a:rPr>
              <a:t>函数</a:t>
            </a:r>
            <a:r>
              <a:rPr lang="en-US" altLang="zh-CN" sz="1400" dirty="0" smtClean="0">
                <a:latin typeface="+mj-ea"/>
                <a:ea typeface="+mj-ea"/>
              </a:rPr>
              <a:t>, </a:t>
            </a:r>
            <a:r>
              <a:rPr lang="zh-CN" altLang="en-US" sz="1400" dirty="0" smtClean="0">
                <a:latin typeface="+mj-ea"/>
                <a:ea typeface="+mj-ea"/>
              </a:rPr>
              <a:t>空间开销大。</a:t>
            </a:r>
            <a:endParaRPr lang="en-US" altLang="zh-CN" sz="1400" dirty="0">
              <a:latin typeface="+mj-ea"/>
              <a:ea typeface="+mj-ea"/>
            </a:endParaRPr>
          </a:p>
        </p:txBody>
      </p:sp>
      <p:sp>
        <p:nvSpPr>
          <p:cNvPr id="48" name="矩形 47"/>
          <p:cNvSpPr/>
          <p:nvPr/>
        </p:nvSpPr>
        <p:spPr>
          <a:xfrm>
            <a:off x="3496863" y="4489286"/>
            <a:ext cx="5391358" cy="11541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smtClean="0">
                <a:solidFill>
                  <a:srgbClr val="0000FF"/>
                </a:solidFill>
                <a:latin typeface="+mj-ea"/>
              </a:rPr>
              <a:t>无法修改实参对象的内容</a:t>
            </a:r>
            <a:r>
              <a:rPr lang="zh-CN" altLang="en-US" dirty="0" smtClean="0">
                <a:latin typeface="+mj-ea"/>
              </a:rPr>
              <a:t>：</a:t>
            </a:r>
            <a:r>
              <a:rPr lang="zh-CN" altLang="en-US" sz="1400" dirty="0" smtClean="0">
                <a:latin typeface="+mj-ea"/>
                <a:ea typeface="+mj-ea"/>
              </a:rPr>
              <a:t>由于</a:t>
            </a:r>
            <a:r>
              <a:rPr lang="zh-CN" altLang="en-US" sz="1400" dirty="0">
                <a:latin typeface="+mj-ea"/>
                <a:ea typeface="+mj-ea"/>
              </a:rPr>
              <a:t>单向值传递的关系，在函数中对形式参数对象的任何修改均不影响对应实际参数对象本身，这与一般类型变量作为值形式参数的单向值传递</a:t>
            </a:r>
            <a:r>
              <a:rPr lang="zh-CN" altLang="en-US" sz="1400" dirty="0" smtClean="0">
                <a:latin typeface="+mj-ea"/>
                <a:ea typeface="+mj-ea"/>
              </a:rPr>
              <a:t>原理</a:t>
            </a:r>
            <a:r>
              <a:rPr lang="zh-CN" altLang="en-US" sz="1400" dirty="0">
                <a:latin typeface="+mj-ea"/>
                <a:ea typeface="+mj-ea"/>
              </a:rPr>
              <a:t>相同</a:t>
            </a:r>
            <a:r>
              <a:rPr lang="zh-CN" altLang="en-US" sz="1400" dirty="0" smtClean="0">
                <a:latin typeface="+mj-ea"/>
                <a:ea typeface="+mj-ea"/>
              </a:rPr>
              <a:t>。</a:t>
            </a:r>
            <a:endParaRPr lang="zh-CN" altLang="en-US" sz="1400" dirty="0">
              <a:latin typeface="+mj-ea"/>
              <a:ea typeface="+mj-ea"/>
            </a:endParaRPr>
          </a:p>
        </p:txBody>
      </p:sp>
      <p:sp>
        <p:nvSpPr>
          <p:cNvPr id="49" name="矩形 48"/>
          <p:cNvSpPr/>
          <p:nvPr/>
        </p:nvSpPr>
        <p:spPr>
          <a:xfrm>
            <a:off x="3402714" y="944122"/>
            <a:ext cx="2803973" cy="369332"/>
          </a:xfrm>
          <a:prstGeom prst="rect">
            <a:avLst/>
          </a:prstGeom>
        </p:spPr>
        <p:txBody>
          <a:bodyPr wrap="none">
            <a:spAutoFit/>
          </a:bodyPr>
          <a:lstStyle/>
          <a:p>
            <a:r>
              <a:rPr lang="en-US" altLang="zh-CN" b="1" dirty="0">
                <a:solidFill>
                  <a:srgbClr val="0000FF"/>
                </a:solidFill>
                <a:latin typeface="Courier New" panose="02070309020205020404" pitchFamily="49" charset="0"/>
                <a:cs typeface="Courier New" panose="02070309020205020404" pitchFamily="49" charset="0"/>
              </a:rPr>
              <a:t>void</a:t>
            </a:r>
            <a:r>
              <a:rPr lang="en-US" altLang="zh-CN" b="1" dirty="0">
                <a:latin typeface="Courier New" panose="02070309020205020404" pitchFamily="49" charset="0"/>
                <a:cs typeface="Courier New" panose="02070309020205020404" pitchFamily="49" charset="0"/>
              </a:rPr>
              <a:t> </a:t>
            </a:r>
            <a:r>
              <a:rPr lang="en-US" altLang="zh-CN" b="1" dirty="0" err="1">
                <a:solidFill>
                  <a:srgbClr val="C00000"/>
                </a:solidFill>
                <a:latin typeface="Courier New" panose="02070309020205020404" pitchFamily="49" charset="0"/>
                <a:cs typeface="Courier New" panose="02070309020205020404" pitchFamily="49" charset="0"/>
              </a:rPr>
              <a:t>Func</a:t>
            </a:r>
            <a:r>
              <a:rPr lang="en-US" altLang="zh-CN" b="1" dirty="0">
                <a:latin typeface="Courier New" panose="02070309020205020404" pitchFamily="49" charset="0"/>
                <a:cs typeface="Courier New" panose="02070309020205020404" pitchFamily="49" charset="0"/>
              </a:rPr>
              <a:t>(</a:t>
            </a:r>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err="1">
                <a:solidFill>
                  <a:srgbClr val="00B0F0"/>
                </a:solidFill>
                <a:latin typeface="Courier New" panose="02070309020205020404" pitchFamily="49" charset="0"/>
                <a:cs typeface="Courier New" panose="02070309020205020404" pitchFamily="49" charset="0"/>
              </a:rPr>
              <a:t>var</a:t>
            </a:r>
            <a:r>
              <a:rPr lang="en-US" altLang="zh-CN" b="1" dirty="0">
                <a:latin typeface="Courier New" panose="02070309020205020404" pitchFamily="49" charset="0"/>
                <a:cs typeface="Courier New" panose="02070309020205020404" pitchFamily="49" charset="0"/>
              </a:rPr>
              <a:t>)</a:t>
            </a:r>
          </a:p>
        </p:txBody>
      </p:sp>
      <p:sp>
        <p:nvSpPr>
          <p:cNvPr id="50" name="矩形 49"/>
          <p:cNvSpPr/>
          <p:nvPr/>
        </p:nvSpPr>
        <p:spPr>
          <a:xfrm>
            <a:off x="735113" y="1797843"/>
            <a:ext cx="2585755"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a:off x="594360" y="3419856"/>
            <a:ext cx="2902503" cy="2011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53909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参数</a:t>
            </a:r>
            <a:endParaRPr lang="zh-CN" altLang="en-US" dirty="0" smtClean="0">
              <a:sym typeface="+mn-ea"/>
            </a:endParaRPr>
          </a:p>
        </p:txBody>
      </p:sp>
      <p:pic>
        <p:nvPicPr>
          <p:cNvPr id="4" name="图片 3"/>
          <p:cNvPicPr>
            <a:picLocks noChangeAspect="1"/>
          </p:cNvPicPr>
          <p:nvPr/>
        </p:nvPicPr>
        <p:blipFill>
          <a:blip r:embed="rId2"/>
          <a:stretch>
            <a:fillRect/>
          </a:stretch>
        </p:blipFill>
        <p:spPr>
          <a:xfrm>
            <a:off x="3416209" y="1107995"/>
            <a:ext cx="4315756" cy="2864565"/>
          </a:xfrm>
          <a:prstGeom prst="rect">
            <a:avLst/>
          </a:prstGeom>
          <a:ln>
            <a:solidFill>
              <a:srgbClr val="FF0000"/>
            </a:solidFill>
          </a:ln>
        </p:spPr>
      </p:pic>
      <p:grpSp>
        <p:nvGrpSpPr>
          <p:cNvPr id="12" name="组合 11"/>
          <p:cNvGrpSpPr/>
          <p:nvPr/>
        </p:nvGrpSpPr>
        <p:grpSpPr>
          <a:xfrm>
            <a:off x="394712" y="1107995"/>
            <a:ext cx="2758876" cy="5288422"/>
            <a:chOff x="394712" y="1107995"/>
            <a:chExt cx="2758876" cy="5288422"/>
          </a:xfrm>
        </p:grpSpPr>
        <p:pic>
          <p:nvPicPr>
            <p:cNvPr id="8" name="图片 7"/>
            <p:cNvPicPr>
              <a:picLocks noChangeAspect="1"/>
            </p:cNvPicPr>
            <p:nvPr/>
          </p:nvPicPr>
          <p:blipFill>
            <a:blip r:embed="rId3"/>
            <a:stretch>
              <a:fillRect/>
            </a:stretch>
          </p:blipFill>
          <p:spPr>
            <a:xfrm>
              <a:off x="404873" y="1107995"/>
              <a:ext cx="2748715" cy="3057075"/>
            </a:xfrm>
            <a:prstGeom prst="rect">
              <a:avLst/>
            </a:prstGeom>
            <a:ln>
              <a:solidFill>
                <a:srgbClr val="00B0F0"/>
              </a:solidFill>
            </a:ln>
          </p:spPr>
        </p:pic>
        <p:pic>
          <p:nvPicPr>
            <p:cNvPr id="9" name="图片 8"/>
            <p:cNvPicPr>
              <a:picLocks noChangeAspect="1"/>
            </p:cNvPicPr>
            <p:nvPr/>
          </p:nvPicPr>
          <p:blipFill>
            <a:blip r:embed="rId4"/>
            <a:stretch>
              <a:fillRect/>
            </a:stretch>
          </p:blipFill>
          <p:spPr>
            <a:xfrm>
              <a:off x="394712" y="4175230"/>
              <a:ext cx="2758876" cy="2221187"/>
            </a:xfrm>
            <a:prstGeom prst="rect">
              <a:avLst/>
            </a:prstGeom>
            <a:ln>
              <a:solidFill>
                <a:srgbClr val="00B0F0"/>
              </a:solidFill>
            </a:ln>
          </p:spPr>
        </p:pic>
      </p:grpSp>
      <p:pic>
        <p:nvPicPr>
          <p:cNvPr id="10" name="图片 9"/>
          <p:cNvPicPr>
            <a:picLocks noChangeAspect="1"/>
          </p:cNvPicPr>
          <p:nvPr/>
        </p:nvPicPr>
        <p:blipFill>
          <a:blip r:embed="rId5"/>
          <a:stretch>
            <a:fillRect/>
          </a:stretch>
        </p:blipFill>
        <p:spPr>
          <a:xfrm>
            <a:off x="3416209" y="4270293"/>
            <a:ext cx="4330208" cy="1918559"/>
          </a:xfrm>
          <a:prstGeom prst="rect">
            <a:avLst/>
          </a:prstGeom>
          <a:ln>
            <a:noFill/>
          </a:ln>
          <a:effectLst>
            <a:outerShdw blurRad="63500" sx="102000" sy="102000" algn="ctr" rotWithShape="0">
              <a:prstClr val="black">
                <a:alpha val="40000"/>
              </a:prstClr>
            </a:outerShdw>
          </a:effectLst>
        </p:spPr>
      </p:pic>
      <p:sp>
        <p:nvSpPr>
          <p:cNvPr id="11" name="矩形 10"/>
          <p:cNvSpPr/>
          <p:nvPr/>
        </p:nvSpPr>
        <p:spPr>
          <a:xfrm>
            <a:off x="6369091" y="3634006"/>
            <a:ext cx="1362874" cy="338554"/>
          </a:xfrm>
          <a:prstGeom prst="rect">
            <a:avLst/>
          </a:prstGeom>
          <a:solidFill>
            <a:schemeClr val="bg2">
              <a:lumMod val="90000"/>
            </a:schemeClr>
          </a:solidFill>
        </p:spPr>
        <p:txBody>
          <a:bodyPr wrap="none">
            <a:spAutoFit/>
          </a:bodyPr>
          <a:lstStyle/>
          <a:p>
            <a:r>
              <a:rPr lang="zh-CN" altLang="en-US" sz="1600" dirty="0" smtClean="0"/>
              <a:t>程序</a:t>
            </a:r>
            <a:r>
              <a:rPr lang="en-US" altLang="zh-CN" sz="1600" dirty="0" smtClean="0"/>
              <a:t>3_18.cpp</a:t>
            </a:r>
            <a:endParaRPr lang="en-US" altLang="zh-CN" sz="1600" dirty="0"/>
          </a:p>
        </p:txBody>
      </p:sp>
      <p:cxnSp>
        <p:nvCxnSpPr>
          <p:cNvPr id="5" name="直接连接符 4"/>
          <p:cNvCxnSpPr/>
          <p:nvPr/>
        </p:nvCxnSpPr>
        <p:spPr>
          <a:xfrm>
            <a:off x="406400" y="2494280"/>
            <a:ext cx="2733040" cy="0"/>
          </a:xfrm>
          <a:prstGeom prst="line">
            <a:avLst/>
          </a:prstGeom>
          <a:ln w="9525">
            <a:solidFill>
              <a:srgbClr val="0066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840480" y="2804160"/>
            <a:ext cx="1193800" cy="248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3" name="直接箭头连接符 12"/>
          <p:cNvCxnSpPr/>
          <p:nvPr/>
        </p:nvCxnSpPr>
        <p:spPr>
          <a:xfrm flipV="1">
            <a:off x="4279900" y="1727200"/>
            <a:ext cx="273050" cy="1181100"/>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454978" y="5171821"/>
            <a:ext cx="2030931" cy="19251"/>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参数</a:t>
            </a:r>
            <a:endParaRPr lang="zh-CN" altLang="en-US" dirty="0" smtClean="0">
              <a:sym typeface="+mn-ea"/>
            </a:endParaRPr>
          </a:p>
        </p:txBody>
      </p:sp>
      <p:sp>
        <p:nvSpPr>
          <p:cNvPr id="5" name="矩形 4"/>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对象</a:t>
            </a:r>
            <a:r>
              <a:rPr lang="zh-CN" altLang="en-US" sz="2000" b="1" dirty="0">
                <a:solidFill>
                  <a:srgbClr val="C00000"/>
                </a:solidFill>
                <a:latin typeface="Bodoni MT Black" panose="02070A03080606020203" pitchFamily="18" charset="0"/>
                <a:ea typeface="黑体" panose="02010609060101010101" pitchFamily="49" charset="-122"/>
              </a:rPr>
              <a:t>指针</a:t>
            </a:r>
            <a:r>
              <a:rPr lang="zh-CN" altLang="en-US" sz="2000" b="1" dirty="0" smtClean="0">
                <a:solidFill>
                  <a:srgbClr val="C00000"/>
                </a:solidFill>
                <a:latin typeface="Bodoni MT Black" panose="02070A03080606020203" pitchFamily="18" charset="0"/>
                <a:ea typeface="黑体" panose="02010609060101010101" pitchFamily="49" charset="-122"/>
              </a:rPr>
              <a:t>作为函数</a:t>
            </a:r>
            <a:r>
              <a:rPr lang="zh-CN" altLang="en-US" sz="2000" b="1" dirty="0">
                <a:solidFill>
                  <a:srgbClr val="C00000"/>
                </a:solidFill>
                <a:latin typeface="Bodoni MT Black" panose="02070A03080606020203" pitchFamily="18" charset="0"/>
                <a:ea typeface="黑体" panose="02010609060101010101" pitchFamily="49" charset="-122"/>
              </a:rPr>
              <a:t>参数</a:t>
            </a:r>
          </a:p>
        </p:txBody>
      </p:sp>
      <p:sp>
        <p:nvSpPr>
          <p:cNvPr id="43" name="文本框 42"/>
          <p:cNvSpPr txBox="1"/>
          <p:nvPr/>
        </p:nvSpPr>
        <p:spPr>
          <a:xfrm>
            <a:off x="551032" y="1638911"/>
            <a:ext cx="2976505" cy="338554"/>
          </a:xfrm>
          <a:prstGeom prst="rect">
            <a:avLst/>
          </a:prstGeom>
          <a:noFill/>
        </p:spPr>
        <p:txBody>
          <a:bodyPr wrap="square" rtlCol="0">
            <a:spAutoFit/>
          </a:bodyPr>
          <a:lstStyle/>
          <a:p>
            <a:pPr algn="ctr"/>
            <a:r>
              <a:rPr lang="zh-CN" altLang="en-US" sz="1600" b="1" dirty="0" smtClean="0">
                <a:latin typeface="+mn-ea"/>
                <a:sym typeface="Wingdings" panose="05000000000000000000" pitchFamily="2" charset="2"/>
              </a:rPr>
              <a:t> </a:t>
            </a:r>
            <a:r>
              <a:rPr lang="zh-CN" altLang="en-US" sz="1400" b="1" dirty="0" smtClean="0">
                <a:latin typeface="+mn-ea"/>
                <a:sym typeface="Wingdings" panose="05000000000000000000" pitchFamily="2" charset="2"/>
              </a:rPr>
              <a:t>②</a:t>
            </a:r>
            <a:r>
              <a:rPr lang="zh-CN" altLang="en-US" sz="1600" b="1" dirty="0" smtClean="0">
                <a:latin typeface="+mn-ea"/>
              </a:rPr>
              <a:t>对象指针作为函数参数示范</a:t>
            </a:r>
            <a:endParaRPr lang="zh-CN" altLang="en-US" sz="1600" b="1" dirty="0">
              <a:latin typeface="+mn-ea"/>
            </a:endParaRPr>
          </a:p>
        </p:txBody>
      </p:sp>
      <p:sp>
        <p:nvSpPr>
          <p:cNvPr id="44" name="矩形 43"/>
          <p:cNvSpPr/>
          <p:nvPr/>
        </p:nvSpPr>
        <p:spPr>
          <a:xfrm>
            <a:off x="3524479" y="2283034"/>
            <a:ext cx="5421246" cy="107516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smtClean="0">
                <a:solidFill>
                  <a:srgbClr val="0000FF"/>
                </a:solidFill>
                <a:latin typeface="+mj-ea"/>
              </a:rPr>
              <a:t>单向地址值传递：</a:t>
            </a:r>
            <a:r>
              <a:rPr lang="zh-CN" altLang="en-US" sz="1400" dirty="0">
                <a:latin typeface="+mj-ea"/>
                <a:ea typeface="+mj-ea"/>
              </a:rPr>
              <a:t>当对象指针作为函数的形式参数时，就</a:t>
            </a:r>
            <a:r>
              <a:rPr lang="zh-CN" altLang="en-US" sz="1400" dirty="0" smtClean="0">
                <a:latin typeface="+mj-ea"/>
                <a:ea typeface="+mj-ea"/>
              </a:rPr>
              <a:t>可以将实参对象的地址传递给函数参数，而不是复制整个实参对象的全部内容，降低内存开销，提高传值效率。</a:t>
            </a:r>
            <a:endParaRPr lang="zh-CN" altLang="en-US" sz="1400" dirty="0">
              <a:latin typeface="+mj-ea"/>
              <a:ea typeface="+mj-ea"/>
            </a:endParaRPr>
          </a:p>
        </p:txBody>
      </p:sp>
      <p:sp>
        <p:nvSpPr>
          <p:cNvPr id="45" name="矩形 44"/>
          <p:cNvSpPr/>
          <p:nvPr/>
        </p:nvSpPr>
        <p:spPr>
          <a:xfrm>
            <a:off x="3524479" y="3578584"/>
            <a:ext cx="5391358" cy="11541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不</a:t>
            </a:r>
            <a:r>
              <a:rPr lang="zh-CN" altLang="en-US" sz="1600" b="1" dirty="0" smtClean="0">
                <a:solidFill>
                  <a:srgbClr val="0000FF"/>
                </a:solidFill>
                <a:latin typeface="+mj-ea"/>
              </a:rPr>
              <a:t>调用</a:t>
            </a:r>
            <a:r>
              <a:rPr lang="zh-CN" altLang="en-US" sz="1600" b="1" dirty="0">
                <a:solidFill>
                  <a:srgbClr val="0000FF"/>
                </a:solidFill>
                <a:latin typeface="+mj-ea"/>
              </a:rPr>
              <a:t>拷贝构造函数</a:t>
            </a:r>
            <a:r>
              <a:rPr lang="zh-CN" altLang="en-US" dirty="0" smtClean="0">
                <a:latin typeface="+mj-ea"/>
              </a:rPr>
              <a:t>：</a:t>
            </a:r>
            <a:r>
              <a:rPr lang="zh-CN" altLang="en-US" sz="1400" dirty="0">
                <a:latin typeface="+mj-ea"/>
                <a:ea typeface="+mj-ea"/>
              </a:rPr>
              <a:t>由于函数调用时传递的是对象地址给形参的对象指针，不会产生新的对象，因此编译系统不会调用拷贝构造</a:t>
            </a:r>
            <a:r>
              <a:rPr lang="zh-CN" altLang="en-US" sz="1400" dirty="0" smtClean="0">
                <a:latin typeface="+mj-ea"/>
                <a:ea typeface="+mj-ea"/>
              </a:rPr>
              <a:t>函数</a:t>
            </a:r>
            <a:r>
              <a:rPr lang="en-US" altLang="zh-CN" sz="1400" dirty="0" smtClean="0">
                <a:latin typeface="+mj-ea"/>
                <a:ea typeface="+mj-ea"/>
              </a:rPr>
              <a:t>, </a:t>
            </a:r>
            <a:r>
              <a:rPr lang="zh-CN" altLang="en-US" sz="1400" dirty="0" smtClean="0">
                <a:latin typeface="+mj-ea"/>
                <a:ea typeface="+mj-ea"/>
              </a:rPr>
              <a:t>省时省力。</a:t>
            </a:r>
            <a:endParaRPr lang="en-US" altLang="zh-CN" sz="1400" dirty="0">
              <a:latin typeface="+mj-ea"/>
              <a:ea typeface="+mj-ea"/>
            </a:endParaRPr>
          </a:p>
        </p:txBody>
      </p:sp>
      <p:sp>
        <p:nvSpPr>
          <p:cNvPr id="18" name="矩形 17"/>
          <p:cNvSpPr/>
          <p:nvPr/>
        </p:nvSpPr>
        <p:spPr>
          <a:xfrm>
            <a:off x="779285" y="2197888"/>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779285" y="3757871"/>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821926" y="2234905"/>
            <a:ext cx="2543113" cy="1046440"/>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a:t>
            </a:r>
            <a:r>
              <a:rPr lang="en-US" altLang="zh-CN" sz="1400" b="1" dirty="0" smtClean="0">
                <a:solidFill>
                  <a:srgbClr val="0000FF"/>
                </a:solidFill>
                <a:latin typeface="Courier New" panose="02070309020205020404" pitchFamily="49" charset="0"/>
                <a:cs typeface="Courier New" panose="02070309020205020404" pitchFamily="49" charset="0"/>
              </a:rPr>
              <a:t>oid</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C00000"/>
                </a:solidFill>
                <a:latin typeface="Courier New" panose="02070309020205020404" pitchFamily="49" charset="0"/>
                <a:cs typeface="Courier New" panose="02070309020205020404" pitchFamily="49" charset="0"/>
              </a:rPr>
              <a:t>Func</a:t>
            </a:r>
            <a:r>
              <a:rPr lang="en-US" altLang="zh-CN" sz="1400" b="1" dirty="0" smtClean="0">
                <a:latin typeface="Courier New" panose="02070309020205020404" pitchFamily="49" charset="0"/>
                <a:cs typeface="Courier New" panose="02070309020205020404" pitchFamily="49" charset="0"/>
              </a:rPr>
              <a:t>(</a:t>
            </a:r>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B0F0"/>
                </a:solidFill>
                <a:latin typeface="Courier New" panose="02070309020205020404" pitchFamily="49" charset="0"/>
                <a:cs typeface="Courier New" panose="02070309020205020404" pitchFamily="49" charset="0"/>
              </a:rPr>
              <a:t>varP</a:t>
            </a:r>
            <a:r>
              <a:rPr lang="en-US" altLang="zh-CN" sz="14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21" name="文本框 20"/>
          <p:cNvSpPr txBox="1"/>
          <p:nvPr/>
        </p:nvSpPr>
        <p:spPr>
          <a:xfrm>
            <a:off x="821927" y="3847554"/>
            <a:ext cx="2494668" cy="2062103"/>
          </a:xfrm>
          <a:prstGeom prst="rect">
            <a:avLst/>
          </a:prstGeom>
          <a:noFill/>
        </p:spPr>
        <p:txBody>
          <a:bodyPr wrap="square" rtlCol="0">
            <a:spAutoFit/>
          </a:bodyPr>
          <a:lstStyle/>
          <a:p>
            <a:r>
              <a:rPr lang="en-US" altLang="zh-CN" sz="1600" b="1" dirty="0" err="1" smtClean="0">
                <a:solidFill>
                  <a:srgbClr val="0000FF"/>
                </a:solidFill>
                <a:latin typeface="Courier New" panose="02070309020205020404" pitchFamily="49" charset="0"/>
                <a:cs typeface="Courier New" panose="02070309020205020404" pitchFamily="49" charset="0"/>
              </a:rPr>
              <a:t>int</a:t>
            </a:r>
            <a:r>
              <a:rPr lang="en-US" altLang="zh-CN" sz="1600" b="1" dirty="0" smtClean="0">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main</a:t>
            </a:r>
            <a:r>
              <a:rPr lang="en-US" altLang="zh-CN" sz="16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endParaRPr lang="en-US" altLang="zh-CN" sz="1600" b="1" dirty="0" smtClean="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   </a:t>
            </a:r>
            <a:endParaRPr lang="en-US" altLang="zh-CN" sz="1600" b="1" dirty="0" smtClean="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cxnSp>
        <p:nvCxnSpPr>
          <p:cNvPr id="22" name="直接箭头连接符 21"/>
          <p:cNvCxnSpPr/>
          <p:nvPr/>
        </p:nvCxnSpPr>
        <p:spPr>
          <a:xfrm flipV="1">
            <a:off x="1661822" y="2443673"/>
            <a:ext cx="1142879" cy="2543792"/>
          </a:xfrm>
          <a:prstGeom prst="straightConnector1">
            <a:avLst/>
          </a:prstGeom>
          <a:ln w="38100">
            <a:solidFill>
              <a:srgbClr val="FF0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23114" y="4323580"/>
            <a:ext cx="2547492" cy="307777"/>
          </a:xfrm>
          <a:prstGeom prst="rect">
            <a:avLst/>
          </a:prstGeom>
        </p:spPr>
        <p:txBody>
          <a:bodyPr wrap="none">
            <a:spAutoFit/>
          </a:bodyPr>
          <a:lstStyle/>
          <a:p>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B0F0"/>
                </a:solidFill>
                <a:latin typeface="Courier New" panose="02070309020205020404" pitchFamily="49" charset="0"/>
                <a:cs typeface="Courier New" panose="02070309020205020404" pitchFamily="49" charset="0"/>
              </a:rPr>
              <a:t>DateA</a:t>
            </a:r>
            <a:r>
              <a:rPr lang="en-US" altLang="zh-CN" sz="1400" b="1" dirty="0" smtClean="0">
                <a:latin typeface="Courier New" panose="02070309020205020404" pitchFamily="49" charset="0"/>
                <a:cs typeface="Courier New" panose="02070309020205020404" pitchFamily="49" charset="0"/>
              </a:rPr>
              <a:t>(2018,11,2);</a:t>
            </a:r>
            <a:endParaRPr lang="zh-CN" altLang="en-US" sz="1400" dirty="0"/>
          </a:p>
        </p:txBody>
      </p:sp>
      <p:sp>
        <p:nvSpPr>
          <p:cNvPr id="24" name="矩形 23"/>
          <p:cNvSpPr/>
          <p:nvPr/>
        </p:nvSpPr>
        <p:spPr>
          <a:xfrm>
            <a:off x="970109" y="4905862"/>
            <a:ext cx="1043876" cy="307777"/>
          </a:xfrm>
          <a:prstGeom prst="rect">
            <a:avLst/>
          </a:prstGeom>
        </p:spPr>
        <p:txBody>
          <a:bodyPr wrap="none">
            <a:spAutoFit/>
          </a:bodyPr>
          <a:lstStyle/>
          <a:p>
            <a:r>
              <a:rPr lang="en-US" altLang="zh-CN" sz="1400" b="1" dirty="0" err="1" smtClean="0">
                <a:solidFill>
                  <a:srgbClr val="C00000"/>
                </a:solidFill>
                <a:latin typeface="Courier New" panose="02070309020205020404" pitchFamily="49" charset="0"/>
                <a:cs typeface="Courier New" panose="02070309020205020404" pitchFamily="49" charset="0"/>
              </a:rPr>
              <a:t>Func</a:t>
            </a:r>
            <a:r>
              <a:rPr lang="en-US" altLang="zh-CN" sz="1400" b="1" dirty="0" smtClean="0">
                <a:latin typeface="Courier New" panose="02070309020205020404" pitchFamily="49" charset="0"/>
                <a:cs typeface="Courier New" panose="02070309020205020404" pitchFamily="49" charset="0"/>
              </a:rPr>
              <a:t>(</a:t>
            </a:r>
            <a:r>
              <a:rPr lang="en-US" altLang="zh-CN" sz="1400" b="1" dirty="0">
                <a:solidFill>
                  <a:srgbClr val="00B0F0"/>
                </a:solidFill>
                <a:latin typeface="Courier New" panose="02070309020205020404" pitchFamily="49" charset="0"/>
                <a:cs typeface="Courier New" panose="02070309020205020404" pitchFamily="49" charset="0"/>
              </a:rPr>
              <a:t>P</a:t>
            </a:r>
            <a:r>
              <a:rPr lang="en-US" altLang="zh-CN" sz="1400" b="1" dirty="0" smtClean="0">
                <a:latin typeface="Courier New" panose="02070309020205020404" pitchFamily="49" charset="0"/>
                <a:cs typeface="Courier New" panose="02070309020205020404" pitchFamily="49" charset="0"/>
              </a:rPr>
              <a:t>);</a:t>
            </a:r>
            <a:endParaRPr lang="en-US" altLang="zh-CN" sz="1400" b="1" dirty="0">
              <a:latin typeface="Courier New" panose="02070309020205020404" pitchFamily="49" charset="0"/>
              <a:cs typeface="Courier New" panose="02070309020205020404" pitchFamily="49" charset="0"/>
            </a:endParaRPr>
          </a:p>
        </p:txBody>
      </p:sp>
      <p:sp>
        <p:nvSpPr>
          <p:cNvPr id="25" name="矩形 24"/>
          <p:cNvSpPr/>
          <p:nvPr/>
        </p:nvSpPr>
        <p:spPr>
          <a:xfrm>
            <a:off x="971311" y="5407759"/>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sp>
        <p:nvSpPr>
          <p:cNvPr id="26" name="矩形 25"/>
          <p:cNvSpPr/>
          <p:nvPr/>
        </p:nvSpPr>
        <p:spPr>
          <a:xfrm>
            <a:off x="942044" y="4626612"/>
            <a:ext cx="2010487"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solidFill>
                  <a:srgbClr val="00B0F0"/>
                </a:solidFill>
                <a:latin typeface="Courier New" panose="02070309020205020404" pitchFamily="49" charset="0"/>
                <a:cs typeface="Courier New" panose="02070309020205020404" pitchFamily="49" charset="0"/>
              </a:rPr>
              <a:t> *p = &amp;</a:t>
            </a:r>
            <a:r>
              <a:rPr lang="en-US" altLang="zh-CN" sz="1400" b="1" dirty="0" err="1" smtClean="0">
                <a:solidFill>
                  <a:srgbClr val="00B0F0"/>
                </a:solidFill>
                <a:latin typeface="Courier New" panose="02070309020205020404" pitchFamily="49" charset="0"/>
                <a:cs typeface="Courier New" panose="02070309020205020404" pitchFamily="49" charset="0"/>
              </a:rPr>
              <a:t>DateA</a:t>
            </a:r>
            <a:r>
              <a:rPr lang="en-US" altLang="zh-CN" sz="1400" b="1" dirty="0" smtClean="0">
                <a:latin typeface="Courier New" panose="02070309020205020404" pitchFamily="49" charset="0"/>
                <a:cs typeface="Courier New" panose="02070309020205020404" pitchFamily="49" charset="0"/>
              </a:rPr>
              <a:t>;</a:t>
            </a:r>
            <a:endParaRPr lang="en-US" altLang="zh-CN" sz="1400" b="1" dirty="0">
              <a:latin typeface="Courier New" panose="02070309020205020404" pitchFamily="49" charset="0"/>
              <a:cs typeface="Courier New" panose="02070309020205020404" pitchFamily="49" charset="0"/>
            </a:endParaRPr>
          </a:p>
        </p:txBody>
      </p:sp>
      <p:sp>
        <p:nvSpPr>
          <p:cNvPr id="27" name="文本框 26"/>
          <p:cNvSpPr txBox="1"/>
          <p:nvPr/>
        </p:nvSpPr>
        <p:spPr>
          <a:xfrm>
            <a:off x="1082406" y="5084523"/>
            <a:ext cx="553998" cy="482504"/>
          </a:xfrm>
          <a:prstGeom prst="rect">
            <a:avLst/>
          </a:prstGeom>
          <a:noFill/>
        </p:spPr>
        <p:txBody>
          <a:bodyPr vert="eaVert" wrap="square" rtlCol="0">
            <a:spAutoFit/>
          </a:bodyPr>
          <a:lstStyle/>
          <a:p>
            <a:pPr algn="ctr"/>
            <a:r>
              <a:rPr lang="en-US" altLang="zh-CN" sz="2400" dirty="0" smtClean="0"/>
              <a:t>…</a:t>
            </a:r>
            <a:endParaRPr lang="zh-CN" altLang="en-US" sz="2400" dirty="0"/>
          </a:p>
        </p:txBody>
      </p:sp>
      <p:sp>
        <p:nvSpPr>
          <p:cNvPr id="28" name="矩形 27"/>
          <p:cNvSpPr/>
          <p:nvPr/>
        </p:nvSpPr>
        <p:spPr>
          <a:xfrm>
            <a:off x="3524479" y="4800916"/>
            <a:ext cx="5391358" cy="83099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a:solidFill>
                  <a:srgbClr val="0000FF"/>
                </a:solidFill>
                <a:latin typeface="+mj-ea"/>
              </a:rPr>
              <a:t>可</a:t>
            </a:r>
            <a:r>
              <a:rPr lang="zh-CN" altLang="en-US" sz="1600" b="1" smtClean="0">
                <a:solidFill>
                  <a:srgbClr val="0000FF"/>
                </a:solidFill>
                <a:latin typeface="+mj-ea"/>
              </a:rPr>
              <a:t>改变实参</a:t>
            </a:r>
            <a:r>
              <a:rPr lang="zh-CN" altLang="en-US" sz="1600" b="1" dirty="0" smtClean="0">
                <a:solidFill>
                  <a:srgbClr val="0000FF"/>
                </a:solidFill>
                <a:latin typeface="+mj-ea"/>
              </a:rPr>
              <a:t>对象内容</a:t>
            </a:r>
            <a:r>
              <a:rPr lang="zh-CN" altLang="en-US" dirty="0" smtClean="0">
                <a:latin typeface="+mj-ea"/>
              </a:rPr>
              <a:t>：</a:t>
            </a:r>
            <a:r>
              <a:rPr lang="zh-CN" altLang="en-US" sz="1400" dirty="0" smtClean="0">
                <a:latin typeface="+mj-ea"/>
                <a:ea typeface="+mj-ea"/>
              </a:rPr>
              <a:t>由于函数调用时传递的是对象的地址，因此可以通过指向对象的形参指针修改对应实参对象值。</a:t>
            </a:r>
            <a:endParaRPr lang="en-US" altLang="zh-CN" sz="1400" dirty="0">
              <a:latin typeface="+mj-ea"/>
              <a:ea typeface="+mj-ea"/>
            </a:endParaRPr>
          </a:p>
        </p:txBody>
      </p:sp>
      <p:sp>
        <p:nvSpPr>
          <p:cNvPr id="2" name="矩形 1"/>
          <p:cNvSpPr/>
          <p:nvPr/>
        </p:nvSpPr>
        <p:spPr>
          <a:xfrm>
            <a:off x="3825443" y="1007482"/>
            <a:ext cx="3079689" cy="369332"/>
          </a:xfrm>
          <a:prstGeom prst="rect">
            <a:avLst/>
          </a:prstGeom>
        </p:spPr>
        <p:txBody>
          <a:bodyPr wrap="none">
            <a:spAutoFit/>
          </a:bodyPr>
          <a:lstStyle/>
          <a:p>
            <a:r>
              <a:rPr lang="en-US" altLang="zh-CN" b="1" dirty="0">
                <a:solidFill>
                  <a:srgbClr val="0000FF"/>
                </a:solidFill>
                <a:latin typeface="Courier New" panose="02070309020205020404" pitchFamily="49" charset="0"/>
                <a:cs typeface="Courier New" panose="02070309020205020404" pitchFamily="49" charset="0"/>
              </a:rPr>
              <a:t>void</a:t>
            </a:r>
            <a:r>
              <a:rPr lang="en-US" altLang="zh-CN" b="1" dirty="0">
                <a:latin typeface="Courier New" panose="02070309020205020404" pitchFamily="49" charset="0"/>
                <a:cs typeface="Courier New" panose="02070309020205020404" pitchFamily="49" charset="0"/>
              </a:rPr>
              <a:t> </a:t>
            </a:r>
            <a:r>
              <a:rPr lang="en-US" altLang="zh-CN" b="1" dirty="0" err="1">
                <a:solidFill>
                  <a:srgbClr val="C00000"/>
                </a:solidFill>
                <a:latin typeface="Courier New" panose="02070309020205020404" pitchFamily="49" charset="0"/>
                <a:cs typeface="Courier New" panose="02070309020205020404" pitchFamily="49" charset="0"/>
              </a:rPr>
              <a:t>Func</a:t>
            </a:r>
            <a:r>
              <a:rPr lang="en-US" altLang="zh-CN" b="1" dirty="0">
                <a:latin typeface="Courier New" panose="02070309020205020404" pitchFamily="49" charset="0"/>
                <a:cs typeface="Courier New" panose="02070309020205020404" pitchFamily="49" charset="0"/>
              </a:rPr>
              <a:t>(</a:t>
            </a:r>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err="1">
                <a:solidFill>
                  <a:srgbClr val="00B0F0"/>
                </a:solidFill>
                <a:latin typeface="Courier New" panose="02070309020205020404" pitchFamily="49" charset="0"/>
                <a:cs typeface="Courier New" panose="02070309020205020404" pitchFamily="49" charset="0"/>
              </a:rPr>
              <a:t>varP</a:t>
            </a:r>
            <a:r>
              <a:rPr lang="en-US" altLang="zh-CN" b="1" dirty="0">
                <a:latin typeface="Courier New" panose="02070309020205020404" pitchFamily="49" charset="0"/>
                <a:cs typeface="Courier New" panose="02070309020205020404" pitchFamily="49" charset="0"/>
              </a:rPr>
              <a:t>)</a:t>
            </a:r>
          </a:p>
        </p:txBody>
      </p:sp>
      <p:sp>
        <p:nvSpPr>
          <p:cNvPr id="30" name="矩形 29"/>
          <p:cNvSpPr/>
          <p:nvPr/>
        </p:nvSpPr>
        <p:spPr>
          <a:xfrm>
            <a:off x="740323" y="1670645"/>
            <a:ext cx="2624716"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253458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353" y="868232"/>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对象</a:t>
            </a:r>
            <a:r>
              <a:rPr lang="zh-CN" altLang="en-US" sz="2000" b="1" dirty="0">
                <a:solidFill>
                  <a:srgbClr val="C00000"/>
                </a:solidFill>
                <a:latin typeface="Bodoni MT Black" panose="02070A03080606020203" pitchFamily="18" charset="0"/>
                <a:ea typeface="黑体" panose="02010609060101010101" pitchFamily="49" charset="-122"/>
              </a:rPr>
              <a:t>指针</a:t>
            </a:r>
            <a:r>
              <a:rPr lang="zh-CN" altLang="en-US" sz="2000" b="1" dirty="0" smtClean="0">
                <a:solidFill>
                  <a:srgbClr val="C00000"/>
                </a:solidFill>
                <a:latin typeface="Bodoni MT Black" panose="02070A03080606020203" pitchFamily="18" charset="0"/>
                <a:ea typeface="黑体" panose="02010609060101010101" pitchFamily="49" charset="-122"/>
              </a:rPr>
              <a:t>作为函数参数</a:t>
            </a:r>
            <a:r>
              <a:rPr lang="en-US" altLang="zh-CN" sz="2000" b="1" dirty="0" smtClean="0">
                <a:solidFill>
                  <a:srgbClr val="00B050"/>
                </a:solidFill>
                <a:latin typeface="Bodoni MT Black" panose="02070A03080606020203" pitchFamily="18" charset="0"/>
                <a:ea typeface="黑体" panose="02010609060101010101" pitchFamily="49" charset="-122"/>
              </a:rPr>
              <a:t>-</a:t>
            </a:r>
            <a:r>
              <a:rPr lang="zh-CN" altLang="en-US" sz="2000" b="1" dirty="0" smtClean="0">
                <a:solidFill>
                  <a:srgbClr val="00B050"/>
                </a:solidFill>
                <a:latin typeface="Bodoni MT Black" panose="02070A03080606020203" pitchFamily="18" charset="0"/>
                <a:ea typeface="黑体" panose="02010609060101010101" pitchFamily="49" charset="-122"/>
              </a:rPr>
              <a:t>程序举例</a:t>
            </a:r>
            <a:endParaRPr lang="zh-CN" altLang="en-US" sz="2000" b="1" dirty="0">
              <a:solidFill>
                <a:srgbClr val="00B050"/>
              </a:solidFill>
              <a:latin typeface="Bodoni MT Black" panose="02070A03080606020203" pitchFamily="18" charset="0"/>
              <a:ea typeface="黑体" panose="02010609060101010101" pitchFamily="49" charset="-122"/>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参数</a:t>
            </a:r>
            <a:endParaRPr lang="zh-CN" altLang="en-US" dirty="0" smtClean="0">
              <a:sym typeface="+mn-ea"/>
            </a:endParaRPr>
          </a:p>
        </p:txBody>
      </p:sp>
      <p:grpSp>
        <p:nvGrpSpPr>
          <p:cNvPr id="6" name="组合 5"/>
          <p:cNvGrpSpPr/>
          <p:nvPr/>
        </p:nvGrpSpPr>
        <p:grpSpPr>
          <a:xfrm>
            <a:off x="690493" y="1211257"/>
            <a:ext cx="2758876" cy="5288422"/>
            <a:chOff x="394712" y="1107995"/>
            <a:chExt cx="2758876" cy="5288422"/>
          </a:xfrm>
        </p:grpSpPr>
        <p:pic>
          <p:nvPicPr>
            <p:cNvPr id="7" name="图片 6"/>
            <p:cNvPicPr>
              <a:picLocks noChangeAspect="1"/>
            </p:cNvPicPr>
            <p:nvPr/>
          </p:nvPicPr>
          <p:blipFill>
            <a:blip r:embed="rId2"/>
            <a:stretch>
              <a:fillRect/>
            </a:stretch>
          </p:blipFill>
          <p:spPr>
            <a:xfrm>
              <a:off x="404873" y="1107995"/>
              <a:ext cx="2748715" cy="3057075"/>
            </a:xfrm>
            <a:prstGeom prst="rect">
              <a:avLst/>
            </a:prstGeom>
            <a:ln>
              <a:solidFill>
                <a:srgbClr val="00B0F0"/>
              </a:solidFill>
            </a:ln>
          </p:spPr>
        </p:pic>
        <p:pic>
          <p:nvPicPr>
            <p:cNvPr id="8" name="图片 7"/>
            <p:cNvPicPr>
              <a:picLocks noChangeAspect="1"/>
            </p:cNvPicPr>
            <p:nvPr/>
          </p:nvPicPr>
          <p:blipFill>
            <a:blip r:embed="rId3"/>
            <a:stretch>
              <a:fillRect/>
            </a:stretch>
          </p:blipFill>
          <p:spPr>
            <a:xfrm>
              <a:off x="394712" y="4175230"/>
              <a:ext cx="2758876" cy="2221187"/>
            </a:xfrm>
            <a:prstGeom prst="rect">
              <a:avLst/>
            </a:prstGeom>
            <a:ln>
              <a:solidFill>
                <a:srgbClr val="00B0F0"/>
              </a:solidFill>
            </a:ln>
          </p:spPr>
        </p:pic>
      </p:grpSp>
      <p:pic>
        <p:nvPicPr>
          <p:cNvPr id="9" name="图片 8"/>
          <p:cNvPicPr>
            <a:picLocks noChangeAspect="1"/>
          </p:cNvPicPr>
          <p:nvPr/>
        </p:nvPicPr>
        <p:blipFill>
          <a:blip r:embed="rId4"/>
          <a:stretch>
            <a:fillRect/>
          </a:stretch>
        </p:blipFill>
        <p:spPr>
          <a:xfrm>
            <a:off x="3552749" y="1211257"/>
            <a:ext cx="4733884" cy="3057075"/>
          </a:xfrm>
          <a:prstGeom prst="rect">
            <a:avLst/>
          </a:prstGeom>
          <a:ln>
            <a:solidFill>
              <a:srgbClr val="FF0000"/>
            </a:solidFill>
          </a:ln>
        </p:spPr>
      </p:pic>
      <p:pic>
        <p:nvPicPr>
          <p:cNvPr id="10" name="图片 9"/>
          <p:cNvPicPr>
            <a:picLocks noChangeAspect="1"/>
          </p:cNvPicPr>
          <p:nvPr/>
        </p:nvPicPr>
        <p:blipFill>
          <a:blip r:embed="rId5"/>
          <a:stretch>
            <a:fillRect/>
          </a:stretch>
        </p:blipFill>
        <p:spPr>
          <a:xfrm>
            <a:off x="4464979" y="4611357"/>
            <a:ext cx="3620624" cy="1813827"/>
          </a:xfrm>
          <a:prstGeom prst="rect">
            <a:avLst/>
          </a:prstGeom>
          <a:effectLst>
            <a:outerShdw blurRad="63500" sx="102000" sy="102000" algn="ctr" rotWithShape="0">
              <a:prstClr val="black">
                <a:alpha val="40000"/>
              </a:prstClr>
            </a:outerShdw>
          </a:effectLst>
        </p:spPr>
      </p:pic>
      <p:sp>
        <p:nvSpPr>
          <p:cNvPr id="11" name="矩形 10"/>
          <p:cNvSpPr/>
          <p:nvPr/>
        </p:nvSpPr>
        <p:spPr>
          <a:xfrm>
            <a:off x="6900899" y="3915250"/>
            <a:ext cx="1362874" cy="338554"/>
          </a:xfrm>
          <a:prstGeom prst="rect">
            <a:avLst/>
          </a:prstGeom>
          <a:solidFill>
            <a:schemeClr val="bg2">
              <a:lumMod val="90000"/>
            </a:schemeClr>
          </a:solidFill>
        </p:spPr>
        <p:txBody>
          <a:bodyPr wrap="none">
            <a:spAutoFit/>
          </a:bodyPr>
          <a:lstStyle/>
          <a:p>
            <a:r>
              <a:rPr lang="zh-CN" altLang="en-US" sz="1600" dirty="0" smtClean="0"/>
              <a:t>程序</a:t>
            </a:r>
            <a:r>
              <a:rPr lang="en-US" altLang="zh-CN" sz="1600" dirty="0" smtClean="0"/>
              <a:t>3_19.cpp</a:t>
            </a:r>
            <a:endParaRPr lang="en-US" altLang="zh-CN" sz="1600" dirty="0"/>
          </a:p>
        </p:txBody>
      </p:sp>
      <p:sp>
        <p:nvSpPr>
          <p:cNvPr id="12" name="矩形 11"/>
          <p:cNvSpPr/>
          <p:nvPr/>
        </p:nvSpPr>
        <p:spPr>
          <a:xfrm>
            <a:off x="4023045" y="3184836"/>
            <a:ext cx="946888" cy="24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3" name="直接箭头连接符 12"/>
          <p:cNvCxnSpPr>
            <a:stCxn id="12" idx="0"/>
          </p:cNvCxnSpPr>
          <p:nvPr/>
        </p:nvCxnSpPr>
        <p:spPr>
          <a:xfrm flipV="1">
            <a:off x="4496489" y="1947333"/>
            <a:ext cx="321044" cy="1237503"/>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496489" y="5193927"/>
            <a:ext cx="591978" cy="5612"/>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477689" y="5518270"/>
            <a:ext cx="591978" cy="5612"/>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4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参数</a:t>
            </a:r>
            <a:endParaRPr lang="zh-CN" altLang="en-US" dirty="0" smtClean="0">
              <a:sym typeface="+mn-ea"/>
            </a:endParaRPr>
          </a:p>
        </p:txBody>
      </p:sp>
      <p:sp>
        <p:nvSpPr>
          <p:cNvPr id="5" name="矩形 4"/>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3. </a:t>
            </a:r>
            <a:r>
              <a:rPr lang="zh-CN" altLang="en-US" sz="2000" b="1" dirty="0" smtClean="0">
                <a:solidFill>
                  <a:srgbClr val="C00000"/>
                </a:solidFill>
                <a:latin typeface="Bodoni MT Black" panose="02070A03080606020203" pitchFamily="18" charset="0"/>
                <a:ea typeface="黑体" panose="02010609060101010101" pitchFamily="49" charset="-122"/>
              </a:rPr>
              <a:t>对象</a:t>
            </a:r>
            <a:r>
              <a:rPr lang="zh-CN" altLang="en-US" sz="2000" b="1" dirty="0">
                <a:solidFill>
                  <a:srgbClr val="C00000"/>
                </a:solidFill>
                <a:latin typeface="Bodoni MT Black" panose="02070A03080606020203" pitchFamily="18" charset="0"/>
                <a:ea typeface="黑体" panose="02010609060101010101" pitchFamily="49" charset="-122"/>
              </a:rPr>
              <a:t>引用</a:t>
            </a:r>
            <a:r>
              <a:rPr lang="zh-CN" altLang="en-US" sz="2000" b="1" dirty="0" smtClean="0">
                <a:solidFill>
                  <a:srgbClr val="C00000"/>
                </a:solidFill>
                <a:latin typeface="Bodoni MT Black" panose="02070A03080606020203" pitchFamily="18" charset="0"/>
                <a:ea typeface="黑体" panose="02010609060101010101" pitchFamily="49" charset="-122"/>
              </a:rPr>
              <a:t>作为函数</a:t>
            </a:r>
            <a:r>
              <a:rPr lang="zh-CN" altLang="en-US" sz="2000" b="1" dirty="0">
                <a:solidFill>
                  <a:srgbClr val="C00000"/>
                </a:solidFill>
                <a:latin typeface="Bodoni MT Black" panose="02070A03080606020203" pitchFamily="18" charset="0"/>
                <a:ea typeface="黑体" panose="02010609060101010101" pitchFamily="49" charset="-122"/>
              </a:rPr>
              <a:t>参数</a:t>
            </a:r>
          </a:p>
        </p:txBody>
      </p:sp>
      <p:sp>
        <p:nvSpPr>
          <p:cNvPr id="43" name="文本框 42"/>
          <p:cNvSpPr txBox="1"/>
          <p:nvPr/>
        </p:nvSpPr>
        <p:spPr>
          <a:xfrm>
            <a:off x="469669" y="1766511"/>
            <a:ext cx="2976505" cy="338554"/>
          </a:xfrm>
          <a:prstGeom prst="rect">
            <a:avLst/>
          </a:prstGeom>
          <a:noFill/>
        </p:spPr>
        <p:txBody>
          <a:bodyPr wrap="square" rtlCol="0">
            <a:spAutoFit/>
          </a:bodyPr>
          <a:lstStyle/>
          <a:p>
            <a:pPr algn="ctr"/>
            <a:r>
              <a:rPr lang="zh-CN" altLang="en-US" sz="1600" b="1" dirty="0" smtClean="0">
                <a:latin typeface="+mn-ea"/>
                <a:sym typeface="Wingdings" panose="05000000000000000000" pitchFamily="2" charset="2"/>
              </a:rPr>
              <a:t> ③</a:t>
            </a:r>
            <a:r>
              <a:rPr lang="zh-CN" altLang="en-US" sz="1600" b="1" dirty="0" smtClean="0">
                <a:latin typeface="+mn-ea"/>
              </a:rPr>
              <a:t>对象引用作为函数参数示范</a:t>
            </a:r>
            <a:endParaRPr lang="zh-CN" altLang="en-US" sz="1600" b="1" dirty="0">
              <a:latin typeface="+mn-ea"/>
            </a:endParaRPr>
          </a:p>
        </p:txBody>
      </p:sp>
      <p:sp>
        <p:nvSpPr>
          <p:cNvPr id="44" name="矩形 43"/>
          <p:cNvSpPr/>
          <p:nvPr/>
        </p:nvSpPr>
        <p:spPr>
          <a:xfrm>
            <a:off x="3524479" y="2155147"/>
            <a:ext cx="5421246" cy="78483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smtClean="0">
                <a:solidFill>
                  <a:srgbClr val="0000FF"/>
                </a:solidFill>
                <a:latin typeface="+mj-ea"/>
              </a:rPr>
              <a:t>传递对象：</a:t>
            </a:r>
            <a:r>
              <a:rPr lang="zh-CN" altLang="en-US" sz="1400" dirty="0" smtClean="0">
                <a:latin typeface="+mj-ea"/>
                <a:ea typeface="+mj-ea"/>
              </a:rPr>
              <a:t>在</a:t>
            </a:r>
            <a:r>
              <a:rPr lang="zh-CN" altLang="en-US" sz="1400" dirty="0">
                <a:latin typeface="+mj-ea"/>
                <a:ea typeface="+mj-ea"/>
              </a:rPr>
              <a:t>面向对象程序设计中</a:t>
            </a:r>
            <a:r>
              <a:rPr lang="zh-CN" altLang="en-US" sz="1400" dirty="0" smtClean="0">
                <a:latin typeface="+mj-ea"/>
                <a:ea typeface="+mj-ea"/>
              </a:rPr>
              <a:t>，经常采用</a:t>
            </a:r>
            <a:r>
              <a:rPr lang="zh-CN" altLang="en-US" sz="1400" dirty="0">
                <a:latin typeface="+mj-ea"/>
                <a:ea typeface="+mj-ea"/>
              </a:rPr>
              <a:t>对象引用作为形式参数而不采用对象作为值形式参数</a:t>
            </a:r>
            <a:r>
              <a:rPr lang="zh-CN" altLang="en-US" sz="1400" dirty="0" smtClean="0">
                <a:latin typeface="+mj-ea"/>
                <a:ea typeface="+mj-ea"/>
              </a:rPr>
              <a:t>，可减少内存开销</a:t>
            </a:r>
            <a:r>
              <a:rPr lang="zh-CN" altLang="en-US" sz="1400" dirty="0">
                <a:latin typeface="+mj-ea"/>
                <a:ea typeface="+mj-ea"/>
              </a:rPr>
              <a:t>。</a:t>
            </a:r>
          </a:p>
        </p:txBody>
      </p:sp>
      <p:sp>
        <p:nvSpPr>
          <p:cNvPr id="45" name="矩形 44"/>
          <p:cNvSpPr/>
          <p:nvPr/>
        </p:nvSpPr>
        <p:spPr>
          <a:xfrm>
            <a:off x="3524479" y="3399794"/>
            <a:ext cx="5391358" cy="11541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不</a:t>
            </a:r>
            <a:r>
              <a:rPr lang="zh-CN" altLang="en-US" sz="1600" b="1" dirty="0" smtClean="0">
                <a:solidFill>
                  <a:srgbClr val="0000FF"/>
                </a:solidFill>
                <a:latin typeface="+mj-ea"/>
              </a:rPr>
              <a:t>调用</a:t>
            </a:r>
            <a:r>
              <a:rPr lang="zh-CN" altLang="en-US" sz="1600" b="1" dirty="0">
                <a:solidFill>
                  <a:srgbClr val="0000FF"/>
                </a:solidFill>
                <a:latin typeface="+mj-ea"/>
              </a:rPr>
              <a:t>拷贝构造函数</a:t>
            </a:r>
            <a:r>
              <a:rPr lang="zh-CN" altLang="en-US" dirty="0" smtClean="0">
                <a:latin typeface="+mj-ea"/>
              </a:rPr>
              <a:t>：</a:t>
            </a:r>
            <a:r>
              <a:rPr lang="zh-CN" altLang="en-US" sz="1400" dirty="0">
                <a:latin typeface="+mj-ea"/>
                <a:ea typeface="+mj-ea"/>
              </a:rPr>
              <a:t>用对象引用作形式参数，在调用函数时使得引用参数成为实参对象的别名，不产生新对象，无需另外分配内存空间，也不会调用拷贝构造函数。</a:t>
            </a:r>
            <a:endParaRPr lang="en-US" altLang="zh-CN" sz="1400" dirty="0">
              <a:latin typeface="+mj-ea"/>
              <a:ea typeface="+mj-ea"/>
            </a:endParaRPr>
          </a:p>
        </p:txBody>
      </p:sp>
      <p:sp>
        <p:nvSpPr>
          <p:cNvPr id="28" name="矩形 27"/>
          <p:cNvSpPr/>
          <p:nvPr/>
        </p:nvSpPr>
        <p:spPr>
          <a:xfrm>
            <a:off x="3524479" y="4800916"/>
            <a:ext cx="5391358" cy="83099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可</a:t>
            </a:r>
            <a:r>
              <a:rPr lang="zh-CN" altLang="en-US" sz="1600" b="1" dirty="0" smtClean="0">
                <a:solidFill>
                  <a:srgbClr val="0000FF"/>
                </a:solidFill>
                <a:latin typeface="+mj-ea"/>
              </a:rPr>
              <a:t>改变形参对象内容</a:t>
            </a:r>
            <a:r>
              <a:rPr lang="zh-CN" altLang="en-US" dirty="0" smtClean="0">
                <a:latin typeface="+mj-ea"/>
              </a:rPr>
              <a:t>：</a:t>
            </a:r>
            <a:r>
              <a:rPr lang="zh-CN" altLang="en-US" sz="1400" dirty="0" smtClean="0">
                <a:latin typeface="+mj-ea"/>
                <a:ea typeface="+mj-ea"/>
              </a:rPr>
              <a:t>由于函数调用时传递的是对象的引用，因此可以通过对象引用直接修改对应实参对象值。</a:t>
            </a:r>
            <a:endParaRPr lang="en-US" altLang="zh-CN" sz="1400" dirty="0">
              <a:latin typeface="+mj-ea"/>
              <a:ea typeface="+mj-ea"/>
            </a:endParaRPr>
          </a:p>
        </p:txBody>
      </p:sp>
      <p:sp>
        <p:nvSpPr>
          <p:cNvPr id="2" name="矩形 1"/>
          <p:cNvSpPr/>
          <p:nvPr/>
        </p:nvSpPr>
        <p:spPr>
          <a:xfrm>
            <a:off x="3825443" y="1007482"/>
            <a:ext cx="3079689" cy="369332"/>
          </a:xfrm>
          <a:prstGeom prst="rect">
            <a:avLst/>
          </a:prstGeom>
        </p:spPr>
        <p:txBody>
          <a:bodyPr wrap="none">
            <a:spAutoFit/>
          </a:bodyPr>
          <a:lstStyle/>
          <a:p>
            <a:r>
              <a:rPr lang="en-US" altLang="zh-CN" b="1" dirty="0">
                <a:solidFill>
                  <a:srgbClr val="0000FF"/>
                </a:solidFill>
                <a:latin typeface="Courier New" panose="02070309020205020404" pitchFamily="49" charset="0"/>
                <a:cs typeface="Courier New" panose="02070309020205020404" pitchFamily="49" charset="0"/>
              </a:rPr>
              <a:t>void</a:t>
            </a:r>
            <a:r>
              <a:rPr lang="en-US" altLang="zh-CN" b="1" dirty="0">
                <a:latin typeface="Courier New" panose="02070309020205020404" pitchFamily="49" charset="0"/>
                <a:cs typeface="Courier New" panose="02070309020205020404" pitchFamily="49" charset="0"/>
              </a:rPr>
              <a:t> </a:t>
            </a:r>
            <a:r>
              <a:rPr lang="en-US" altLang="zh-CN" b="1" dirty="0" err="1">
                <a:solidFill>
                  <a:srgbClr val="C00000"/>
                </a:solidFill>
                <a:latin typeface="Courier New" panose="02070309020205020404" pitchFamily="49" charset="0"/>
                <a:cs typeface="Courier New" panose="02070309020205020404" pitchFamily="49" charset="0"/>
              </a:rPr>
              <a:t>Func</a:t>
            </a:r>
            <a:r>
              <a:rPr lang="en-US" altLang="zh-CN" b="1" dirty="0">
                <a:latin typeface="Courier New" panose="02070309020205020404" pitchFamily="49" charset="0"/>
                <a:cs typeface="Courier New" panose="02070309020205020404" pitchFamily="49" charset="0"/>
              </a:rPr>
              <a:t>(</a:t>
            </a:r>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smtClean="0">
                <a:solidFill>
                  <a:srgbClr val="0066FF"/>
                </a:solidFill>
                <a:latin typeface="Courier New" panose="02070309020205020404" pitchFamily="49" charset="0"/>
                <a:cs typeface="Courier New" panose="02070309020205020404" pitchFamily="49" charset="0"/>
              </a:rPr>
              <a:t>&amp;</a:t>
            </a:r>
            <a:r>
              <a:rPr lang="en-US" altLang="zh-CN" b="1" dirty="0" err="1" smtClean="0">
                <a:solidFill>
                  <a:srgbClr val="00B0F0"/>
                </a:solidFill>
                <a:latin typeface="Courier New" panose="02070309020205020404" pitchFamily="49" charset="0"/>
                <a:cs typeface="Courier New" panose="02070309020205020404" pitchFamily="49" charset="0"/>
              </a:rPr>
              <a:t>varR</a:t>
            </a:r>
            <a:r>
              <a:rPr lang="en-US" altLang="zh-CN" b="1" dirty="0" smtClean="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p:txBody>
      </p:sp>
      <p:sp>
        <p:nvSpPr>
          <p:cNvPr id="30" name="矩形 29"/>
          <p:cNvSpPr/>
          <p:nvPr/>
        </p:nvSpPr>
        <p:spPr>
          <a:xfrm>
            <a:off x="643725" y="2182648"/>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643725" y="3742631"/>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文本框 31"/>
          <p:cNvSpPr txBox="1"/>
          <p:nvPr/>
        </p:nvSpPr>
        <p:spPr>
          <a:xfrm>
            <a:off x="686366" y="2219665"/>
            <a:ext cx="2543113" cy="1077218"/>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a:t>
            </a:r>
            <a:r>
              <a:rPr lang="en-US" altLang="zh-CN" sz="1400" b="1" dirty="0" smtClean="0">
                <a:solidFill>
                  <a:srgbClr val="0000FF"/>
                </a:solidFill>
                <a:latin typeface="Courier New" panose="02070309020205020404" pitchFamily="49" charset="0"/>
                <a:cs typeface="Courier New" panose="02070309020205020404" pitchFamily="49" charset="0"/>
              </a:rPr>
              <a:t>oid</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C00000"/>
                </a:solidFill>
                <a:latin typeface="Courier New" panose="02070309020205020404" pitchFamily="49" charset="0"/>
                <a:cs typeface="Courier New" panose="02070309020205020404" pitchFamily="49" charset="0"/>
              </a:rPr>
              <a:t>Func</a:t>
            </a:r>
            <a:r>
              <a:rPr lang="en-US" altLang="zh-CN" sz="1400" b="1" dirty="0" smtClean="0">
                <a:latin typeface="Courier New" panose="02070309020205020404" pitchFamily="49" charset="0"/>
                <a:cs typeface="Courier New" panose="02070309020205020404" pitchFamily="49" charset="0"/>
              </a:rPr>
              <a:t>(</a:t>
            </a:r>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smtClean="0">
                <a:latin typeface="Courier New" panose="02070309020205020404" pitchFamily="49" charset="0"/>
                <a:cs typeface="Courier New" panose="02070309020205020404" pitchFamily="49" charset="0"/>
              </a:rPr>
              <a:t>&amp;</a:t>
            </a:r>
            <a:r>
              <a:rPr lang="en-US" altLang="zh-CN" sz="1400" b="1" dirty="0" err="1" smtClean="0">
                <a:solidFill>
                  <a:srgbClr val="00B0F0"/>
                </a:solidFill>
                <a:latin typeface="Courier New" panose="02070309020205020404" pitchFamily="49" charset="0"/>
                <a:cs typeface="Courier New" panose="02070309020205020404" pitchFamily="49" charset="0"/>
              </a:rPr>
              <a:t>varR</a:t>
            </a:r>
            <a:r>
              <a:rPr lang="en-US" altLang="zh-CN" sz="1400" b="1" dirty="0" smtClean="0">
                <a:solidFill>
                  <a:srgbClr val="00B0F0"/>
                </a:solidFill>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33" name="文本框 32"/>
          <p:cNvSpPr txBox="1"/>
          <p:nvPr/>
        </p:nvSpPr>
        <p:spPr>
          <a:xfrm>
            <a:off x="686367" y="3832314"/>
            <a:ext cx="2494668" cy="2062103"/>
          </a:xfrm>
          <a:prstGeom prst="rect">
            <a:avLst/>
          </a:prstGeom>
          <a:noFill/>
        </p:spPr>
        <p:txBody>
          <a:bodyPr wrap="square" rtlCol="0">
            <a:spAutoFit/>
          </a:bodyPr>
          <a:lstStyle/>
          <a:p>
            <a:r>
              <a:rPr lang="en-US" altLang="zh-CN" sz="1600" b="1" dirty="0" err="1" smtClean="0">
                <a:solidFill>
                  <a:srgbClr val="0000FF"/>
                </a:solidFill>
                <a:latin typeface="Courier New" panose="02070309020205020404" pitchFamily="49" charset="0"/>
                <a:cs typeface="Courier New" panose="02070309020205020404" pitchFamily="49" charset="0"/>
              </a:rPr>
              <a:t>int</a:t>
            </a:r>
            <a:r>
              <a:rPr lang="en-US" altLang="zh-CN" sz="1600" b="1" dirty="0" smtClean="0">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main</a:t>
            </a:r>
            <a:r>
              <a:rPr lang="en-US" altLang="zh-CN" sz="1600" b="1" dirty="0" smtClean="0">
                <a:latin typeface="Courier New" panose="02070309020205020404" pitchFamily="49" charset="0"/>
                <a:cs typeface="Courier New" panose="02070309020205020404" pitchFamily="49" charset="0"/>
              </a:rPr>
              <a:t>()</a:t>
            </a:r>
          </a:p>
          <a:p>
            <a:r>
              <a:rPr lang="en-US" altLang="zh-CN" sz="1600" b="1" dirty="0" smtClean="0">
                <a:latin typeface="Courier New" panose="02070309020205020404" pitchFamily="49" charset="0"/>
                <a:cs typeface="Courier New" panose="02070309020205020404" pitchFamily="49" charset="0"/>
              </a:rPr>
              <a:t>{</a:t>
            </a:r>
          </a:p>
          <a:p>
            <a:endParaRPr lang="en-US" altLang="zh-CN" sz="1600" b="1" dirty="0" smtClean="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r>
              <a:rPr lang="en-US" altLang="zh-CN" sz="1600" b="1" dirty="0" smtClean="0">
                <a:solidFill>
                  <a:srgbClr val="C00000"/>
                </a:solidFill>
                <a:latin typeface="Courier New" panose="02070309020205020404" pitchFamily="49" charset="0"/>
                <a:cs typeface="Courier New" panose="02070309020205020404" pitchFamily="49" charset="0"/>
              </a:rPr>
              <a:t>   </a:t>
            </a:r>
            <a:endParaRPr lang="en-US" altLang="zh-CN" sz="1600" b="1" dirty="0" smtClean="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   </a:t>
            </a:r>
          </a:p>
          <a:p>
            <a:r>
              <a:rPr lang="en-US" altLang="zh-CN" sz="1600" b="1" dirty="0" smtClean="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34" name="文本框 33"/>
          <p:cNvSpPr txBox="1"/>
          <p:nvPr/>
        </p:nvSpPr>
        <p:spPr>
          <a:xfrm>
            <a:off x="1043720" y="4988726"/>
            <a:ext cx="553998" cy="482504"/>
          </a:xfrm>
          <a:prstGeom prst="rect">
            <a:avLst/>
          </a:prstGeom>
          <a:noFill/>
        </p:spPr>
        <p:txBody>
          <a:bodyPr vert="eaVert" wrap="square" rtlCol="0">
            <a:spAutoFit/>
          </a:bodyPr>
          <a:lstStyle/>
          <a:p>
            <a:pPr algn="ctr"/>
            <a:r>
              <a:rPr lang="en-US" altLang="zh-CN" sz="2400" dirty="0" smtClean="0"/>
              <a:t>…</a:t>
            </a:r>
            <a:endParaRPr lang="zh-CN" altLang="en-US" sz="2400" dirty="0"/>
          </a:p>
        </p:txBody>
      </p:sp>
      <p:cxnSp>
        <p:nvCxnSpPr>
          <p:cNvPr id="35" name="直接箭头连接符 34"/>
          <p:cNvCxnSpPr/>
          <p:nvPr/>
        </p:nvCxnSpPr>
        <p:spPr>
          <a:xfrm flipV="1">
            <a:off x="1840073" y="2457688"/>
            <a:ext cx="954126" cy="2332567"/>
          </a:xfrm>
          <a:prstGeom prst="straightConnector1">
            <a:avLst/>
          </a:prstGeom>
          <a:ln w="28575">
            <a:solidFill>
              <a:srgbClr val="FF0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832029" y="4400068"/>
            <a:ext cx="2440092" cy="307777"/>
          </a:xfrm>
          <a:prstGeom prst="rect">
            <a:avLst/>
          </a:prstGeom>
        </p:spPr>
        <p:txBody>
          <a:bodyPr wrap="none">
            <a:spAutoFit/>
          </a:bodyPr>
          <a:lstStyle/>
          <a:p>
            <a:r>
              <a:rPr lang="en-US" altLang="zh-CN" sz="1400" b="1" dirty="0" smtClean="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B0F0"/>
                </a:solidFill>
                <a:latin typeface="Courier New" panose="02070309020205020404" pitchFamily="49" charset="0"/>
                <a:cs typeface="Courier New" panose="02070309020205020404" pitchFamily="49" charset="0"/>
              </a:rPr>
              <a:t>DateA</a:t>
            </a:r>
            <a:r>
              <a:rPr lang="en-US" altLang="zh-CN" sz="1400" b="1" dirty="0" smtClean="0">
                <a:latin typeface="Courier New" panose="02070309020205020404" pitchFamily="49" charset="0"/>
                <a:cs typeface="Courier New" panose="02070309020205020404" pitchFamily="49" charset="0"/>
              </a:rPr>
              <a:t>(2018,11,2)</a:t>
            </a:r>
            <a:endParaRPr lang="zh-CN" altLang="en-US" sz="1400" dirty="0"/>
          </a:p>
        </p:txBody>
      </p:sp>
      <p:sp>
        <p:nvSpPr>
          <p:cNvPr id="37" name="矩形 36"/>
          <p:cNvSpPr/>
          <p:nvPr/>
        </p:nvSpPr>
        <p:spPr>
          <a:xfrm>
            <a:off x="860978" y="4740266"/>
            <a:ext cx="1473480"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38" name="矩形 37"/>
          <p:cNvSpPr/>
          <p:nvPr/>
        </p:nvSpPr>
        <p:spPr>
          <a:xfrm>
            <a:off x="918773" y="5345577"/>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sp>
        <p:nvSpPr>
          <p:cNvPr id="39" name="矩形 38"/>
          <p:cNvSpPr/>
          <p:nvPr/>
        </p:nvSpPr>
        <p:spPr>
          <a:xfrm>
            <a:off x="643725" y="1779452"/>
            <a:ext cx="2628396"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342244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6953" y="8009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对象引用作为函数参数</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00B050"/>
                </a:solidFill>
                <a:latin typeface="Bodoni MT Black" panose="02070A03080606020203" pitchFamily="18" charset="0"/>
                <a:ea typeface="黑体" panose="02010609060101010101" pitchFamily="49" charset="-122"/>
              </a:rPr>
              <a:t>程序举例</a:t>
            </a:r>
            <a:endParaRPr lang="zh-CN" altLang="en-US" sz="2000" b="1" dirty="0">
              <a:solidFill>
                <a:srgbClr val="00B050"/>
              </a:solidFill>
              <a:latin typeface="Bodoni MT Black" panose="02070A03080606020203" pitchFamily="18" charset="0"/>
              <a:ea typeface="黑体" panose="02010609060101010101" pitchFamily="49" charset="-122"/>
            </a:endParaRPr>
          </a:p>
        </p:txBody>
      </p:sp>
      <p:grpSp>
        <p:nvGrpSpPr>
          <p:cNvPr id="4" name="组合 3"/>
          <p:cNvGrpSpPr/>
          <p:nvPr/>
        </p:nvGrpSpPr>
        <p:grpSpPr>
          <a:xfrm>
            <a:off x="400933" y="1201097"/>
            <a:ext cx="2758876" cy="5288422"/>
            <a:chOff x="394712" y="1107995"/>
            <a:chExt cx="2758876" cy="5288422"/>
          </a:xfrm>
        </p:grpSpPr>
        <p:pic>
          <p:nvPicPr>
            <p:cNvPr id="5" name="图片 4"/>
            <p:cNvPicPr>
              <a:picLocks noChangeAspect="1"/>
            </p:cNvPicPr>
            <p:nvPr/>
          </p:nvPicPr>
          <p:blipFill>
            <a:blip r:embed="rId2"/>
            <a:stretch>
              <a:fillRect/>
            </a:stretch>
          </p:blipFill>
          <p:spPr>
            <a:xfrm>
              <a:off x="404873" y="1107995"/>
              <a:ext cx="2748715" cy="3057075"/>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394712" y="4175230"/>
              <a:ext cx="2758876" cy="2221187"/>
            </a:xfrm>
            <a:prstGeom prst="rect">
              <a:avLst/>
            </a:prstGeom>
            <a:ln>
              <a:solidFill>
                <a:srgbClr val="00B0F0"/>
              </a:solidFill>
            </a:ln>
          </p:spPr>
        </p:pic>
      </p:grpSp>
      <p:pic>
        <p:nvPicPr>
          <p:cNvPr id="7" name="图片 6"/>
          <p:cNvPicPr>
            <a:picLocks noChangeAspect="1"/>
          </p:cNvPicPr>
          <p:nvPr/>
        </p:nvPicPr>
        <p:blipFill>
          <a:blip r:embed="rId4"/>
          <a:stretch>
            <a:fillRect/>
          </a:stretch>
        </p:blipFill>
        <p:spPr>
          <a:xfrm>
            <a:off x="3833084" y="1201097"/>
            <a:ext cx="4303459" cy="3057075"/>
          </a:xfrm>
          <a:prstGeom prst="rect">
            <a:avLst/>
          </a:prstGeom>
          <a:ln>
            <a:solidFill>
              <a:srgbClr val="FF0000"/>
            </a:solidFill>
          </a:ln>
        </p:spPr>
      </p:pic>
      <p:pic>
        <p:nvPicPr>
          <p:cNvPr id="8" name="图片 7"/>
          <p:cNvPicPr>
            <a:picLocks noChangeAspect="1"/>
          </p:cNvPicPr>
          <p:nvPr/>
        </p:nvPicPr>
        <p:blipFill>
          <a:blip r:embed="rId5"/>
          <a:stretch>
            <a:fillRect/>
          </a:stretch>
        </p:blipFill>
        <p:spPr>
          <a:xfrm>
            <a:off x="4207736" y="4524883"/>
            <a:ext cx="3445452" cy="1791137"/>
          </a:xfrm>
          <a:prstGeom prst="rect">
            <a:avLst/>
          </a:prstGeom>
          <a:effectLst>
            <a:outerShdw blurRad="63500" sx="102000" sy="102000" algn="ctr" rotWithShape="0">
              <a:prstClr val="black">
                <a:alpha val="40000"/>
              </a:prstClr>
            </a:outerShdw>
          </a:effectLst>
        </p:spPr>
      </p:pic>
      <p:sp>
        <p:nvSpPr>
          <p:cNvPr id="9"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参数</a:t>
            </a:r>
            <a:endParaRPr lang="zh-CN" altLang="en-US" dirty="0" smtClean="0">
              <a:sym typeface="+mn-ea"/>
            </a:endParaRPr>
          </a:p>
        </p:txBody>
      </p:sp>
      <p:sp>
        <p:nvSpPr>
          <p:cNvPr id="10" name="矩形 9"/>
          <p:cNvSpPr/>
          <p:nvPr/>
        </p:nvSpPr>
        <p:spPr>
          <a:xfrm>
            <a:off x="6773076" y="3919618"/>
            <a:ext cx="1362874" cy="338554"/>
          </a:xfrm>
          <a:prstGeom prst="rect">
            <a:avLst/>
          </a:prstGeom>
          <a:solidFill>
            <a:schemeClr val="bg2">
              <a:lumMod val="90000"/>
            </a:schemeClr>
          </a:solidFill>
        </p:spPr>
        <p:txBody>
          <a:bodyPr wrap="none">
            <a:spAutoFit/>
          </a:bodyPr>
          <a:lstStyle/>
          <a:p>
            <a:r>
              <a:rPr lang="zh-CN" altLang="en-US" sz="1600" dirty="0" smtClean="0"/>
              <a:t>程序</a:t>
            </a:r>
            <a:r>
              <a:rPr lang="en-US" altLang="zh-CN" sz="1600" dirty="0" smtClean="0"/>
              <a:t>3_20.cpp</a:t>
            </a:r>
            <a:endParaRPr lang="en-US" altLang="zh-CN" sz="1600" dirty="0"/>
          </a:p>
        </p:txBody>
      </p:sp>
      <p:sp>
        <p:nvSpPr>
          <p:cNvPr id="11" name="文本框 10"/>
          <p:cNvSpPr txBox="1"/>
          <p:nvPr/>
        </p:nvSpPr>
        <p:spPr>
          <a:xfrm>
            <a:off x="4863562" y="851790"/>
            <a:ext cx="3597044" cy="307777"/>
          </a:xfrm>
          <a:prstGeom prst="rect">
            <a:avLst/>
          </a:prstGeom>
          <a:noFill/>
        </p:spPr>
        <p:txBody>
          <a:bodyPr wrap="square" rtlCol="0">
            <a:spAutoFit/>
          </a:bodyPr>
          <a:lstStyle/>
          <a:p>
            <a:r>
              <a:rPr lang="zh-CN" altLang="en-US" sz="1400" dirty="0" smtClean="0">
                <a:solidFill>
                  <a:srgbClr val="00B050"/>
                </a:solidFill>
              </a:rPr>
              <a:t>：</a:t>
            </a:r>
            <a:r>
              <a:rPr lang="zh-CN" altLang="en-US" sz="1400" dirty="0" smtClean="0">
                <a:solidFill>
                  <a:srgbClr val="0066FF"/>
                </a:solidFill>
              </a:rPr>
              <a:t>对象引用作为形式参数</a:t>
            </a:r>
            <a:endParaRPr lang="zh-CN" altLang="en-US" sz="1400" dirty="0">
              <a:solidFill>
                <a:srgbClr val="0066FF"/>
              </a:solidFill>
            </a:endParaRPr>
          </a:p>
        </p:txBody>
      </p:sp>
      <p:sp>
        <p:nvSpPr>
          <p:cNvPr id="12" name="矩形 11"/>
          <p:cNvSpPr/>
          <p:nvPr/>
        </p:nvSpPr>
        <p:spPr>
          <a:xfrm>
            <a:off x="4308795" y="2968936"/>
            <a:ext cx="946888" cy="24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3" name="直接箭头连接符 12"/>
          <p:cNvCxnSpPr>
            <a:stCxn id="12" idx="0"/>
          </p:cNvCxnSpPr>
          <p:nvPr/>
        </p:nvCxnSpPr>
        <p:spPr>
          <a:xfrm flipV="1">
            <a:off x="4782239" y="1840290"/>
            <a:ext cx="253311" cy="1128646"/>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207736" y="5028827"/>
            <a:ext cx="591978" cy="5612"/>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928088" y="5302370"/>
            <a:ext cx="591978" cy="5612"/>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23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6953" y="8009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C00000"/>
                </a:solidFill>
                <a:latin typeface="Bodoni MT Black" panose="02070A03080606020203" pitchFamily="18" charset="0"/>
                <a:ea typeface="黑体" panose="02010609060101010101" pitchFamily="49" charset="-122"/>
              </a:rPr>
              <a:t>对象引用作为函数参数</a:t>
            </a:r>
            <a:r>
              <a:rPr lang="en-US" altLang="zh-CN" sz="2000" b="1" dirty="0" smtClean="0">
                <a:solidFill>
                  <a:srgbClr val="C00000"/>
                </a:solidFill>
                <a:latin typeface="Bodoni MT Black" panose="02070A03080606020203" pitchFamily="18" charset="0"/>
                <a:ea typeface="黑体" panose="02010609060101010101" pitchFamily="49" charset="-122"/>
              </a:rPr>
              <a:t>—</a:t>
            </a:r>
            <a:r>
              <a:rPr lang="zh-CN" altLang="en-US" sz="2000" b="1" dirty="0" smtClean="0">
                <a:solidFill>
                  <a:srgbClr val="00B050"/>
                </a:solidFill>
                <a:latin typeface="Bodoni MT Black" panose="02070A03080606020203" pitchFamily="18" charset="0"/>
                <a:ea typeface="黑体" panose="02010609060101010101" pitchFamily="49" charset="-122"/>
              </a:rPr>
              <a:t>程序举例</a:t>
            </a:r>
            <a:r>
              <a:rPr lang="en-US" altLang="zh-CN" sz="2000" b="1" dirty="0" smtClean="0">
                <a:solidFill>
                  <a:srgbClr val="00B050"/>
                </a:solidFill>
                <a:latin typeface="Bodoni MT Black" panose="02070A03080606020203" pitchFamily="18" charset="0"/>
                <a:ea typeface="黑体" panose="02010609060101010101" pitchFamily="49" charset="-122"/>
              </a:rPr>
              <a:t>-</a:t>
            </a:r>
            <a:r>
              <a:rPr lang="zh-CN" altLang="en-US" sz="1400" dirty="0">
                <a:solidFill>
                  <a:srgbClr val="0066FF"/>
                </a:solidFill>
              </a:rPr>
              <a:t>对象引用作为函数返回值</a:t>
            </a:r>
          </a:p>
        </p:txBody>
      </p:sp>
      <p:grpSp>
        <p:nvGrpSpPr>
          <p:cNvPr id="4" name="组合 3"/>
          <p:cNvGrpSpPr/>
          <p:nvPr/>
        </p:nvGrpSpPr>
        <p:grpSpPr>
          <a:xfrm>
            <a:off x="400933" y="1201097"/>
            <a:ext cx="2758876" cy="5288422"/>
            <a:chOff x="394712" y="1107995"/>
            <a:chExt cx="2758876" cy="5288422"/>
          </a:xfrm>
        </p:grpSpPr>
        <p:pic>
          <p:nvPicPr>
            <p:cNvPr id="5" name="图片 4"/>
            <p:cNvPicPr>
              <a:picLocks noChangeAspect="1"/>
            </p:cNvPicPr>
            <p:nvPr/>
          </p:nvPicPr>
          <p:blipFill>
            <a:blip r:embed="rId2"/>
            <a:stretch>
              <a:fillRect/>
            </a:stretch>
          </p:blipFill>
          <p:spPr>
            <a:xfrm>
              <a:off x="404873" y="1107995"/>
              <a:ext cx="2748715" cy="3057075"/>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394712" y="4175230"/>
              <a:ext cx="2758876" cy="2221187"/>
            </a:xfrm>
            <a:prstGeom prst="rect">
              <a:avLst/>
            </a:prstGeom>
            <a:ln>
              <a:solidFill>
                <a:srgbClr val="00B0F0"/>
              </a:solidFill>
            </a:ln>
          </p:spPr>
        </p:pic>
      </p:grpSp>
      <p:sp>
        <p:nvSpPr>
          <p:cNvPr id="7"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3.4.3</a:t>
            </a:r>
            <a:r>
              <a:rPr lang="en-US" altLang="zh-CN" dirty="0" smtClean="0">
                <a:sym typeface="+mn-ea"/>
              </a:rPr>
              <a:t> </a:t>
            </a:r>
            <a:r>
              <a:rPr lang="zh-CN" altLang="en-US" dirty="0" smtClean="0">
                <a:sym typeface="+mn-ea"/>
              </a:rPr>
              <a:t>对象</a:t>
            </a:r>
            <a:r>
              <a:rPr lang="zh-CN" altLang="en-US" dirty="0">
                <a:sym typeface="+mn-ea"/>
              </a:rPr>
              <a:t>参数</a:t>
            </a:r>
            <a:endParaRPr lang="zh-CN" altLang="en-US" dirty="0" smtClean="0">
              <a:sym typeface="+mn-ea"/>
            </a:endParaRPr>
          </a:p>
        </p:txBody>
      </p:sp>
      <p:pic>
        <p:nvPicPr>
          <p:cNvPr id="8" name="图片 7"/>
          <p:cNvPicPr>
            <a:picLocks noChangeAspect="1"/>
          </p:cNvPicPr>
          <p:nvPr/>
        </p:nvPicPr>
        <p:blipFill>
          <a:blip r:embed="rId4"/>
          <a:stretch>
            <a:fillRect/>
          </a:stretch>
        </p:blipFill>
        <p:spPr>
          <a:xfrm>
            <a:off x="3556516" y="1201097"/>
            <a:ext cx="4294129" cy="4060312"/>
          </a:xfrm>
          <a:prstGeom prst="rect">
            <a:avLst/>
          </a:prstGeom>
          <a:ln>
            <a:solidFill>
              <a:srgbClr val="FF0000"/>
            </a:solidFill>
          </a:ln>
        </p:spPr>
      </p:pic>
      <p:pic>
        <p:nvPicPr>
          <p:cNvPr id="9" name="图片 8"/>
          <p:cNvPicPr>
            <a:picLocks noChangeAspect="1"/>
          </p:cNvPicPr>
          <p:nvPr/>
        </p:nvPicPr>
        <p:blipFill>
          <a:blip r:embed="rId5"/>
          <a:stretch>
            <a:fillRect/>
          </a:stretch>
        </p:blipFill>
        <p:spPr>
          <a:xfrm>
            <a:off x="5899440" y="3497148"/>
            <a:ext cx="3110146" cy="2922569"/>
          </a:xfrm>
          <a:prstGeom prst="rect">
            <a:avLst/>
          </a:prstGeom>
          <a:effectLst>
            <a:outerShdw blurRad="63500" sx="102000" sy="102000" algn="ctr" rotWithShape="0">
              <a:prstClr val="black">
                <a:alpha val="40000"/>
              </a:prstClr>
            </a:outerShdw>
          </a:effectLst>
        </p:spPr>
      </p:pic>
      <p:sp>
        <p:nvSpPr>
          <p:cNvPr id="10" name="矩形 9"/>
          <p:cNvSpPr/>
          <p:nvPr/>
        </p:nvSpPr>
        <p:spPr>
          <a:xfrm>
            <a:off x="6487771" y="1201097"/>
            <a:ext cx="1362874" cy="338554"/>
          </a:xfrm>
          <a:prstGeom prst="rect">
            <a:avLst/>
          </a:prstGeom>
          <a:solidFill>
            <a:schemeClr val="bg2">
              <a:lumMod val="90000"/>
            </a:schemeClr>
          </a:solidFill>
        </p:spPr>
        <p:txBody>
          <a:bodyPr wrap="none">
            <a:spAutoFit/>
          </a:bodyPr>
          <a:lstStyle/>
          <a:p>
            <a:r>
              <a:rPr lang="zh-CN" altLang="en-US" sz="1600" dirty="0" smtClean="0"/>
              <a:t>程序</a:t>
            </a:r>
            <a:r>
              <a:rPr lang="en-US" altLang="zh-CN" sz="1600" dirty="0" smtClean="0"/>
              <a:t>3_21.cpp</a:t>
            </a:r>
            <a:endParaRPr lang="en-US" altLang="zh-CN" sz="1600" dirty="0"/>
          </a:p>
        </p:txBody>
      </p:sp>
      <p:sp>
        <p:nvSpPr>
          <p:cNvPr id="11" name="矩形 10"/>
          <p:cNvSpPr/>
          <p:nvPr/>
        </p:nvSpPr>
        <p:spPr>
          <a:xfrm>
            <a:off x="4000499" y="3784600"/>
            <a:ext cx="1098551" cy="241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3860800" y="1492250"/>
            <a:ext cx="1663699" cy="755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3" name="直接箭头连接符 12"/>
          <p:cNvCxnSpPr/>
          <p:nvPr/>
        </p:nvCxnSpPr>
        <p:spPr>
          <a:xfrm flipV="1">
            <a:off x="4787900" y="1612900"/>
            <a:ext cx="12700" cy="2171700"/>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771900" y="1492250"/>
            <a:ext cx="444500" cy="1651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32954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473960" y="2390491"/>
            <a:ext cx="4427220" cy="1028700"/>
          </a:xfrm>
          <a:prstGeom prst="roundRect">
            <a:avLst>
              <a:gd name="adj" fmla="val 6297"/>
            </a:avLst>
          </a:prstGeom>
          <a:gradFill flip="none" rotWithShape="1">
            <a:gsLst>
              <a:gs pos="0">
                <a:srgbClr val="EBE600">
                  <a:tint val="66000"/>
                  <a:satMod val="160000"/>
                </a:srgbClr>
              </a:gs>
              <a:gs pos="50000">
                <a:srgbClr val="EBE600">
                  <a:tint val="44500"/>
                  <a:satMod val="160000"/>
                </a:srgbClr>
              </a:gs>
              <a:gs pos="100000">
                <a:srgbClr val="EBE60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副标题 4100"/>
          <p:cNvSpPr>
            <a:spLocks noGrp="1"/>
          </p:cNvSpPr>
          <p:nvPr/>
        </p:nvSpPr>
        <p:spPr>
          <a:xfrm>
            <a:off x="2768629" y="4319883"/>
            <a:ext cx="4287003" cy="842038"/>
          </a:xfrm>
          <a:prstGeom prst="rect">
            <a:avLst/>
          </a:prstGeom>
          <a:noFill/>
          <a:ln w="9525">
            <a:noFill/>
          </a:ln>
        </p:spPr>
        <p:txBody>
          <a:bodyPr/>
          <a:lstStyle>
            <a:lvl1pPr marL="0" lvl="0" indent="0" algn="ctr" defTabSz="914400" rtl="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rtl="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rtl="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defTabSz="914400">
              <a:lnSpc>
                <a:spcPct val="90000"/>
              </a:lnSpc>
              <a:buSzPct val="100000"/>
            </a:pPr>
            <a:endParaRPr lang="zh-CN" altLang="en-US" sz="1400" kern="1200" baseline="0" dirty="0" smtClean="0">
              <a:latin typeface="楷体" panose="02010609060101010101" pitchFamily="49" charset="-122"/>
              <a:ea typeface="楷体" panose="02010609060101010101" pitchFamily="49" charset="-122"/>
            </a:endParaRPr>
          </a:p>
          <a:p>
            <a:pPr defTabSz="914400">
              <a:lnSpc>
                <a:spcPct val="90000"/>
              </a:lnSpc>
              <a:buSzPct val="100000"/>
            </a:pPr>
            <a:r>
              <a:rPr lang="zh-CN" altLang="en-US" sz="1400" dirty="0" smtClean="0">
                <a:solidFill>
                  <a:schemeClr val="tx1">
                    <a:lumMod val="95000"/>
                    <a:lumOff val="5000"/>
                  </a:schemeClr>
                </a:solidFill>
                <a:latin typeface="楷体" panose="02010609060101010101" pitchFamily="49" charset="-122"/>
                <a:ea typeface="楷体" panose="02010609060101010101" pitchFamily="49" charset="-122"/>
              </a:rPr>
              <a:t>山东师范大学</a:t>
            </a:r>
            <a:r>
              <a:rPr lang="en-US" altLang="zh-CN" sz="1400" dirty="0" smtClean="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kern="1200" baseline="0" dirty="0" smtClean="0">
                <a:solidFill>
                  <a:schemeClr val="tx1">
                    <a:lumMod val="95000"/>
                    <a:lumOff val="5000"/>
                  </a:schemeClr>
                </a:solidFill>
                <a:latin typeface="楷体" panose="02010609060101010101" pitchFamily="49" charset="-122"/>
                <a:ea typeface="楷体" panose="02010609060101010101" pitchFamily="49" charset="-122"/>
              </a:rPr>
              <a:t>信息科学</a:t>
            </a:r>
            <a:r>
              <a:rPr lang="zh-CN" altLang="en-US" sz="1400" kern="1200" baseline="0" dirty="0">
                <a:solidFill>
                  <a:schemeClr val="tx1">
                    <a:lumMod val="95000"/>
                    <a:lumOff val="5000"/>
                  </a:schemeClr>
                </a:solidFill>
                <a:latin typeface="楷体" panose="02010609060101010101" pitchFamily="49" charset="-122"/>
                <a:ea typeface="楷体" panose="02010609060101010101" pitchFamily="49" charset="-122"/>
              </a:rPr>
              <a:t>与工程学院</a:t>
            </a:r>
          </a:p>
          <a:p>
            <a:pPr defTabSz="914400">
              <a:lnSpc>
                <a:spcPct val="90000"/>
              </a:lnSpc>
              <a:buSzPct val="100000"/>
            </a:pPr>
            <a:r>
              <a:rPr lang="en-US" altLang="zh-CN" sz="1400" b="1" kern="1200" baseline="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rPr>
              <a:t>E-mail: </a:t>
            </a:r>
            <a:r>
              <a:rPr lang="en-US" altLang="zh-CN" sz="1400" b="1" dirty="0" smtClean="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rPr>
              <a:t>tsingke@sdnu.edu.cn</a:t>
            </a:r>
            <a:endParaRPr lang="en-US" altLang="zh-CN" sz="1400" b="1" kern="1200" baseline="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endParaRPr>
          </a:p>
        </p:txBody>
      </p:sp>
      <p:sp>
        <p:nvSpPr>
          <p:cNvPr id="14" name="Text Box 28"/>
          <p:cNvSpPr txBox="1">
            <a:spLocks noChangeArrowheads="1"/>
          </p:cNvSpPr>
          <p:nvPr/>
        </p:nvSpPr>
        <p:spPr bwMode="auto">
          <a:xfrm>
            <a:off x="3476985" y="5198022"/>
            <a:ext cx="28702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hlink"/>
                </a:solidFill>
                <a:latin typeface="Times New Roman" panose="02020603050405020304" pitchFamily="18" charset="0"/>
                <a:ea typeface="宋体" panose="02010600030101010101" pitchFamily="2" charset="-122"/>
              </a:defRPr>
            </a:lvl1pPr>
            <a:lvl2pPr marL="742950" indent="-285750">
              <a:defRPr sz="2800" b="1">
                <a:solidFill>
                  <a:schemeClr val="hlink"/>
                </a:solidFill>
                <a:latin typeface="Times New Roman" panose="02020603050405020304" pitchFamily="18" charset="0"/>
                <a:ea typeface="宋体" panose="02010600030101010101" pitchFamily="2" charset="-122"/>
              </a:defRPr>
            </a:lvl2pPr>
            <a:lvl3pPr marL="1143000" indent="-228600">
              <a:defRPr sz="2800" b="1">
                <a:solidFill>
                  <a:schemeClr val="hlink"/>
                </a:solidFill>
                <a:latin typeface="Times New Roman" panose="02020603050405020304" pitchFamily="18" charset="0"/>
                <a:ea typeface="宋体" panose="02010600030101010101" pitchFamily="2" charset="-122"/>
              </a:defRPr>
            </a:lvl3pPr>
            <a:lvl4pPr marL="1600200" indent="-228600">
              <a:defRPr sz="2800" b="1">
                <a:solidFill>
                  <a:schemeClr val="hlink"/>
                </a:solidFill>
                <a:latin typeface="Times New Roman" panose="02020603050405020304" pitchFamily="18" charset="0"/>
                <a:ea typeface="宋体" panose="02010600030101010101" pitchFamily="2" charset="-122"/>
              </a:defRPr>
            </a:lvl4pPr>
            <a:lvl5pPr marL="2057400" indent="-228600">
              <a:defRPr sz="2800" b="1">
                <a:solidFill>
                  <a:schemeClr val="hlink"/>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9pPr>
          </a:lstStyle>
          <a:p>
            <a:pPr algn="ctr" eaLnBrk="1" hangingPunct="1">
              <a:spcBef>
                <a:spcPct val="50000"/>
              </a:spcBef>
              <a:buNone/>
            </a:pPr>
            <a:r>
              <a:rPr lang="en-US" altLang="zh-CN" sz="1400" dirty="0" smtClean="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rPr>
              <a:t>2018-10-12</a:t>
            </a:r>
            <a:endParaRPr lang="zh-CN" altLang="en-US" sz="140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endParaRPr>
          </a:p>
        </p:txBody>
      </p:sp>
      <p:sp>
        <p:nvSpPr>
          <p:cNvPr id="16" name="文本框 15"/>
          <p:cNvSpPr txBox="1"/>
          <p:nvPr/>
        </p:nvSpPr>
        <p:spPr>
          <a:xfrm>
            <a:off x="3990289" y="448160"/>
            <a:ext cx="5821781" cy="338554"/>
          </a:xfrm>
          <a:prstGeom prst="rect">
            <a:avLst/>
          </a:prstGeom>
          <a:noFill/>
        </p:spPr>
        <p:txBody>
          <a:bodyPr wrap="square" rtlCol="0">
            <a:spAutoFit/>
          </a:bodyPr>
          <a:lstStyle/>
          <a:p>
            <a:pPr algn="ctr"/>
            <a:r>
              <a:rPr lang="en-US" altLang="en-US" sz="1600" b="1" dirty="0" smtClean="0">
                <a:solidFill>
                  <a:schemeClr val="accent4">
                    <a:lumMod val="40000"/>
                    <a:lumOff val="60000"/>
                  </a:schemeClr>
                </a:solidFill>
                <a:latin typeface="Century Schoolbook" panose="02040604050505020304" pitchFamily="18" charset="0"/>
                <a:ea typeface="Segoe UI Black" panose="020B0A02040204020203" pitchFamily="34" charset="0"/>
                <a:cs typeface="Segoe UI Black" panose="020B0A02040204020203" pitchFamily="34" charset="0"/>
              </a:rPr>
              <a:t>O</a:t>
            </a:r>
            <a:r>
              <a:rPr lang="en-US" altLang="zh-CN" sz="1600" b="1" dirty="0" smtClean="0">
                <a:solidFill>
                  <a:schemeClr val="accent4">
                    <a:lumMod val="40000"/>
                    <a:lumOff val="60000"/>
                  </a:schemeClr>
                </a:solidFill>
                <a:latin typeface="Century Schoolbook" panose="02040604050505020304" pitchFamily="18" charset="0"/>
                <a:ea typeface="Segoe UI Black" panose="020B0A02040204020203" pitchFamily="34" charset="0"/>
                <a:cs typeface="Segoe UI Black" panose="020B0A02040204020203" pitchFamily="34" charset="0"/>
              </a:rPr>
              <a:t>bject-Oriented Programming and C++</a:t>
            </a:r>
            <a:endParaRPr lang="en-US" altLang="en-US" sz="1600" b="1" dirty="0">
              <a:solidFill>
                <a:schemeClr val="accent4">
                  <a:lumMod val="40000"/>
                  <a:lumOff val="60000"/>
                </a:schemeClr>
              </a:solidFill>
              <a:latin typeface="Century Schoolbook" panose="02040604050505020304" pitchFamily="18" charset="0"/>
              <a:ea typeface="Segoe UI Black" panose="020B0A02040204020203" pitchFamily="34" charset="0"/>
              <a:cs typeface="Segoe UI Black" panose="020B0A02040204020203" pitchFamily="34" charset="0"/>
            </a:endParaRPr>
          </a:p>
        </p:txBody>
      </p:sp>
      <p:cxnSp>
        <p:nvCxnSpPr>
          <p:cNvPr id="8" name="直接连接符 7"/>
          <p:cNvCxnSpPr/>
          <p:nvPr/>
        </p:nvCxnSpPr>
        <p:spPr>
          <a:xfrm>
            <a:off x="4364157" y="474292"/>
            <a:ext cx="4655701"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661249" y="12627"/>
            <a:ext cx="6150821" cy="461665"/>
          </a:xfrm>
          <a:prstGeom prst="rect">
            <a:avLst/>
          </a:prstGeom>
        </p:spPr>
        <p:txBody>
          <a:bodyPr wrap="square">
            <a:spAutoFit/>
          </a:bodyPr>
          <a:lstStyle/>
          <a:p>
            <a:pPr algn="ctr"/>
            <a:r>
              <a:rPr lang="zh-CN" altLang="en-US" sz="2400" b="1" dirty="0">
                <a:solidFill>
                  <a:schemeClr val="accent4">
                    <a:lumMod val="40000"/>
                    <a:lumOff val="60000"/>
                  </a:schemeClr>
                </a:solidFill>
                <a:latin typeface="等线" panose="02010600030101010101" pitchFamily="2" charset="-122"/>
                <a:ea typeface="等线" panose="02010600030101010101" pitchFamily="2" charset="-122"/>
              </a:rPr>
              <a:t>面向对象程序设计及</a:t>
            </a:r>
            <a:r>
              <a:rPr lang="en-US" altLang="zh-CN" sz="2400" b="1" dirty="0">
                <a:solidFill>
                  <a:schemeClr val="accent4">
                    <a:lumMod val="40000"/>
                    <a:lumOff val="60000"/>
                  </a:schemeClr>
                </a:solidFill>
                <a:latin typeface="等线" panose="02010600030101010101" pitchFamily="2" charset="-122"/>
                <a:ea typeface="等线" panose="02010600030101010101" pitchFamily="2" charset="-122"/>
              </a:rPr>
              <a:t>C++</a:t>
            </a:r>
            <a:endParaRPr lang="zh-CN" altLang="en-US" sz="2400" dirty="0">
              <a:solidFill>
                <a:schemeClr val="accent4">
                  <a:lumMod val="40000"/>
                  <a:lumOff val="60000"/>
                </a:schemeClr>
              </a:solidFill>
            </a:endParaRPr>
          </a:p>
        </p:txBody>
      </p:sp>
      <p:sp>
        <p:nvSpPr>
          <p:cNvPr id="27" name="矩形 26"/>
          <p:cNvSpPr/>
          <p:nvPr/>
        </p:nvSpPr>
        <p:spPr>
          <a:xfrm>
            <a:off x="4447024" y="2557888"/>
            <a:ext cx="2236510" cy="707886"/>
          </a:xfrm>
          <a:prstGeom prst="rect">
            <a:avLst/>
          </a:prstGeom>
        </p:spPr>
        <p:txBody>
          <a:bodyPr wrap="none">
            <a:spAutoFit/>
          </a:bodyPr>
          <a:lstStyle/>
          <a:p>
            <a:r>
              <a:rPr lang="zh-CN" altLang="en-US" sz="4000" b="1" dirty="0" smtClean="0">
                <a:solidFill>
                  <a:srgbClr val="C00000"/>
                </a:solidFill>
                <a:latin typeface="等线" panose="02010600030101010101" pitchFamily="2" charset="-122"/>
                <a:ea typeface="等线" panose="02010600030101010101" pitchFamily="2" charset="-122"/>
              </a:rPr>
              <a:t>类和对象</a:t>
            </a:r>
            <a:endParaRPr lang="zh-CN" altLang="en-US" sz="4000" dirty="0">
              <a:solidFill>
                <a:srgbClr val="C00000"/>
              </a:solidFill>
            </a:endParaRPr>
          </a:p>
        </p:txBody>
      </p:sp>
      <p:sp>
        <p:nvSpPr>
          <p:cNvPr id="11" name="文本框 10"/>
          <p:cNvSpPr txBox="1"/>
          <p:nvPr/>
        </p:nvSpPr>
        <p:spPr>
          <a:xfrm>
            <a:off x="2617478" y="2588665"/>
            <a:ext cx="1781420" cy="646331"/>
          </a:xfrm>
          <a:prstGeom prst="rect">
            <a:avLst/>
          </a:prstGeom>
          <a:noFill/>
        </p:spPr>
        <p:txBody>
          <a:bodyPr wrap="square" rtlCol="0">
            <a:spAutoFit/>
          </a:bodyPr>
          <a:lstStyle/>
          <a:p>
            <a:pPr algn="ctr">
              <a:spcBef>
                <a:spcPct val="50000"/>
              </a:spcBef>
            </a:pPr>
            <a:r>
              <a:rPr lang="zh-CN" altLang="en-US" sz="3600" b="1" dirty="0" smtClean="0">
                <a:solidFill>
                  <a:srgbClr val="0000FF"/>
                </a:solidFill>
                <a:latin typeface="等线" panose="02010600030101010101" pitchFamily="2" charset="-122"/>
                <a:ea typeface="等线" panose="02010600030101010101" pitchFamily="2" charset="-122"/>
              </a:rPr>
              <a:t>第</a:t>
            </a:r>
            <a:r>
              <a:rPr lang="zh-CN" altLang="en-US" sz="3600" b="1" dirty="0">
                <a:solidFill>
                  <a:srgbClr val="0000FF"/>
                </a:solidFill>
                <a:latin typeface="等线" panose="02010600030101010101" pitchFamily="2" charset="-122"/>
                <a:ea typeface="等线" panose="02010600030101010101" pitchFamily="2" charset="-122"/>
              </a:rPr>
              <a:t>三</a:t>
            </a:r>
            <a:r>
              <a:rPr lang="zh-CN" altLang="en-US" sz="3600" b="1" dirty="0" smtClean="0">
                <a:solidFill>
                  <a:srgbClr val="0000FF"/>
                </a:solidFill>
                <a:latin typeface="等线" panose="02010600030101010101" pitchFamily="2" charset="-122"/>
                <a:ea typeface="等线" panose="02010600030101010101" pitchFamily="2" charset="-122"/>
              </a:rPr>
              <a:t>章</a:t>
            </a:r>
            <a:endParaRPr lang="zh-CN" altLang="en-US" sz="3600" b="1" dirty="0">
              <a:solidFill>
                <a:srgbClr val="0000FF"/>
              </a:solidFill>
              <a:latin typeface="等线" panose="02010600030101010101" pitchFamily="2" charset="-122"/>
              <a:ea typeface="等线" panose="02010600030101010101" pitchFamily="2" charset="-122"/>
            </a:endParaRPr>
          </a:p>
        </p:txBody>
      </p:sp>
      <p:pic>
        <p:nvPicPr>
          <p:cNvPr id="15" name="Picture 4" descr="âelephant logoâçå¾çæç´¢ç»æ"/>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23877" y="0"/>
            <a:ext cx="595981" cy="5959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8"/>
          <p:cNvSpPr txBox="1">
            <a:spLocks noChangeArrowheads="1"/>
          </p:cNvSpPr>
          <p:nvPr/>
        </p:nvSpPr>
        <p:spPr bwMode="auto">
          <a:xfrm>
            <a:off x="3492355" y="3951591"/>
            <a:ext cx="28702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hlink"/>
                </a:solidFill>
                <a:latin typeface="Times New Roman" panose="02020603050405020304" pitchFamily="18" charset="0"/>
                <a:ea typeface="宋体" panose="02010600030101010101" pitchFamily="2" charset="-122"/>
              </a:defRPr>
            </a:lvl1pPr>
            <a:lvl2pPr marL="742950" indent="-285750">
              <a:defRPr sz="2800" b="1">
                <a:solidFill>
                  <a:schemeClr val="hlink"/>
                </a:solidFill>
                <a:latin typeface="Times New Roman" panose="02020603050405020304" pitchFamily="18" charset="0"/>
                <a:ea typeface="宋体" panose="02010600030101010101" pitchFamily="2" charset="-122"/>
              </a:defRPr>
            </a:lvl2pPr>
            <a:lvl3pPr marL="1143000" indent="-228600">
              <a:defRPr sz="2800" b="1">
                <a:solidFill>
                  <a:schemeClr val="hlink"/>
                </a:solidFill>
                <a:latin typeface="Times New Roman" panose="02020603050405020304" pitchFamily="18" charset="0"/>
                <a:ea typeface="宋体" panose="02010600030101010101" pitchFamily="2" charset="-122"/>
              </a:defRPr>
            </a:lvl3pPr>
            <a:lvl4pPr marL="1600200" indent="-228600">
              <a:defRPr sz="2800" b="1">
                <a:solidFill>
                  <a:schemeClr val="hlink"/>
                </a:solidFill>
                <a:latin typeface="Times New Roman" panose="02020603050405020304" pitchFamily="18" charset="0"/>
                <a:ea typeface="宋体" panose="02010600030101010101" pitchFamily="2" charset="-122"/>
              </a:defRPr>
            </a:lvl4pPr>
            <a:lvl5pPr marL="2057400" indent="-228600">
              <a:defRPr sz="2800" b="1">
                <a:solidFill>
                  <a:schemeClr val="hlink"/>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9pPr>
          </a:lstStyle>
          <a:p>
            <a:pPr algn="ctr" eaLnBrk="1" hangingPunct="1">
              <a:spcBef>
                <a:spcPct val="50000"/>
              </a:spcBef>
              <a:buNone/>
            </a:pPr>
            <a:r>
              <a:rPr lang="zh-CN" altLang="en-US" sz="1800" dirty="0" smtClean="0">
                <a:solidFill>
                  <a:schemeClr val="tx1">
                    <a:lumMod val="95000"/>
                    <a:lumOff val="5000"/>
                  </a:schemeClr>
                </a:solidFill>
                <a:latin typeface="楷体" panose="02010609060101010101" pitchFamily="49" charset="-122"/>
                <a:ea typeface="楷体" panose="02010609060101010101" pitchFamily="49" charset="-122"/>
              </a:rPr>
              <a:t>张庆科</a:t>
            </a:r>
            <a:endParaRPr lang="zh-CN" altLang="en-US" sz="1800" dirty="0">
              <a:solidFill>
                <a:schemeClr val="tx1">
                  <a:lumMod val="95000"/>
                  <a:lumOff val="5000"/>
                </a:schemeClr>
              </a:solidFill>
              <a:latin typeface="楷体" panose="02010609060101010101" pitchFamily="49" charset="-122"/>
              <a:ea typeface="楷体" panose="02010609060101010101" pitchFamily="49" charset="-122"/>
            </a:endParaRPr>
          </a:p>
        </p:txBody>
      </p:sp>
      <p:pic>
        <p:nvPicPr>
          <p:cNvPr id="3" name="Darin - Viva la Vid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3458" y="6114098"/>
            <a:ext cx="406400" cy="406400"/>
          </a:xfrm>
          <a:prstGeom prst="rect">
            <a:avLst/>
          </a:prstGeom>
        </p:spPr>
      </p:pic>
    </p:spTree>
    <p:extLst>
      <p:ext uri="{BB962C8B-B14F-4D97-AF65-F5344CB8AC3E}">
        <p14:creationId xmlns:p14="http://schemas.microsoft.com/office/powerpoint/2010/main" val="2786954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047" fill="hold"/>
                                        <p:tgtEl>
                                          <p:spTgt spid="3"/>
                                        </p:tgtEl>
                                      </p:cBhvr>
                                    </p:cmd>
                                  </p:childTnLst>
                                </p:cTn>
                              </p:par>
                            </p:childTnLst>
                          </p:cTn>
                        </p:par>
                      </p:childTnLst>
                    </p:cTn>
                  </p:par>
                </p:childTnLst>
              </p:cTn>
              <p:nextCondLst>
                <p:cond evt="onClick" delay="0">
                  <p:tgtEl>
                    <p:spTgt spid="3"/>
                  </p:tgtEl>
                </p:cond>
              </p:nextCondLst>
            </p:seq>
            <p:audio>
              <p:cMediaNode vol="80000" mute="1">
                <p:cTn id="7" fill="hold" display="0">
                  <p:stCondLst>
                    <p:cond delay="indefinite"/>
                  </p:stCondLst>
                  <p:endCondLst>
                    <p:cond evt="onStopAudio" delay="0">
                      <p:tgtEl>
                        <p:sldTgt/>
                      </p:tgtEl>
                    </p:cond>
                  </p:endCondLst>
                </p:cTn>
                <p:tgtEl>
                  <p:spTgt spid="3"/>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ç¸å³å¾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06537"/>
            <a:ext cx="9144000" cy="417549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2240" y="2366296"/>
            <a:ext cx="9286240" cy="1200329"/>
          </a:xfrm>
          <a:prstGeom prst="rect">
            <a:avLst/>
          </a:prstGeom>
        </p:spPr>
        <p:txBody>
          <a:bodyPr wrap="square">
            <a:spAutoFit/>
          </a:bodyPr>
          <a:lstStyle/>
          <a:p>
            <a:r>
              <a:rPr lang="zh-CN" altLang="en-US" b="1" dirty="0" smtClean="0">
                <a:solidFill>
                  <a:schemeClr val="bg1"/>
                </a:solidFill>
                <a:latin typeface="Arial Rounded MT Bold" panose="020F0704030504030204" pitchFamily="34" charset="0"/>
              </a:rPr>
              <a:t>“ </a:t>
            </a:r>
            <a:r>
              <a:rPr lang="en-US" altLang="zh-CN" dirty="0" smtClean="0">
                <a:solidFill>
                  <a:schemeClr val="bg1"/>
                </a:solidFill>
                <a:latin typeface="Arial Black" panose="020B0A04020102020204" pitchFamily="34" charset="0"/>
              </a:rPr>
              <a:t>She </a:t>
            </a:r>
            <a:r>
              <a:rPr lang="en-US" altLang="zh-CN" dirty="0">
                <a:solidFill>
                  <a:schemeClr val="bg1"/>
                </a:solidFill>
                <a:latin typeface="Arial Black" panose="020B0A04020102020204" pitchFamily="34" charset="0"/>
              </a:rPr>
              <a:t>was my most special friend. </a:t>
            </a:r>
            <a:endParaRPr lang="en-US" altLang="zh-CN" dirty="0" smtClean="0">
              <a:solidFill>
                <a:schemeClr val="bg1"/>
              </a:solidFill>
              <a:latin typeface="Arial Black" panose="020B0A04020102020204" pitchFamily="34" charset="0"/>
            </a:endParaRPr>
          </a:p>
          <a:p>
            <a:endParaRPr lang="en-US" altLang="zh-CN" dirty="0">
              <a:solidFill>
                <a:schemeClr val="bg1"/>
              </a:solidFill>
              <a:latin typeface="Arial Black" panose="020B0A04020102020204" pitchFamily="34" charset="0"/>
            </a:endParaRPr>
          </a:p>
          <a:p>
            <a:r>
              <a:rPr lang="en-US" altLang="zh-CN" dirty="0" smtClean="0">
                <a:solidFill>
                  <a:schemeClr val="bg1"/>
                </a:solidFill>
                <a:latin typeface="Arial Black" panose="020B0A04020102020204" pitchFamily="34" charset="0"/>
              </a:rPr>
              <a:t>   My </a:t>
            </a:r>
            <a:r>
              <a:rPr lang="en-US" altLang="zh-CN" dirty="0">
                <a:solidFill>
                  <a:schemeClr val="bg1"/>
                </a:solidFill>
                <a:latin typeface="Arial Black" panose="020B0A04020102020204" pitchFamily="34" charset="0"/>
              </a:rPr>
              <a:t>only </a:t>
            </a:r>
            <a:r>
              <a:rPr lang="en-US" altLang="zh-CN" dirty="0" smtClean="0">
                <a:solidFill>
                  <a:schemeClr val="bg1"/>
                </a:solidFill>
                <a:latin typeface="Arial Black" panose="020B0A04020102020204" pitchFamily="34" charset="0"/>
              </a:rPr>
              <a:t>friend </a:t>
            </a:r>
            <a:r>
              <a:rPr lang="zh-CN" altLang="en-US" b="1" dirty="0" smtClean="0">
                <a:solidFill>
                  <a:schemeClr val="bg1"/>
                </a:solidFill>
                <a:latin typeface="Arial Rounded MT Bold" panose="020F0704030504030204" pitchFamily="34" charset="0"/>
              </a:rPr>
              <a:t>”</a:t>
            </a:r>
            <a:r>
              <a:rPr lang="zh-CN" altLang="en-US" dirty="0" smtClean="0">
                <a:solidFill>
                  <a:schemeClr val="bg1"/>
                </a:solidFill>
                <a:latin typeface="Arial Black" panose="020B0A04020102020204" pitchFamily="34" charset="0"/>
              </a:rPr>
              <a:t>  </a:t>
            </a:r>
            <a:endParaRPr lang="en-US" altLang="zh-CN" dirty="0" smtClean="0">
              <a:solidFill>
                <a:schemeClr val="bg1"/>
              </a:solidFill>
              <a:latin typeface="Arial Black" panose="020B0A04020102020204" pitchFamily="34" charset="0"/>
            </a:endParaRPr>
          </a:p>
          <a:p>
            <a:r>
              <a:rPr lang="en-US" altLang="zh-CN" dirty="0">
                <a:solidFill>
                  <a:schemeClr val="bg1"/>
                </a:solidFill>
                <a:latin typeface="Arial Black" panose="020B0A04020102020204" pitchFamily="34" charset="0"/>
              </a:rPr>
              <a:t> </a:t>
            </a:r>
            <a:r>
              <a:rPr lang="en-US" altLang="zh-CN" dirty="0" smtClean="0">
                <a:solidFill>
                  <a:schemeClr val="bg1"/>
                </a:solidFill>
                <a:latin typeface="Arial Black" panose="020B0A04020102020204" pitchFamily="34" charset="0"/>
              </a:rPr>
              <a:t>                           -- Forrest Gump</a:t>
            </a:r>
            <a:endParaRPr lang="zh-CN" altLang="en-US" dirty="0">
              <a:solidFill>
                <a:schemeClr val="bg1"/>
              </a:solidFill>
              <a:latin typeface="Arial Black" panose="020B0A04020102020204" pitchFamily="34" charset="0"/>
            </a:endParaRPr>
          </a:p>
        </p:txBody>
      </p:sp>
      <p:sp>
        <p:nvSpPr>
          <p:cNvPr id="5" name="标题 1"/>
          <p:cNvSpPr>
            <a:spLocks noGrp="1"/>
          </p:cNvSpPr>
          <p:nvPr>
            <p:ph type="title"/>
          </p:nvPr>
        </p:nvSpPr>
        <p:spPr>
          <a:xfrm>
            <a:off x="1155205" y="0"/>
            <a:ext cx="7681321" cy="810260"/>
          </a:xfrm>
        </p:spPr>
        <p:txBody>
          <a:bodyPr>
            <a:normAutofit/>
          </a:bodyPr>
          <a:lstStyle/>
          <a:p>
            <a:r>
              <a:rPr lang="en-US" altLang="zh-CN" dirty="0">
                <a:solidFill>
                  <a:schemeClr val="accent4">
                    <a:lumMod val="60000"/>
                    <a:lumOff val="40000"/>
                  </a:schemeClr>
                </a:solidFill>
                <a:latin typeface="Britannic Bold" panose="020B0903060703020204" pitchFamily="34" charset="0"/>
              </a:rPr>
              <a:t>Friend</a:t>
            </a:r>
            <a:endParaRPr lang="zh-CN" altLang="en-US" dirty="0">
              <a:solidFill>
                <a:schemeClr val="accent4">
                  <a:lumMod val="60000"/>
                  <a:lumOff val="40000"/>
                </a:schemeClr>
              </a:solidFill>
              <a:latin typeface="Britannic Bold" panose="020B0903060703020204" pitchFamily="34" charset="0"/>
            </a:endParaRPr>
          </a:p>
        </p:txBody>
      </p:sp>
      <p:sp>
        <p:nvSpPr>
          <p:cNvPr id="4" name="矩形 3"/>
          <p:cNvSpPr/>
          <p:nvPr/>
        </p:nvSpPr>
        <p:spPr>
          <a:xfrm>
            <a:off x="4748673" y="1506537"/>
            <a:ext cx="4679807" cy="276999"/>
          </a:xfrm>
          <a:prstGeom prst="rect">
            <a:avLst/>
          </a:prstGeom>
        </p:spPr>
        <p:txBody>
          <a:bodyPr wrap="none">
            <a:spAutoFit/>
          </a:bodyPr>
          <a:lstStyle/>
          <a:p>
            <a:r>
              <a:rPr lang="en-US" altLang="zh-CN" sz="1200" dirty="0">
                <a:solidFill>
                  <a:schemeClr val="bg1">
                    <a:lumMod val="50000"/>
                  </a:schemeClr>
                </a:solidFill>
                <a:latin typeface="Arial Black" panose="020B0A04020102020204" pitchFamily="34" charset="0"/>
              </a:rPr>
              <a:t>The 67th annual Academy </a:t>
            </a:r>
            <a:r>
              <a:rPr lang="en-US" altLang="zh-CN" sz="1200" dirty="0" smtClean="0">
                <a:solidFill>
                  <a:schemeClr val="bg1">
                    <a:lumMod val="50000"/>
                  </a:schemeClr>
                </a:solidFill>
                <a:latin typeface="Arial Black" panose="020B0A04020102020204" pitchFamily="34" charset="0"/>
              </a:rPr>
              <a:t>Awards 《Forrest Gump》</a:t>
            </a:r>
            <a:endParaRPr lang="zh-CN" altLang="en-US" sz="1200" dirty="0">
              <a:solidFill>
                <a:schemeClr val="bg1">
                  <a:lumMod val="50000"/>
                </a:schemeClr>
              </a:solidFill>
              <a:latin typeface="Arial Black" panose="020B0A04020102020204" pitchFamily="34" charset="0"/>
            </a:endParaRPr>
          </a:p>
        </p:txBody>
      </p:sp>
      <p:pic>
        <p:nvPicPr>
          <p:cNvPr id="6" name="Forrest Gump">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92844" y="5121275"/>
            <a:ext cx="487363" cy="487363"/>
          </a:xfrm>
          <a:prstGeom prst="rect">
            <a:avLst/>
          </a:prstGeom>
        </p:spPr>
      </p:pic>
    </p:spTree>
    <p:extLst>
      <p:ext uri="{BB962C8B-B14F-4D97-AF65-F5344CB8AC3E}">
        <p14:creationId xmlns:p14="http://schemas.microsoft.com/office/powerpoint/2010/main" val="12153893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59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4841228" y="2555269"/>
            <a:ext cx="3619379" cy="3845530"/>
          </a:xfrm>
          <a:prstGeom prst="roundRect">
            <a:avLst>
              <a:gd name="adj" fmla="val 1728"/>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圆角矩形 12"/>
          <p:cNvSpPr/>
          <p:nvPr/>
        </p:nvSpPr>
        <p:spPr>
          <a:xfrm>
            <a:off x="843104" y="2555270"/>
            <a:ext cx="3850815" cy="3845529"/>
          </a:xfrm>
          <a:prstGeom prst="roundRect">
            <a:avLst>
              <a:gd name="adj" fmla="val 1728"/>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smtClean="0">
                <a:solidFill>
                  <a:srgbClr val="C00000"/>
                </a:solidFill>
                <a:latin typeface="Britannic Bold" panose="020B0903060703020204" pitchFamily="34" charset="0"/>
                <a:ea typeface="黑体" panose="02010609060101010101" pitchFamily="49" charset="-122"/>
              </a:rPr>
              <a:t>3</a:t>
            </a:r>
            <a:r>
              <a:rPr lang="en-US" altLang="zh-CN" sz="2000" dirty="0" smtClean="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成员函数及其实现</a:t>
            </a:r>
            <a:r>
              <a:rPr lang="en-US" altLang="zh-CN" sz="2000" dirty="0" smtClean="0">
                <a:solidFill>
                  <a:srgbClr val="C00000"/>
                </a:solidFill>
                <a:latin typeface="黑体" panose="02010609060101010101" pitchFamily="49" charset="-122"/>
                <a:ea typeface="黑体" panose="02010609060101010101" pitchFamily="49" charset="-122"/>
              </a:rPr>
              <a:t>-1</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rPr>
              <a:t>3.1.1</a:t>
            </a:r>
            <a:r>
              <a:rPr lang="en-US" altLang="zh-CN" dirty="0" smtClean="0"/>
              <a:t> </a:t>
            </a:r>
            <a:r>
              <a:rPr lang="zh-CN" altLang="en-US" dirty="0" smtClean="0"/>
              <a:t>类的定义</a:t>
            </a:r>
            <a:endParaRPr lang="zh-CN" altLang="en-US" dirty="0"/>
          </a:p>
        </p:txBody>
      </p:sp>
      <p:sp>
        <p:nvSpPr>
          <p:cNvPr id="5" name="矩形 4"/>
          <p:cNvSpPr/>
          <p:nvPr/>
        </p:nvSpPr>
        <p:spPr>
          <a:xfrm>
            <a:off x="843104" y="1348256"/>
            <a:ext cx="7656222" cy="424155"/>
          </a:xfrm>
          <a:prstGeom prst="rect">
            <a:avLst/>
          </a:prstGeom>
        </p:spPr>
        <p:txBody>
          <a:bodyPr wrap="square">
            <a:spAutoFit/>
          </a:bodyPr>
          <a:lstStyle/>
          <a:p>
            <a:pPr>
              <a:lnSpc>
                <a:spcPct val="150000"/>
              </a:lnSpc>
            </a:pPr>
            <a:r>
              <a:rPr lang="zh-CN" altLang="en-US" sz="1600" dirty="0" smtClean="0">
                <a:latin typeface="+mj-ea"/>
                <a:ea typeface="+mj-ea"/>
              </a:rPr>
              <a:t>类内</a:t>
            </a:r>
            <a:r>
              <a:rPr lang="zh-CN" altLang="en-US" sz="1600" dirty="0" smtClean="0">
                <a:solidFill>
                  <a:srgbClr val="0000FF"/>
                </a:solidFill>
                <a:latin typeface="+mj-ea"/>
                <a:ea typeface="+mj-ea"/>
              </a:rPr>
              <a:t>成员函数</a:t>
            </a:r>
            <a:r>
              <a:rPr lang="zh-CN" altLang="en-US" sz="1600" dirty="0" smtClean="0">
                <a:latin typeface="+mj-ea"/>
                <a:ea typeface="+mj-ea"/>
              </a:rPr>
              <a:t>的定义实现方法有两种</a:t>
            </a:r>
            <a:r>
              <a:rPr lang="en-US" altLang="zh-CN" sz="1600" dirty="0" smtClean="0">
                <a:latin typeface="+mj-ea"/>
                <a:ea typeface="+mj-ea"/>
              </a:rPr>
              <a:t>: </a:t>
            </a:r>
            <a:r>
              <a:rPr lang="zh-CN" altLang="en-US" sz="1600" b="1" dirty="0" smtClean="0">
                <a:solidFill>
                  <a:srgbClr val="00B050"/>
                </a:solidFill>
                <a:latin typeface="等线" panose="02010600030101010101" pitchFamily="2" charset="-122"/>
                <a:ea typeface="等线" panose="02010600030101010101" pitchFamily="2" charset="-122"/>
              </a:rPr>
              <a:t>类</a:t>
            </a:r>
            <a:r>
              <a:rPr lang="zh-CN" altLang="en-US" sz="1600" b="1" dirty="0">
                <a:solidFill>
                  <a:srgbClr val="00B050"/>
                </a:solidFill>
                <a:latin typeface="等线" panose="02010600030101010101" pitchFamily="2" charset="-122"/>
                <a:ea typeface="等线" panose="02010600030101010101" pitchFamily="2" charset="-122"/>
              </a:rPr>
              <a:t>内定义</a:t>
            </a:r>
            <a:r>
              <a:rPr lang="en-US" altLang="zh-CN" sz="1600" dirty="0" smtClean="0">
                <a:latin typeface="+mj-ea"/>
                <a:ea typeface="+mj-ea"/>
              </a:rPr>
              <a:t>(</a:t>
            </a:r>
            <a:r>
              <a:rPr lang="zh-CN" altLang="en-US" sz="1400" dirty="0">
                <a:latin typeface="楷体" panose="02010609060101010101" pitchFamily="49" charset="-122"/>
                <a:ea typeface="楷体" panose="02010609060101010101" pitchFamily="49" charset="-122"/>
              </a:rPr>
              <a:t>内联函数</a:t>
            </a:r>
            <a:r>
              <a:rPr lang="en-US" altLang="zh-CN" sz="1600" dirty="0" smtClean="0">
                <a:latin typeface="+mj-ea"/>
                <a:ea typeface="+mj-ea"/>
              </a:rPr>
              <a:t>), </a:t>
            </a:r>
            <a:r>
              <a:rPr lang="zh-CN" altLang="en-US" sz="1600" b="1" dirty="0" smtClean="0">
                <a:solidFill>
                  <a:srgbClr val="00B050"/>
                </a:solidFill>
                <a:latin typeface="等线" panose="02010600030101010101" pitchFamily="2" charset="-122"/>
              </a:rPr>
              <a:t>类</a:t>
            </a:r>
            <a:r>
              <a:rPr lang="zh-CN" altLang="en-US" sz="1600" b="1" dirty="0">
                <a:solidFill>
                  <a:srgbClr val="00B050"/>
                </a:solidFill>
                <a:latin typeface="等线" panose="02010600030101010101" pitchFamily="2" charset="-122"/>
              </a:rPr>
              <a:t>外定义</a:t>
            </a:r>
            <a:r>
              <a:rPr lang="en-US" altLang="zh-CN" sz="1600" dirty="0">
                <a:latin typeface="+mj-ea"/>
              </a:rPr>
              <a:t>(</a:t>
            </a:r>
            <a:r>
              <a:rPr lang="zh-CN" altLang="en-US" sz="1400" dirty="0">
                <a:latin typeface="楷体" panose="02010609060101010101" pitchFamily="49" charset="-122"/>
                <a:ea typeface="楷体" panose="02010609060101010101" pitchFamily="49" charset="-122"/>
              </a:rPr>
              <a:t>普通函数</a:t>
            </a:r>
            <a:r>
              <a:rPr lang="en-US" altLang="zh-CN" sz="1600" dirty="0" smtClean="0">
                <a:latin typeface="+mj-ea"/>
              </a:rPr>
              <a:t>). </a:t>
            </a:r>
            <a:endParaRPr lang="zh-CN" altLang="en-US" sz="1600" dirty="0">
              <a:latin typeface="+mj-ea"/>
              <a:ea typeface="+mj-ea"/>
            </a:endParaRPr>
          </a:p>
        </p:txBody>
      </p:sp>
      <p:sp>
        <p:nvSpPr>
          <p:cNvPr id="6" name="矩形 5"/>
          <p:cNvSpPr/>
          <p:nvPr/>
        </p:nvSpPr>
        <p:spPr>
          <a:xfrm>
            <a:off x="843465" y="1993804"/>
            <a:ext cx="7617141" cy="461665"/>
          </a:xfrm>
          <a:prstGeom prst="rect">
            <a:avLst/>
          </a:prstGeom>
          <a:solidFill>
            <a:srgbClr val="FFFF00"/>
          </a:solidFill>
          <a:ln>
            <a:solidFill>
              <a:schemeClr val="bg1">
                <a:lumMod val="65000"/>
              </a:schemeClr>
            </a:solidFill>
          </a:ln>
          <a:effectLst/>
        </p:spPr>
        <p:txBody>
          <a:bodyPr wrap="square">
            <a:spAutoFit/>
          </a:bodyPr>
          <a:lstStyle/>
          <a:p>
            <a:pPr algn="ctr">
              <a:lnSpc>
                <a:spcPct val="150000"/>
              </a:lnSpc>
            </a:pPr>
            <a:r>
              <a:rPr lang="zh-CN" altLang="en-US" sz="1600" b="1" dirty="0">
                <a:solidFill>
                  <a:srgbClr val="0000FF"/>
                </a:solidFill>
                <a:latin typeface="楷体" panose="02010609060101010101" pitchFamily="49" charset="-122"/>
                <a:ea typeface="楷体" panose="02010609060101010101" pitchFamily="49" charset="-122"/>
              </a:rPr>
              <a:t>第一种：</a:t>
            </a:r>
            <a:r>
              <a:rPr lang="zh-CN" altLang="en-US" sz="1600" b="1" dirty="0">
                <a:solidFill>
                  <a:srgbClr val="00B050"/>
                </a:solidFill>
                <a:latin typeface="楷体" panose="02010609060101010101" pitchFamily="49" charset="-122"/>
                <a:ea typeface="楷体" panose="02010609060101010101" pitchFamily="49" charset="-122"/>
              </a:rPr>
              <a:t>类内定义</a:t>
            </a:r>
            <a:r>
              <a:rPr lang="en-US" altLang="zh-CN" sz="1600" b="1" dirty="0">
                <a:solidFill>
                  <a:srgbClr val="0000FF"/>
                </a:solidFill>
                <a:latin typeface="楷体" panose="02010609060101010101" pitchFamily="49" charset="-122"/>
                <a:ea typeface="楷体" panose="02010609060101010101" pitchFamily="49" charset="-122"/>
              </a:rPr>
              <a:t>,</a:t>
            </a:r>
            <a:r>
              <a:rPr lang="zh-CN" altLang="en-US" sz="1600" b="1" dirty="0">
                <a:solidFill>
                  <a:srgbClr val="0000FF"/>
                </a:solidFill>
                <a:latin typeface="楷体" panose="02010609060101010101" pitchFamily="49" charset="-122"/>
                <a:ea typeface="楷体" panose="02010609060101010101" pitchFamily="49" charset="-122"/>
              </a:rPr>
              <a:t>即将成员函数定义在类的内部，使其自动成为内联函数</a:t>
            </a:r>
            <a:r>
              <a:rPr lang="en-US" altLang="zh-CN" sz="1600" b="1" dirty="0">
                <a:solidFill>
                  <a:srgbClr val="0000FF"/>
                </a:solidFill>
                <a:latin typeface="楷体" panose="02010609060101010101" pitchFamily="49" charset="-122"/>
                <a:ea typeface="楷体" panose="02010609060101010101" pitchFamily="49" charset="-122"/>
              </a:rPr>
              <a:t>.</a:t>
            </a:r>
            <a:endParaRPr lang="zh-CN" altLang="en-US" sz="1600" b="1" dirty="0">
              <a:solidFill>
                <a:srgbClr val="0000FF"/>
              </a:solidFill>
              <a:latin typeface="楷体" panose="02010609060101010101" pitchFamily="49" charset="-122"/>
              <a:ea typeface="楷体" panose="02010609060101010101" pitchFamily="49" charset="-122"/>
            </a:endParaRPr>
          </a:p>
        </p:txBody>
      </p:sp>
      <p:sp>
        <p:nvSpPr>
          <p:cNvPr id="8" name="矩形 7"/>
          <p:cNvSpPr/>
          <p:nvPr/>
        </p:nvSpPr>
        <p:spPr>
          <a:xfrm>
            <a:off x="4862016" y="2590046"/>
            <a:ext cx="3952465" cy="3877985"/>
          </a:xfrm>
          <a:prstGeom prst="rect">
            <a:avLst/>
          </a:prstGeom>
        </p:spPr>
        <p:txBody>
          <a:bodyPr wrap="square">
            <a:spAutoFit/>
          </a:bodyPr>
          <a:lstStyle/>
          <a:p>
            <a:r>
              <a:rPr lang="en-US" altLang="zh-CN" sz="1600" b="1" dirty="0">
                <a:solidFill>
                  <a:srgbClr val="0000FF"/>
                </a:solidFill>
                <a:latin typeface="Courier New" panose="02070309020205020404" pitchFamily="49" charset="0"/>
                <a:cs typeface="Courier New" panose="02070309020205020404" pitchFamily="49" charset="0"/>
              </a:rPr>
              <a:t>class</a:t>
            </a:r>
            <a:r>
              <a:rPr lang="en-US" altLang="zh-CN" sz="1600" b="1" dirty="0">
                <a:latin typeface="Courier New" panose="02070309020205020404" pitchFamily="49" charset="0"/>
                <a:cs typeface="Courier New" panose="02070309020205020404" pitchFamily="49" charset="0"/>
              </a:rPr>
              <a:t> </a:t>
            </a:r>
            <a:r>
              <a:rPr lang="en-US" altLang="zh-CN" sz="1600" b="1" dirty="0" smtClean="0">
                <a:solidFill>
                  <a:schemeClr val="accent2">
                    <a:lumMod val="75000"/>
                  </a:schemeClr>
                </a:solidFill>
                <a:latin typeface="Courier New" panose="02070309020205020404" pitchFamily="49" charset="0"/>
                <a:cs typeface="Courier New" panose="02070309020205020404" pitchFamily="49" charset="0"/>
              </a:rPr>
              <a:t>Date</a:t>
            </a:r>
          </a:p>
          <a:p>
            <a:r>
              <a:rPr lang="en-US" altLang="zh-CN" sz="1600" b="1" dirty="0" smtClean="0">
                <a:latin typeface="Courier New" panose="02070309020205020404" pitchFamily="49" charset="0"/>
                <a:cs typeface="Courier New" panose="02070309020205020404" pitchFamily="49" charset="0"/>
              </a:rPr>
              <a:t>{</a:t>
            </a:r>
          </a:p>
          <a:p>
            <a:r>
              <a:rPr lang="en-US" altLang="zh-CN" sz="1600" b="1" dirty="0">
                <a:solidFill>
                  <a:srgbClr val="0000FF"/>
                </a:solidFill>
                <a:latin typeface="Courier New" panose="02070309020205020404" pitchFamily="49" charset="0"/>
                <a:cs typeface="Courier New" panose="02070309020205020404" pitchFamily="49" charset="0"/>
              </a:rPr>
              <a:t>  </a:t>
            </a:r>
            <a:r>
              <a:rPr lang="en-US" altLang="zh-CN" sz="1400" b="1" dirty="0">
                <a:solidFill>
                  <a:srgbClr val="00B0F0"/>
                </a:solidFill>
                <a:latin typeface="Courier New" panose="02070309020205020404" pitchFamily="49" charset="0"/>
                <a:cs typeface="Courier New" panose="02070309020205020404" pitchFamily="49" charset="0"/>
              </a:rPr>
              <a:t>private:</a:t>
            </a:r>
          </a:p>
          <a:p>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0070C0"/>
                </a:solidFill>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year, month, day;</a:t>
            </a:r>
          </a:p>
          <a:p>
            <a:endParaRPr lang="en-US" altLang="zh-CN" sz="1400" b="1" dirty="0">
              <a:latin typeface="Courier New" panose="02070309020205020404" pitchFamily="49" charset="0"/>
              <a:cs typeface="Courier New" panose="02070309020205020404" pitchFamily="49" charset="0"/>
            </a:endParaRPr>
          </a:p>
          <a:p>
            <a:r>
              <a:rPr lang="en-US" altLang="zh-CN" sz="1400" b="1" dirty="0" smtClean="0">
                <a:solidFill>
                  <a:srgbClr val="00B0F0"/>
                </a:solidFill>
                <a:latin typeface="Courier New" panose="02070309020205020404" pitchFamily="49" charset="0"/>
                <a:cs typeface="Courier New" panose="02070309020205020404" pitchFamily="49" charset="0"/>
              </a:rPr>
              <a:t>  </a:t>
            </a:r>
            <a:r>
              <a:rPr lang="en-US" altLang="zh-CN" sz="1400" b="1" dirty="0">
                <a:solidFill>
                  <a:srgbClr val="00B0F0"/>
                </a:solidFill>
                <a:latin typeface="Courier New" panose="02070309020205020404" pitchFamily="49" charset="0"/>
                <a:cs typeface="Courier New" panose="02070309020205020404" pitchFamily="49" charset="0"/>
              </a:rPr>
              <a:t>public:</a:t>
            </a:r>
          </a:p>
          <a:p>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   </a:t>
            </a:r>
            <a:r>
              <a:rPr lang="en-US" altLang="zh-CN" sz="1400" b="1" dirty="0">
                <a:solidFill>
                  <a:srgbClr val="0070C0"/>
                </a:solidFill>
                <a:latin typeface="Courier New" panose="02070309020205020404" pitchFamily="49" charset="0"/>
                <a:cs typeface="Courier New" panose="02070309020205020404" pitchFamily="49" charset="0"/>
              </a:rPr>
              <a:t>void</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SetDate</a:t>
            </a:r>
            <a:r>
              <a:rPr lang="en-US" altLang="zh-CN" sz="1400" b="1" dirty="0" smtClean="0">
                <a:latin typeface="Courier New" panose="02070309020205020404" pitchFamily="49" charset="0"/>
                <a:cs typeface="Courier New" panose="02070309020205020404" pitchFamily="49" charset="0"/>
              </a:rPr>
              <a:t>(</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a:t>
            </a:r>
          </a:p>
          <a:p>
            <a:endParaRPr lang="en-US" altLang="zh-CN" sz="1400" b="1" dirty="0" smtClean="0">
              <a:latin typeface="Courier New" panose="02070309020205020404" pitchFamily="49" charset="0"/>
              <a:cs typeface="Courier New" panose="02070309020205020404" pitchFamily="49" charset="0"/>
            </a:endParaRPr>
          </a:p>
          <a:p>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solidFill>
                  <a:srgbClr val="C00000"/>
                </a:solidFill>
                <a:latin typeface="Courier New" panose="02070309020205020404" pitchFamily="49" charset="0"/>
                <a:cs typeface="Courier New" panose="02070309020205020404" pitchFamily="49" charset="0"/>
              </a:rPr>
              <a:t>GetYear</a:t>
            </a:r>
            <a:r>
              <a:rPr lang="en-US" altLang="zh-CN" sz="1400" b="1" dirty="0" smtClean="0">
                <a:latin typeface="Courier New" panose="02070309020205020404" pitchFamily="49" charset="0"/>
                <a:cs typeface="Courier New" panose="02070309020205020404" pitchFamily="49" charset="0"/>
              </a:rPr>
              <a:t>( )</a:t>
            </a:r>
          </a:p>
          <a:p>
            <a:r>
              <a:rPr lang="en-US" altLang="zh-CN" sz="1400" b="1" dirty="0" smtClean="0">
                <a:latin typeface="Courier New" panose="02070309020205020404" pitchFamily="49" charset="0"/>
                <a:cs typeface="Courier New" panose="02070309020205020404" pitchFamily="49" charset="0"/>
              </a:rPr>
              <a:t>    {</a:t>
            </a:r>
          </a:p>
          <a:p>
            <a:r>
              <a:rPr lang="en-US" altLang="zh-CN" sz="1400" b="1" dirty="0">
                <a:latin typeface="Courier New" panose="02070309020205020404" pitchFamily="49" charset="0"/>
                <a:cs typeface="Courier New" panose="02070309020205020404" pitchFamily="49" charset="0"/>
              </a:rPr>
              <a:t> </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cout</a:t>
            </a:r>
            <a:r>
              <a:rPr lang="en-US" altLang="zh-CN" sz="1400" b="1" dirty="0" smtClean="0">
                <a:latin typeface="Courier New" panose="02070309020205020404" pitchFamily="49" charset="0"/>
                <a:cs typeface="Courier New" panose="02070309020205020404" pitchFamily="49" charset="0"/>
              </a:rPr>
              <a:t>&lt;&lt;</a:t>
            </a:r>
            <a:r>
              <a:rPr lang="en-US" altLang="zh-CN" sz="1400" b="1" dirty="0" smtClean="0">
                <a:solidFill>
                  <a:schemeClr val="accent4">
                    <a:lumMod val="75000"/>
                  </a:schemeClr>
                </a:solidFill>
                <a:latin typeface="Courier New" panose="02070309020205020404" pitchFamily="49" charset="0"/>
                <a:cs typeface="Courier New" panose="02070309020205020404" pitchFamily="49" charset="0"/>
              </a:rPr>
              <a:t>“</a:t>
            </a:r>
            <a:r>
              <a:rPr lang="zh-CN" altLang="en-US" sz="1400" b="1" dirty="0" smtClean="0">
                <a:solidFill>
                  <a:schemeClr val="accent4">
                    <a:lumMod val="75000"/>
                  </a:schemeClr>
                </a:solidFill>
                <a:latin typeface="楷体" panose="02010609060101010101" pitchFamily="49" charset="-122"/>
                <a:ea typeface="楷体" panose="02010609060101010101" pitchFamily="49" charset="-122"/>
                <a:cs typeface="Courier New" panose="02070309020205020404" pitchFamily="49" charset="0"/>
              </a:rPr>
              <a:t>年份</a:t>
            </a:r>
            <a:r>
              <a:rPr lang="en-US" altLang="zh-CN" sz="1400" b="1" dirty="0" smtClean="0">
                <a:solidFill>
                  <a:schemeClr val="accent4">
                    <a:lumMod val="75000"/>
                  </a:schemeClr>
                </a:solidFill>
                <a:latin typeface="Courier New" panose="02070309020205020404" pitchFamily="49" charset="0"/>
                <a:cs typeface="Courier New" panose="02070309020205020404" pitchFamily="49" charset="0"/>
              </a:rPr>
              <a:t>”</a:t>
            </a:r>
            <a:r>
              <a:rPr lang="en-US" altLang="zh-CN" sz="1400" b="1" dirty="0" smtClean="0">
                <a:latin typeface="Courier New" panose="02070309020205020404" pitchFamily="49" charset="0"/>
                <a:cs typeface="Courier New" panose="02070309020205020404" pitchFamily="49" charset="0"/>
              </a:rPr>
              <a:t>&lt;&lt;year&lt;&lt;</a:t>
            </a:r>
            <a:r>
              <a:rPr lang="en-US" altLang="zh-CN" sz="1400" b="1" dirty="0" err="1" smtClean="0">
                <a:latin typeface="Courier New" panose="02070309020205020404" pitchFamily="49" charset="0"/>
                <a:cs typeface="Courier New" panose="02070309020205020404" pitchFamily="49" charset="0"/>
              </a:rPr>
              <a:t>endl</a:t>
            </a:r>
            <a:r>
              <a:rPr lang="en-US" altLang="zh-CN" sz="1400" b="1" dirty="0" smtClean="0">
                <a:latin typeface="Courier New" panose="02070309020205020404" pitchFamily="49" charset="0"/>
                <a:cs typeface="Courier New" panose="02070309020205020404" pitchFamily="49" charset="0"/>
              </a:rPr>
              <a:t>;   </a:t>
            </a:r>
          </a:p>
          <a:p>
            <a:r>
              <a:rPr lang="en-US" altLang="zh-CN" sz="1400" b="1" dirty="0" smtClean="0">
                <a:latin typeface="Courier New" panose="02070309020205020404" pitchFamily="49" charset="0"/>
                <a:cs typeface="Courier New" panose="02070309020205020404" pitchFamily="49" charset="0"/>
              </a:rPr>
              <a:t>    }</a:t>
            </a:r>
          </a:p>
          <a:p>
            <a:endParaRPr lang="en-US" altLang="zh-CN" sz="1400" b="1" dirty="0" smtClean="0">
              <a:latin typeface="Courier New" panose="02070309020205020404" pitchFamily="49" charset="0"/>
              <a:cs typeface="Courier New" panose="02070309020205020404" pitchFamily="49" charset="0"/>
            </a:endParaRPr>
          </a:p>
          <a:p>
            <a:r>
              <a:rPr lang="en-US" altLang="zh-CN" sz="1400" b="1" dirty="0" smtClean="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GetMonth</a:t>
            </a:r>
            <a:r>
              <a:rPr lang="en-US" altLang="zh-CN" sz="1400" b="1" dirty="0" smtClean="0">
                <a:latin typeface="Courier New" panose="02070309020205020404" pitchFamily="49" charset="0"/>
                <a:cs typeface="Courier New" panose="02070309020205020404" pitchFamily="49" charset="0"/>
              </a:rPr>
              <a:t>();</a:t>
            </a:r>
          </a:p>
          <a:p>
            <a:r>
              <a:rPr lang="en-US" altLang="zh-CN" sz="1400" b="1" dirty="0" smtClean="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smtClean="0">
                <a:latin typeface="Courier New" panose="02070309020205020404" pitchFamily="49" charset="0"/>
                <a:cs typeface="Courier New" panose="02070309020205020404" pitchFamily="49" charset="0"/>
              </a:rPr>
              <a:t>  </a:t>
            </a:r>
            <a:r>
              <a:rPr lang="en-US" altLang="zh-CN" sz="1400" b="1" dirty="0" err="1" smtClean="0">
                <a:latin typeface="Courier New" panose="02070309020205020404" pitchFamily="49" charset="0"/>
                <a:cs typeface="Courier New" panose="02070309020205020404" pitchFamily="49" charset="0"/>
              </a:rPr>
              <a:t>GetDay</a:t>
            </a:r>
            <a:r>
              <a:rPr lang="en-US" altLang="zh-CN" sz="1400" b="1" dirty="0" smtClean="0">
                <a:latin typeface="Courier New" panose="02070309020205020404" pitchFamily="49" charset="0"/>
                <a:cs typeface="Courier New" panose="02070309020205020404" pitchFamily="49" charset="0"/>
              </a:rPr>
              <a:t>();</a:t>
            </a:r>
          </a:p>
          <a:p>
            <a:r>
              <a:rPr lang="en-US" altLang="zh-CN" sz="1400" b="1" dirty="0" smtClean="0">
                <a:latin typeface="Courier New" panose="02070309020205020404" pitchFamily="49" charset="0"/>
                <a:cs typeface="Courier New" panose="02070309020205020404" pitchFamily="49" charset="0"/>
              </a:rPr>
              <a:t>    </a:t>
            </a:r>
            <a:r>
              <a:rPr lang="en-US" altLang="zh-CN" sz="1400" b="1" dirty="0">
                <a:solidFill>
                  <a:srgbClr val="0070C0"/>
                </a:solidFill>
                <a:latin typeface="Courier New" panose="02070309020205020404" pitchFamily="49" charset="0"/>
                <a:cs typeface="Courier New" panose="02070309020205020404" pitchFamily="49" charset="0"/>
              </a:rPr>
              <a:t>void</a:t>
            </a:r>
            <a:r>
              <a:rPr lang="en-US" altLang="zh-CN" sz="1400" b="1" dirty="0" smtClean="0">
                <a:latin typeface="Courier New" panose="02070309020205020404" pitchFamily="49" charset="0"/>
                <a:cs typeface="Courier New" panose="02070309020205020404" pitchFamily="49" charset="0"/>
              </a:rPr>
              <a:t> Display();</a:t>
            </a:r>
          </a:p>
          <a:p>
            <a:r>
              <a:rPr lang="en-US" altLang="zh-CN" sz="1600" b="1" dirty="0" smtClean="0">
                <a:latin typeface="Courier New" panose="02070309020205020404" pitchFamily="49" charset="0"/>
                <a:cs typeface="Courier New" panose="02070309020205020404" pitchFamily="49" charset="0"/>
              </a:rPr>
              <a:t>}</a:t>
            </a:r>
            <a:endParaRPr lang="en-US" altLang="zh-CN" sz="1600" b="1" dirty="0">
              <a:latin typeface="Courier New" panose="02070309020205020404" pitchFamily="49" charset="0"/>
              <a:cs typeface="Courier New" panose="02070309020205020404" pitchFamily="49" charset="0"/>
            </a:endParaRPr>
          </a:p>
        </p:txBody>
      </p:sp>
      <p:sp>
        <p:nvSpPr>
          <p:cNvPr id="9" name="矩形 8"/>
          <p:cNvSpPr/>
          <p:nvPr/>
        </p:nvSpPr>
        <p:spPr>
          <a:xfrm>
            <a:off x="990413" y="3688063"/>
            <a:ext cx="3576195" cy="1754326"/>
          </a:xfrm>
          <a:prstGeom prst="rect">
            <a:avLst/>
          </a:prstGeom>
          <a:ln w="19050">
            <a:solidFill>
              <a:srgbClr val="22909F"/>
            </a:solidFill>
          </a:ln>
        </p:spPr>
        <p:txBody>
          <a:bodyPr wrap="square">
            <a:spAutoFit/>
          </a:bodyPr>
          <a:lstStyle/>
          <a:p>
            <a:r>
              <a:rPr lang="zh-CN" altLang="en-US" dirty="0" smtClean="0">
                <a:solidFill>
                  <a:srgbClr val="0000FF"/>
                </a:solidFill>
                <a:latin typeface="楷体" panose="02010609060101010101" pitchFamily="49" charset="-122"/>
                <a:ea typeface="楷体" panose="02010609060101010101" pitchFamily="49" charset="-122"/>
              </a:rPr>
              <a:t>返回类型 </a:t>
            </a:r>
            <a:r>
              <a:rPr lang="zh-CN" altLang="en-US" dirty="0" smtClean="0">
                <a:solidFill>
                  <a:srgbClr val="C00000"/>
                </a:solidFill>
              </a:rPr>
              <a:t>成员函数名</a:t>
            </a:r>
            <a:r>
              <a:rPr lang="en-US" altLang="zh-CN" dirty="0" smtClean="0"/>
              <a:t>(</a:t>
            </a:r>
            <a:r>
              <a:rPr lang="zh-CN" altLang="en-US" sz="1600" dirty="0" smtClean="0">
                <a:latin typeface="楷体" panose="02010609060101010101" pitchFamily="49" charset="-122"/>
                <a:ea typeface="楷体" panose="02010609060101010101" pitchFamily="49" charset="-122"/>
              </a:rPr>
              <a:t>形参列表</a:t>
            </a:r>
            <a:r>
              <a:rPr lang="en-US" altLang="zh-CN" dirty="0" smtClean="0"/>
              <a:t>)</a:t>
            </a:r>
          </a:p>
          <a:p>
            <a:r>
              <a:rPr lang="en-US" altLang="zh-CN" dirty="0" smtClean="0"/>
              <a:t>{</a:t>
            </a:r>
          </a:p>
          <a:p>
            <a:endParaRPr lang="en-US" altLang="zh-CN" dirty="0" smtClean="0"/>
          </a:p>
          <a:p>
            <a:r>
              <a:rPr lang="en-US" altLang="zh-CN" sz="1600" b="1" dirty="0" smtClean="0">
                <a:solidFill>
                  <a:srgbClr val="00B050"/>
                </a:solidFill>
                <a:latin typeface="楷体" panose="02010609060101010101" pitchFamily="49" charset="-122"/>
                <a:ea typeface="楷体" panose="02010609060101010101" pitchFamily="49" charset="-122"/>
              </a:rPr>
              <a:t>        </a:t>
            </a:r>
            <a:r>
              <a:rPr lang="en-US" altLang="zh-CN" sz="1600" b="1" dirty="0" smtClean="0">
                <a:solidFill>
                  <a:schemeClr val="accent6">
                    <a:lumMod val="50000"/>
                  </a:schemeClr>
                </a:solidFill>
                <a:latin typeface="楷体" panose="02010609060101010101" pitchFamily="49" charset="-122"/>
                <a:ea typeface="楷体" panose="02010609060101010101" pitchFamily="49" charset="-122"/>
              </a:rPr>
              <a:t>//</a:t>
            </a:r>
            <a:r>
              <a:rPr lang="zh-CN" altLang="en-US" sz="1600" b="1" dirty="0" smtClean="0">
                <a:solidFill>
                  <a:schemeClr val="accent6">
                    <a:lumMod val="50000"/>
                  </a:schemeClr>
                </a:solidFill>
                <a:latin typeface="楷体" panose="02010609060101010101" pitchFamily="49" charset="-122"/>
                <a:ea typeface="楷体" panose="02010609060101010101" pitchFamily="49" charset="-122"/>
              </a:rPr>
              <a:t>函数体</a:t>
            </a:r>
            <a:r>
              <a:rPr lang="en-US" altLang="zh-CN" sz="1600" b="1" dirty="0" smtClean="0">
                <a:solidFill>
                  <a:schemeClr val="accent6">
                    <a:lumMod val="50000"/>
                  </a:schemeClr>
                </a:solidFill>
                <a:latin typeface="楷体" panose="02010609060101010101" pitchFamily="49" charset="-122"/>
                <a:ea typeface="楷体" panose="02010609060101010101" pitchFamily="49" charset="-122"/>
              </a:rPr>
              <a:t>(</a:t>
            </a:r>
            <a:r>
              <a:rPr lang="zh-CN" altLang="en-US" sz="1600" b="1" dirty="0" smtClean="0">
                <a:solidFill>
                  <a:schemeClr val="accent6">
                    <a:lumMod val="50000"/>
                  </a:schemeClr>
                </a:solidFill>
                <a:latin typeface="楷体" panose="02010609060101010101" pitchFamily="49" charset="-122"/>
                <a:ea typeface="楷体" panose="02010609060101010101" pitchFamily="49" charset="-122"/>
              </a:rPr>
              <a:t>内联函数</a:t>
            </a:r>
            <a:r>
              <a:rPr lang="en-US" altLang="zh-CN" sz="1600" b="1" dirty="0" smtClean="0">
                <a:solidFill>
                  <a:schemeClr val="accent6">
                    <a:lumMod val="50000"/>
                  </a:schemeClr>
                </a:solidFill>
                <a:latin typeface="楷体" panose="02010609060101010101" pitchFamily="49" charset="-122"/>
                <a:ea typeface="楷体" panose="02010609060101010101" pitchFamily="49" charset="-122"/>
              </a:rPr>
              <a:t>)</a:t>
            </a:r>
          </a:p>
          <a:p>
            <a:endParaRPr lang="en-US" altLang="zh-CN" dirty="0"/>
          </a:p>
          <a:p>
            <a:r>
              <a:rPr lang="en-US" altLang="zh-CN" dirty="0" smtClean="0"/>
              <a:t>}</a:t>
            </a:r>
            <a:endParaRPr lang="en-US" altLang="zh-CN" dirty="0"/>
          </a:p>
        </p:txBody>
      </p:sp>
      <p:sp>
        <p:nvSpPr>
          <p:cNvPr id="11" name="矩形 10"/>
          <p:cNvSpPr/>
          <p:nvPr/>
        </p:nvSpPr>
        <p:spPr>
          <a:xfrm rot="5400000">
            <a:off x="2455346" y="2947849"/>
            <a:ext cx="646331" cy="369332"/>
          </a:xfrm>
          <a:prstGeom prst="rect">
            <a:avLst/>
          </a:prstGeom>
        </p:spPr>
        <p:txBody>
          <a:bodyPr wrap="none">
            <a:spAutoFit/>
          </a:bodyPr>
          <a:lstStyle/>
          <a:p>
            <a:r>
              <a:rPr lang="en-US" altLang="zh-CN" dirty="0" smtClean="0">
                <a:solidFill>
                  <a:srgbClr val="22909F"/>
                </a:solidFill>
                <a:latin typeface="黑体" panose="02010609060101010101" pitchFamily="49" charset="-122"/>
                <a:ea typeface="黑体" panose="02010609060101010101" pitchFamily="49" charset="-122"/>
              </a:rPr>
              <a:t>……</a:t>
            </a:r>
            <a:endParaRPr lang="en-US" altLang="zh-CN" dirty="0">
              <a:solidFill>
                <a:srgbClr val="22909F"/>
              </a:solidFill>
              <a:latin typeface="黑体" panose="02010609060101010101" pitchFamily="49" charset="-122"/>
              <a:ea typeface="黑体" panose="02010609060101010101" pitchFamily="49" charset="-122"/>
            </a:endParaRPr>
          </a:p>
        </p:txBody>
      </p:sp>
      <p:sp>
        <p:nvSpPr>
          <p:cNvPr id="12" name="矩形 11"/>
          <p:cNvSpPr/>
          <p:nvPr/>
        </p:nvSpPr>
        <p:spPr>
          <a:xfrm rot="5400000">
            <a:off x="2455346" y="5708277"/>
            <a:ext cx="646331" cy="369332"/>
          </a:xfrm>
          <a:prstGeom prst="rect">
            <a:avLst/>
          </a:prstGeom>
        </p:spPr>
        <p:txBody>
          <a:bodyPr wrap="none">
            <a:spAutoFit/>
          </a:bodyPr>
          <a:lstStyle/>
          <a:p>
            <a:r>
              <a:rPr lang="en-US" altLang="zh-CN" dirty="0" smtClean="0">
                <a:solidFill>
                  <a:srgbClr val="22909F"/>
                </a:solidFill>
                <a:latin typeface="黑体" panose="02010609060101010101" pitchFamily="49" charset="-122"/>
                <a:ea typeface="黑体" panose="02010609060101010101" pitchFamily="49" charset="-122"/>
              </a:rPr>
              <a:t>……</a:t>
            </a:r>
            <a:endParaRPr lang="en-US" altLang="zh-CN" dirty="0">
              <a:solidFill>
                <a:srgbClr val="22909F"/>
              </a:solidFill>
              <a:latin typeface="黑体" panose="02010609060101010101" pitchFamily="49" charset="-122"/>
              <a:ea typeface="黑体" panose="02010609060101010101" pitchFamily="49" charset="-122"/>
            </a:endParaRPr>
          </a:p>
        </p:txBody>
      </p:sp>
      <p:sp>
        <p:nvSpPr>
          <p:cNvPr id="17" name="矩形 16"/>
          <p:cNvSpPr/>
          <p:nvPr/>
        </p:nvSpPr>
        <p:spPr>
          <a:xfrm>
            <a:off x="4841229" y="4373880"/>
            <a:ext cx="3619378" cy="957072"/>
          </a:xfrm>
          <a:prstGeom prst="rect">
            <a:avLst/>
          </a:prstGeom>
          <a:solidFill>
            <a:schemeClr val="tx1">
              <a:alpha val="1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smtClean="0"/>
              <a:t> 第</a:t>
            </a:r>
            <a:r>
              <a:rPr lang="en-US" altLang="zh-CN" dirty="0"/>
              <a:t>3</a:t>
            </a:r>
            <a:r>
              <a:rPr lang="zh-CN" altLang="en-US" dirty="0" smtClean="0"/>
              <a:t>章  内 容 提 纲 </a:t>
            </a:r>
            <a:endParaRPr lang="zh-CN" altLang="en-US" dirty="0"/>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smtClean="0">
                <a:solidFill>
                  <a:schemeClr val="tx1"/>
                </a:solidFill>
                <a:latin typeface="等线" panose="02010600030101010101" pitchFamily="2" charset="-122"/>
              </a:rPr>
              <a:t> </a:t>
            </a:r>
            <a:r>
              <a:rPr lang="zh-CN" altLang="en-US" sz="2000" dirty="0" smtClean="0">
                <a:solidFill>
                  <a:schemeClr val="tx1"/>
                </a:solidFill>
                <a:latin typeface="等线" panose="02010600030101010101" pitchFamily="2" charset="-122"/>
              </a:rPr>
              <a:t>类与对象的定义</a:t>
            </a:r>
            <a:endParaRPr lang="zh-CN" altLang="en-US" sz="2000" dirty="0">
              <a:solidFill>
                <a:schemeClr val="tx1"/>
              </a:solidFill>
              <a:latin typeface="等线" panose="02010600030101010101" pitchFamily="2" charset="-122"/>
            </a:endParaRP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构造函数与析构函数</a:t>
            </a:r>
            <a:endParaRPr lang="zh-CN" altLang="en-US" sz="2000" dirty="0">
              <a:solidFill>
                <a:schemeClr val="tx1"/>
              </a:solidFill>
              <a:latin typeface="等线" panose="02010600030101010101" pitchFamily="2" charset="-122"/>
            </a:endParaRP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rPr>
              <a:t>深拷贝与浅拷贝</a:t>
            </a:r>
            <a:endParaRPr lang="zh-CN" altLang="en-US" sz="2000" dirty="0">
              <a:solidFill>
                <a:schemeClr val="tx1"/>
              </a:solidFill>
              <a:latin typeface="等线" panose="02010600030101010101" pitchFamily="2" charset="-122"/>
            </a:endParaRP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对象的使用</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chemeClr val="tx1"/>
                </a:solidFill>
                <a:latin typeface="等线" panose="02010600030101010101" pitchFamily="2" charset="-122"/>
                <a:ea typeface="等线" panose="02010600030101010101" pitchFamily="2" charset="-122"/>
              </a:rPr>
              <a:t>友元</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1200" y="4851119"/>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smtClean="0">
                <a:solidFill>
                  <a:srgbClr val="FFFF00"/>
                </a:solidFill>
                <a:latin typeface="等线" panose="02010600030101010101" pitchFamily="2" charset="-122"/>
              </a:rPr>
              <a:t>友元</a:t>
            </a:r>
            <a:r>
              <a:rPr lang="en-US" altLang="zh-CN" sz="2000" dirty="0" smtClean="0">
                <a:solidFill>
                  <a:srgbClr val="FFFF00"/>
                </a:solidFill>
                <a:latin typeface="等线" panose="02010600030101010101" pitchFamily="2" charset="-122"/>
              </a:rPr>
              <a:t>-friend</a:t>
            </a:r>
            <a:endParaRPr lang="zh-CN" altLang="en-US" sz="2000" dirty="0">
              <a:solidFill>
                <a:srgbClr val="FFFF00"/>
              </a:solidFill>
              <a:latin typeface="等线" panose="02010600030101010101" pitchFamily="2" charset="-122"/>
            </a:endParaRPr>
          </a:p>
        </p:txBody>
      </p:sp>
      <p:sp>
        <p:nvSpPr>
          <p:cNvPr id="16" name="矩形: 圆角 2"/>
          <p:cNvSpPr/>
          <p:nvPr/>
        </p:nvSpPr>
        <p:spPr>
          <a:xfrm>
            <a:off x="1339784" y="4840690"/>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5</a:t>
            </a:r>
            <a:endParaRPr lang="zh-CN" altLang="en-US" sz="2000" dirty="0">
              <a:solidFill>
                <a:srgbClr val="FFFF00"/>
              </a:solidFill>
              <a:latin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ç¸å³å¾ç"/>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49048" flipH="1">
            <a:off x="6640068" y="2714647"/>
            <a:ext cx="1037082" cy="1028129"/>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3.5</a:t>
            </a:r>
            <a:r>
              <a:rPr lang="en-US" altLang="zh-CN" dirty="0" smtClean="0">
                <a:sym typeface="+mn-ea"/>
              </a:rPr>
              <a:t> </a:t>
            </a:r>
            <a:r>
              <a:rPr lang="zh-CN" altLang="en-US" dirty="0">
                <a:sym typeface="+mn-ea"/>
              </a:rPr>
              <a:t>友</a:t>
            </a:r>
            <a:r>
              <a:rPr lang="zh-CN" altLang="en-US" dirty="0" smtClean="0">
                <a:sym typeface="+mn-ea"/>
              </a:rPr>
              <a:t>元</a:t>
            </a:r>
            <a:r>
              <a:rPr lang="en-US" altLang="zh-CN" dirty="0" smtClean="0">
                <a:sym typeface="+mn-ea"/>
              </a:rPr>
              <a:t>-</a:t>
            </a:r>
            <a:r>
              <a:rPr lang="en-US" altLang="zh-CN" dirty="0">
                <a:solidFill>
                  <a:srgbClr val="FFFF00"/>
                </a:solidFill>
                <a:latin typeface="Britannic Bold" panose="020B0903060703020204" pitchFamily="34" charset="0"/>
                <a:sym typeface="+mn-ea"/>
              </a:rPr>
              <a:t>friend</a:t>
            </a:r>
            <a:endParaRPr lang="zh-CN" altLang="en-US" dirty="0">
              <a:solidFill>
                <a:srgbClr val="FFFF00"/>
              </a:solidFill>
              <a:latin typeface="Britannic Bold" panose="020B0903060703020204" pitchFamily="34" charset="0"/>
              <a:sym typeface="+mn-ea"/>
            </a:endParaRPr>
          </a:p>
        </p:txBody>
      </p:sp>
      <p:sp>
        <p:nvSpPr>
          <p:cNvPr id="4" name="矩形 3"/>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类封装带来的烦恼</a:t>
            </a:r>
            <a:endParaRPr lang="zh-CN" altLang="en-US" sz="2000" b="1" dirty="0">
              <a:solidFill>
                <a:srgbClr val="00B0F0"/>
              </a:solidFill>
              <a:latin typeface="楷体" panose="02010609060101010101" pitchFamily="49" charset="-122"/>
              <a:ea typeface="楷体" panose="02010609060101010101" pitchFamily="49" charset="-122"/>
            </a:endParaRPr>
          </a:p>
        </p:txBody>
      </p:sp>
      <p:sp>
        <p:nvSpPr>
          <p:cNvPr id="5" name="矩形 4"/>
          <p:cNvSpPr/>
          <p:nvPr/>
        </p:nvSpPr>
        <p:spPr>
          <a:xfrm>
            <a:off x="573112" y="1442257"/>
            <a:ext cx="8360886" cy="1075166"/>
          </a:xfrm>
          <a:prstGeom prst="rect">
            <a:avLst/>
          </a:prstGeom>
        </p:spPr>
        <p:txBody>
          <a:bodyPr wrap="square">
            <a:spAutoFit/>
          </a:bodyPr>
          <a:lstStyle/>
          <a:p>
            <a:pPr>
              <a:lnSpc>
                <a:spcPct val="150000"/>
              </a:lnSpc>
            </a:pPr>
            <a:r>
              <a:rPr lang="zh-CN" altLang="en-US" sz="1600" b="1" dirty="0" smtClean="0">
                <a:solidFill>
                  <a:srgbClr val="0000FF"/>
                </a:solidFill>
                <a:latin typeface="+mn-ea"/>
              </a:rPr>
              <a:t>封装带来的问题</a:t>
            </a:r>
            <a:r>
              <a:rPr lang="zh-CN" altLang="en-US" sz="1600" dirty="0" smtClean="0">
                <a:latin typeface="+mj-ea"/>
                <a:ea typeface="+mj-ea"/>
              </a:rPr>
              <a:t>：</a:t>
            </a:r>
            <a:r>
              <a:rPr lang="zh-CN" altLang="en-US" sz="1400" dirty="0" smtClean="0">
                <a:latin typeface="+mn-ea"/>
              </a:rPr>
              <a:t>类定义时通常将</a:t>
            </a:r>
            <a:r>
              <a:rPr lang="zh-CN" altLang="en-US" sz="1400" dirty="0">
                <a:latin typeface="+mn-ea"/>
              </a:rPr>
              <a:t>数据成员声明为私有成员</a:t>
            </a:r>
            <a:r>
              <a:rPr lang="zh-CN" altLang="en-US" sz="1400" dirty="0" smtClean="0">
                <a:latin typeface="+mn-ea"/>
              </a:rPr>
              <a:t>，</a:t>
            </a:r>
            <a:r>
              <a:rPr lang="zh-CN" altLang="en-US" sz="1400" dirty="0">
                <a:latin typeface="+mn-ea"/>
              </a:rPr>
              <a:t>从而</a:t>
            </a:r>
            <a:r>
              <a:rPr lang="zh-CN" altLang="en-US" sz="1400" dirty="0" smtClean="0">
                <a:latin typeface="+mn-ea"/>
              </a:rPr>
              <a:t>到</a:t>
            </a:r>
            <a:r>
              <a:rPr lang="zh-CN" altLang="en-US" sz="1400" dirty="0">
                <a:latin typeface="+mn-ea"/>
              </a:rPr>
              <a:t>数据隐藏的</a:t>
            </a:r>
            <a:r>
              <a:rPr lang="zh-CN" altLang="en-US" sz="1400" dirty="0" smtClean="0">
                <a:latin typeface="+mn-ea"/>
              </a:rPr>
              <a:t>目的。但是在</a:t>
            </a:r>
            <a:r>
              <a:rPr lang="zh-CN" altLang="en-US" sz="1400" dirty="0">
                <a:latin typeface="+mn-ea"/>
              </a:rPr>
              <a:t>类的外部不能直接访问这些私有成员，只能</a:t>
            </a:r>
            <a:r>
              <a:rPr lang="zh-CN" altLang="en-US" sz="1400" dirty="0">
                <a:solidFill>
                  <a:srgbClr val="0000FF"/>
                </a:solidFill>
                <a:latin typeface="+mn-ea"/>
              </a:rPr>
              <a:t>通过类的公有成员函数进行间接访问</a:t>
            </a:r>
            <a:r>
              <a:rPr lang="zh-CN" altLang="en-US" sz="1400" dirty="0" smtClean="0">
                <a:latin typeface="+mn-ea"/>
              </a:rPr>
              <a:t>，无法直接访问到类的私有数据成员，总体相对</a:t>
            </a:r>
            <a:r>
              <a:rPr lang="zh-CN" altLang="en-US" sz="1400" dirty="0">
                <a:latin typeface="+mn-ea"/>
              </a:rPr>
              <a:t>来说比较</a:t>
            </a:r>
            <a:r>
              <a:rPr lang="zh-CN" altLang="en-US" sz="1400" dirty="0" smtClean="0">
                <a:latin typeface="+mn-ea"/>
              </a:rPr>
              <a:t>麻烦。</a:t>
            </a:r>
            <a:endParaRPr lang="zh-CN" altLang="en-US" sz="1400" dirty="0">
              <a:latin typeface="+mn-ea"/>
            </a:endParaRPr>
          </a:p>
        </p:txBody>
      </p:sp>
      <p:sp>
        <p:nvSpPr>
          <p:cNvPr id="8" name="立方体 7"/>
          <p:cNvSpPr/>
          <p:nvPr/>
        </p:nvSpPr>
        <p:spPr>
          <a:xfrm>
            <a:off x="2598742" y="4008580"/>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2512275" y="4601893"/>
            <a:ext cx="1571222" cy="261610"/>
          </a:xfrm>
          <a:prstGeom prst="rect">
            <a:avLst/>
          </a:prstGeom>
          <a:noFill/>
        </p:spPr>
        <p:txBody>
          <a:bodyPr wrap="square" rtlCol="0">
            <a:spAutoFit/>
          </a:bodyPr>
          <a:lstStyle/>
          <a:p>
            <a:r>
              <a:rPr lang="en-US" altLang="zh-CN"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private:</a:t>
            </a:r>
            <a:endParaRPr lang="zh-CN" altLang="en-US"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10" name="文本框 9"/>
          <p:cNvSpPr txBox="1"/>
          <p:nvPr/>
        </p:nvSpPr>
        <p:spPr>
          <a:xfrm>
            <a:off x="2513864" y="4228601"/>
            <a:ext cx="1571222" cy="261610"/>
          </a:xfrm>
          <a:prstGeom prst="rect">
            <a:avLst/>
          </a:prstGeom>
          <a:noFill/>
        </p:spPr>
        <p:txBody>
          <a:bodyPr wrap="square" rtlCol="0">
            <a:spAutoFit/>
          </a:bodyPr>
          <a:lstStyle/>
          <a:p>
            <a:r>
              <a:rPr lang="en-US" altLang="zh-CN" sz="1100" b="1" dirty="0" smtClean="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public:</a:t>
            </a:r>
            <a:endParaRPr lang="zh-CN" altLang="en-US" sz="1100" b="1" dirty="0">
              <a:solidFill>
                <a:srgbClr val="C00000"/>
              </a:solidFill>
              <a:latin typeface="Source Sans Pro" panose="020B0503030403020204" pitchFamily="34" charset="0"/>
              <a:cs typeface="Times New Roman" panose="02020603050405020304" pitchFamily="18" charset="0"/>
            </a:endParaRPr>
          </a:p>
        </p:txBody>
      </p:sp>
      <p:sp>
        <p:nvSpPr>
          <p:cNvPr id="11" name="矩形 10"/>
          <p:cNvSpPr/>
          <p:nvPr/>
        </p:nvSpPr>
        <p:spPr>
          <a:xfrm>
            <a:off x="2598742" y="4845092"/>
            <a:ext cx="831421" cy="207493"/>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solidFill>
                  <a:srgbClr val="FFFF00"/>
                </a:solidFill>
                <a:latin typeface="Courier New" panose="02070309020205020404" pitchFamily="49" charset="0"/>
                <a:cs typeface="Courier New" panose="02070309020205020404" pitchFamily="49" charset="0"/>
              </a:rPr>
              <a:t>y</a:t>
            </a:r>
            <a:r>
              <a:rPr lang="en-US" altLang="zh-CN" sz="1000" dirty="0" err="1" smtClean="0">
                <a:solidFill>
                  <a:srgbClr val="FFFF00"/>
                </a:solidFill>
                <a:latin typeface="Courier New" panose="02070309020205020404" pitchFamily="49" charset="0"/>
                <a:cs typeface="Courier New" panose="02070309020205020404" pitchFamily="49" charset="0"/>
              </a:rPr>
              <a:t>,m,d</a:t>
            </a:r>
            <a:endParaRPr lang="zh-CN" altLang="en-US" sz="1000" dirty="0">
              <a:solidFill>
                <a:srgbClr val="FFFF00"/>
              </a:solidFill>
              <a:latin typeface="Courier New" panose="02070309020205020404" pitchFamily="49" charset="0"/>
              <a:cs typeface="Courier New" panose="02070309020205020404" pitchFamily="49" charset="0"/>
            </a:endParaRPr>
          </a:p>
        </p:txBody>
      </p:sp>
      <p:sp>
        <p:nvSpPr>
          <p:cNvPr id="12" name="矩形 11"/>
          <p:cNvSpPr/>
          <p:nvPr/>
        </p:nvSpPr>
        <p:spPr>
          <a:xfrm>
            <a:off x="2598742" y="4461218"/>
            <a:ext cx="831421" cy="207493"/>
          </a:xfrm>
          <a:prstGeom prst="rect">
            <a:avLst/>
          </a:prstGeom>
          <a:solidFill>
            <a:srgbClr val="00B0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b="1" dirty="0" smtClean="0">
                <a:latin typeface="Courier New" panose="02070309020205020404" pitchFamily="49" charset="0"/>
                <a:cs typeface="Courier New" panose="02070309020205020404" pitchFamily="49" charset="0"/>
              </a:rPr>
              <a:t>Functions</a:t>
            </a:r>
            <a:r>
              <a:rPr lang="en-US" altLang="zh-CN" sz="700" b="1" dirty="0">
                <a:latin typeface="Courier New" panose="02070309020205020404" pitchFamily="49" charset="0"/>
                <a:cs typeface="Courier New" panose="02070309020205020404" pitchFamily="49" charset="0"/>
              </a:rPr>
              <a:t>;</a:t>
            </a:r>
            <a:endParaRPr lang="zh-CN" altLang="en-US" sz="700" b="1" dirty="0">
              <a:latin typeface="Courier New" panose="02070309020205020404" pitchFamily="49" charset="0"/>
              <a:cs typeface="Courier New" panose="02070309020205020404" pitchFamily="49" charset="0"/>
            </a:endParaRPr>
          </a:p>
        </p:txBody>
      </p:sp>
      <p:sp>
        <p:nvSpPr>
          <p:cNvPr id="36" name="椭圆 35"/>
          <p:cNvSpPr/>
          <p:nvPr/>
        </p:nvSpPr>
        <p:spPr>
          <a:xfrm rot="3214539">
            <a:off x="2852485" y="406730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rot="3214539">
            <a:off x="3072768" y="406730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rot="3214539">
            <a:off x="3283484" y="406730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2" name="直接箭头连接符 41"/>
          <p:cNvCxnSpPr/>
          <p:nvPr/>
        </p:nvCxnSpPr>
        <p:spPr>
          <a:xfrm>
            <a:off x="2338899" y="3190240"/>
            <a:ext cx="0" cy="1772035"/>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11" idx="1"/>
          </p:cNvCxnSpPr>
          <p:nvPr/>
        </p:nvCxnSpPr>
        <p:spPr>
          <a:xfrm>
            <a:off x="2319147" y="4948839"/>
            <a:ext cx="279595"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3132142" y="3530600"/>
            <a:ext cx="0" cy="640999"/>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132142" y="4286250"/>
            <a:ext cx="0" cy="174968"/>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113092" y="3530600"/>
            <a:ext cx="3642800"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2325243" y="3205480"/>
            <a:ext cx="4436745" cy="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3128332" y="4680284"/>
            <a:ext cx="0" cy="174968"/>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113092" y="4219057"/>
            <a:ext cx="417649" cy="307777"/>
          </a:xfrm>
          <a:prstGeom prst="rect">
            <a:avLst/>
          </a:prstGeom>
          <a:noFill/>
        </p:spPr>
        <p:txBody>
          <a:bodyPr wrap="square" rtlCol="0">
            <a:spAutoFit/>
          </a:bodyPr>
          <a:lstStyle/>
          <a:p>
            <a:r>
              <a:rPr lang="zh-CN" altLang="en-US" sz="1400" b="1" dirty="0" smtClean="0">
                <a:solidFill>
                  <a:srgbClr val="00B050"/>
                </a:solidFill>
                <a:sym typeface="Wingdings" panose="05000000000000000000" pitchFamily="2" charset="2"/>
              </a:rPr>
              <a:t></a:t>
            </a:r>
            <a:endParaRPr lang="zh-CN" altLang="en-US" sz="1400" b="1" dirty="0">
              <a:solidFill>
                <a:srgbClr val="00B050"/>
              </a:solidFill>
            </a:endParaRPr>
          </a:p>
        </p:txBody>
      </p:sp>
      <p:sp>
        <p:nvSpPr>
          <p:cNvPr id="79" name="文本框 78"/>
          <p:cNvSpPr txBox="1"/>
          <p:nvPr/>
        </p:nvSpPr>
        <p:spPr>
          <a:xfrm>
            <a:off x="3113091" y="4613879"/>
            <a:ext cx="417649" cy="307777"/>
          </a:xfrm>
          <a:prstGeom prst="rect">
            <a:avLst/>
          </a:prstGeom>
          <a:noFill/>
        </p:spPr>
        <p:txBody>
          <a:bodyPr wrap="square" rtlCol="0">
            <a:spAutoFit/>
          </a:bodyPr>
          <a:lstStyle/>
          <a:p>
            <a:r>
              <a:rPr lang="zh-CN" altLang="en-US" sz="1400" b="1" dirty="0" smtClean="0">
                <a:solidFill>
                  <a:srgbClr val="00B050"/>
                </a:solidFill>
                <a:sym typeface="Wingdings" panose="05000000000000000000" pitchFamily="2" charset="2"/>
              </a:rPr>
              <a:t></a:t>
            </a:r>
            <a:endParaRPr lang="zh-CN" altLang="en-US" sz="1400" b="1" dirty="0">
              <a:solidFill>
                <a:srgbClr val="00B050"/>
              </a:solidFill>
            </a:endParaRPr>
          </a:p>
        </p:txBody>
      </p:sp>
      <p:sp>
        <p:nvSpPr>
          <p:cNvPr id="80" name="乘号 79"/>
          <p:cNvSpPr/>
          <p:nvPr/>
        </p:nvSpPr>
        <p:spPr>
          <a:xfrm>
            <a:off x="2038046" y="3649698"/>
            <a:ext cx="290977" cy="324551"/>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任意多边形 84"/>
          <p:cNvSpPr/>
          <p:nvPr/>
        </p:nvSpPr>
        <p:spPr>
          <a:xfrm rot="2197762">
            <a:off x="3259201" y="3671972"/>
            <a:ext cx="165892" cy="231590"/>
          </a:xfrm>
          <a:custGeom>
            <a:avLst/>
            <a:gdLst>
              <a:gd name="connsiteX0" fmla="*/ 196015 w 287455"/>
              <a:gd name="connsiteY0" fmla="*/ 0 h 434000"/>
              <a:gd name="connsiteX1" fmla="*/ 287455 w 287455"/>
              <a:gd name="connsiteY1" fmla="*/ 0 h 434000"/>
              <a:gd name="connsiteX2" fmla="*/ 287455 w 287455"/>
              <a:gd name="connsiteY2" fmla="*/ 426648 h 434000"/>
              <a:gd name="connsiteX3" fmla="*/ 277768 w 287455"/>
              <a:gd name="connsiteY3" fmla="*/ 426648 h 434000"/>
              <a:gd name="connsiteX4" fmla="*/ 277564 w 287455"/>
              <a:gd name="connsiteY4" fmla="*/ 434000 h 434000"/>
              <a:gd name="connsiteX5" fmla="*/ 0 w 287455"/>
              <a:gd name="connsiteY5" fmla="*/ 426333 h 434000"/>
              <a:gd name="connsiteX6" fmla="*/ 2525 w 287455"/>
              <a:gd name="connsiteY6" fmla="*/ 334928 h 434000"/>
              <a:gd name="connsiteX7" fmla="*/ 196015 w 287455"/>
              <a:gd name="connsiteY7" fmla="*/ 340273 h 4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455" h="434000">
                <a:moveTo>
                  <a:pt x="196015" y="0"/>
                </a:moveTo>
                <a:lnTo>
                  <a:pt x="287455" y="0"/>
                </a:lnTo>
                <a:lnTo>
                  <a:pt x="287455" y="426648"/>
                </a:lnTo>
                <a:lnTo>
                  <a:pt x="277768" y="426648"/>
                </a:lnTo>
                <a:lnTo>
                  <a:pt x="277564" y="434000"/>
                </a:lnTo>
                <a:lnTo>
                  <a:pt x="0" y="426333"/>
                </a:lnTo>
                <a:lnTo>
                  <a:pt x="2525" y="334928"/>
                </a:lnTo>
                <a:lnTo>
                  <a:pt x="196015" y="340273"/>
                </a:lnTo>
                <a:close/>
              </a:path>
            </a:pathLst>
          </a:cu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矩形 85"/>
          <p:cNvSpPr/>
          <p:nvPr/>
        </p:nvSpPr>
        <p:spPr>
          <a:xfrm>
            <a:off x="2038046" y="5692042"/>
            <a:ext cx="5298245" cy="369332"/>
          </a:xfrm>
          <a:prstGeom prst="rect">
            <a:avLst/>
          </a:prstGeom>
        </p:spPr>
        <p:txBody>
          <a:bodyPr wrap="none">
            <a:spAutoFit/>
          </a:bodyPr>
          <a:lstStyle/>
          <a:p>
            <a:r>
              <a:rPr lang="zh-CN" altLang="en-US" b="1" dirty="0" smtClean="0">
                <a:solidFill>
                  <a:srgbClr val="00B050"/>
                </a:solidFill>
                <a:latin typeface="楷体" panose="02010609060101010101" pitchFamily="49" charset="-122"/>
                <a:ea typeface="楷体" panose="02010609060101010101" pitchFamily="49" charset="-122"/>
              </a:rPr>
              <a:t>类封装带来的问题：访问</a:t>
            </a:r>
            <a:r>
              <a:rPr lang="zh-CN" altLang="en-US" b="1" dirty="0">
                <a:solidFill>
                  <a:srgbClr val="00B050"/>
                </a:solidFill>
                <a:latin typeface="楷体" panose="02010609060101010101" pitchFamily="49" charset="-122"/>
                <a:ea typeface="楷体" panose="02010609060101010101" pitchFamily="49" charset="-122"/>
              </a:rPr>
              <a:t>私有数据成员需要绕弯子</a:t>
            </a:r>
          </a:p>
        </p:txBody>
      </p:sp>
      <p:sp>
        <p:nvSpPr>
          <p:cNvPr id="88" name="云形标注 87"/>
          <p:cNvSpPr/>
          <p:nvPr/>
        </p:nvSpPr>
        <p:spPr>
          <a:xfrm>
            <a:off x="4045088" y="4544559"/>
            <a:ext cx="1540372" cy="888501"/>
          </a:xfrm>
          <a:prstGeom prst="cloudCallout">
            <a:avLst>
              <a:gd name="adj1" fmla="val -74112"/>
              <a:gd name="adj2" fmla="val 5120"/>
            </a:avLst>
          </a:prstGeom>
          <a:solidFill>
            <a:srgbClr val="0069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smtClean="0">
                <a:solidFill>
                  <a:srgbClr val="FFFF00"/>
                </a:solidFill>
              </a:rPr>
              <a:t>假如他是</a:t>
            </a:r>
            <a:r>
              <a:rPr lang="en-US" altLang="zh-CN" sz="1200" dirty="0" smtClean="0">
                <a:solidFill>
                  <a:srgbClr val="FFFF00"/>
                </a:solidFill>
              </a:rPr>
              <a:t> Gump</a:t>
            </a:r>
            <a:endParaRPr lang="zh-CN" altLang="en-US" sz="1200" dirty="0">
              <a:solidFill>
                <a:srgbClr val="FFFF00"/>
              </a:solidFill>
            </a:endParaRPr>
          </a:p>
        </p:txBody>
      </p:sp>
      <p:cxnSp>
        <p:nvCxnSpPr>
          <p:cNvPr id="92" name="直接连接符 91"/>
          <p:cNvCxnSpPr/>
          <p:nvPr/>
        </p:nvCxnSpPr>
        <p:spPr>
          <a:xfrm>
            <a:off x="3129488" y="2170577"/>
            <a:ext cx="3249608"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902551" y="5163622"/>
            <a:ext cx="338554" cy="276999"/>
          </a:xfrm>
          <a:prstGeom prst="rect">
            <a:avLst/>
          </a:prstGeom>
        </p:spPr>
        <p:txBody>
          <a:bodyPr wrap="none">
            <a:spAutoFit/>
          </a:bodyPr>
          <a:lstStyle/>
          <a:p>
            <a:r>
              <a:rPr lang="zh-CN" altLang="en-US" sz="1200" dirty="0" smtClean="0">
                <a:latin typeface="+mn-ea"/>
              </a:rPr>
              <a:t>类</a:t>
            </a:r>
            <a:endParaRPr lang="zh-CN" altLang="en-US" sz="1200" dirty="0"/>
          </a:p>
        </p:txBody>
      </p:sp>
      <p:sp>
        <p:nvSpPr>
          <p:cNvPr id="6" name="矩形 5"/>
          <p:cNvSpPr/>
          <p:nvPr/>
        </p:nvSpPr>
        <p:spPr>
          <a:xfrm>
            <a:off x="3113091" y="953020"/>
            <a:ext cx="2741456"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rPr>
              <a:t>访问私密数据</a:t>
            </a:r>
            <a:r>
              <a:rPr lang="zh-CN" altLang="en-US" b="1" dirty="0">
                <a:solidFill>
                  <a:srgbClr val="FF0000"/>
                </a:solidFill>
                <a:latin typeface="楷体" panose="02010609060101010101" pitchFamily="49" charset="-122"/>
                <a:ea typeface="楷体" panose="02010609060101010101" pitchFamily="49" charset="-122"/>
              </a:rPr>
              <a:t>需要</a:t>
            </a:r>
            <a:r>
              <a:rPr lang="zh-CN" altLang="en-US" b="1" dirty="0" smtClean="0">
                <a:solidFill>
                  <a:srgbClr val="FF0000"/>
                </a:solidFill>
                <a:latin typeface="楷体" panose="02010609060101010101" pitchFamily="49" charset="-122"/>
                <a:ea typeface="楷体" panose="02010609060101010101" pitchFamily="49" charset="-122"/>
              </a:rPr>
              <a:t>绕弯路</a:t>
            </a:r>
            <a:endParaRPr lang="zh-CN" altLang="en-US" b="1" dirty="0">
              <a:solidFill>
                <a:srgbClr val="FF0000"/>
              </a:solidFill>
              <a:latin typeface="楷体" panose="02010609060101010101" pitchFamily="49" charset="-122"/>
              <a:ea typeface="楷体" panose="02010609060101010101" pitchFamily="49" charset="-122"/>
            </a:endParaRPr>
          </a:p>
        </p:txBody>
      </p:sp>
      <p:sp>
        <p:nvSpPr>
          <p:cNvPr id="7" name="文本框 6"/>
          <p:cNvSpPr txBox="1"/>
          <p:nvPr/>
        </p:nvSpPr>
        <p:spPr>
          <a:xfrm>
            <a:off x="6949777" y="3645351"/>
            <a:ext cx="708509" cy="338554"/>
          </a:xfrm>
          <a:prstGeom prst="rect">
            <a:avLst/>
          </a:prstGeom>
          <a:noFill/>
        </p:spPr>
        <p:txBody>
          <a:bodyPr wrap="square" rtlCol="0">
            <a:spAutoFit/>
          </a:bodyPr>
          <a:lstStyle/>
          <a:p>
            <a:r>
              <a:rPr lang="zh-CN" altLang="en-US" sz="1600" b="1" dirty="0"/>
              <a:t>对象</a:t>
            </a:r>
          </a:p>
        </p:txBody>
      </p:sp>
      <p:sp>
        <p:nvSpPr>
          <p:cNvPr id="90" name="云形标注 89"/>
          <p:cNvSpPr/>
          <p:nvPr/>
        </p:nvSpPr>
        <p:spPr>
          <a:xfrm>
            <a:off x="6920234" y="3974249"/>
            <a:ext cx="1540372" cy="888501"/>
          </a:xfrm>
          <a:prstGeom prst="cloudCallout">
            <a:avLst>
              <a:gd name="adj1" fmla="val -24644"/>
              <a:gd name="adj2" fmla="val -84073"/>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smtClean="0">
                <a:solidFill>
                  <a:srgbClr val="FF3399"/>
                </a:solidFill>
              </a:rPr>
              <a:t>假如她是</a:t>
            </a:r>
            <a:r>
              <a:rPr lang="en-US" altLang="zh-CN" sz="1200" dirty="0" smtClean="0">
                <a:solidFill>
                  <a:srgbClr val="FF3399"/>
                </a:solidFill>
              </a:rPr>
              <a:t> </a:t>
            </a:r>
          </a:p>
          <a:p>
            <a:pPr algn="ctr"/>
            <a:r>
              <a:rPr lang="en-US" altLang="zh-CN" sz="1200" dirty="0" smtClean="0">
                <a:solidFill>
                  <a:srgbClr val="FF3399"/>
                </a:solidFill>
              </a:rPr>
              <a:t>Jenny</a:t>
            </a:r>
            <a:endParaRPr lang="zh-CN" altLang="en-US" sz="1200" dirty="0">
              <a:solidFill>
                <a:srgbClr val="FF3399"/>
              </a:solidFill>
            </a:endParaRPr>
          </a:p>
        </p:txBody>
      </p:sp>
    </p:spTree>
    <p:extLst>
      <p:ext uri="{BB962C8B-B14F-4D97-AF65-F5344CB8AC3E}">
        <p14:creationId xmlns:p14="http://schemas.microsoft.com/office/powerpoint/2010/main" val="7238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up)">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78" y="3287888"/>
            <a:ext cx="618603" cy="618603"/>
          </a:xfrm>
          <a:prstGeom prst="rect">
            <a:avLst/>
          </a:prstGeom>
        </p:spPr>
      </p:pic>
      <p:sp>
        <p:nvSpPr>
          <p:cNvPr id="3" name="矩形 2"/>
          <p:cNvSpPr/>
          <p:nvPr/>
        </p:nvSpPr>
        <p:spPr>
          <a:xfrm>
            <a:off x="673042" y="1373772"/>
            <a:ext cx="8274676" cy="738664"/>
          </a:xfrm>
          <a:prstGeom prst="rect">
            <a:avLst/>
          </a:prstGeom>
        </p:spPr>
        <p:txBody>
          <a:bodyPr wrap="square">
            <a:spAutoFit/>
          </a:bodyPr>
          <a:lstStyle/>
          <a:p>
            <a:pPr algn="just">
              <a:lnSpc>
                <a:spcPct val="150000"/>
              </a:lnSpc>
            </a:pPr>
            <a:r>
              <a:rPr lang="zh-CN" altLang="en-US" sz="1400" dirty="0" smtClean="0">
                <a:latin typeface="+mn-ea"/>
              </a:rPr>
              <a:t>在</a:t>
            </a:r>
            <a:r>
              <a:rPr lang="zh-CN" altLang="en-US" sz="1400" dirty="0">
                <a:latin typeface="+mn-ea"/>
              </a:rPr>
              <a:t>不改变类的数据成员安全性的前提下，</a:t>
            </a:r>
            <a:r>
              <a:rPr lang="en-US" altLang="zh-CN" sz="1400" dirty="0">
                <a:latin typeface="+mn-ea"/>
              </a:rPr>
              <a:t>C++</a:t>
            </a:r>
            <a:r>
              <a:rPr lang="zh-CN" altLang="en-US" sz="1400" dirty="0">
                <a:latin typeface="+mn-ea"/>
              </a:rPr>
              <a:t>设计了“友元” （</a:t>
            </a:r>
            <a:r>
              <a:rPr lang="en-US" altLang="zh-CN" sz="1400" dirty="0">
                <a:solidFill>
                  <a:srgbClr val="0070C0"/>
                </a:solidFill>
                <a:latin typeface="Rockwell Extra Bold" panose="02060903040505020403" pitchFamily="18" charset="0"/>
              </a:rPr>
              <a:t>friend member</a:t>
            </a:r>
            <a:r>
              <a:rPr lang="zh-CN" altLang="en-US" sz="1400" dirty="0" smtClean="0">
                <a:latin typeface="+mn-ea"/>
              </a:rPr>
              <a:t>），友元就像绿色特权通道，通过</a:t>
            </a:r>
            <a:r>
              <a:rPr lang="zh-CN" altLang="en-US" sz="1400" dirty="0">
                <a:latin typeface="+mn-ea"/>
              </a:rPr>
              <a:t>友</a:t>
            </a:r>
            <a:r>
              <a:rPr lang="zh-CN" altLang="en-US" sz="1400" dirty="0" smtClean="0">
                <a:latin typeface="+mn-ea"/>
              </a:rPr>
              <a:t>元通道可以使得外部函数或外</a:t>
            </a:r>
            <a:r>
              <a:rPr lang="zh-CN" altLang="en-US" sz="1400" dirty="0" smtClean="0">
                <a:latin typeface="+mn-ea"/>
              </a:rPr>
              <a:t>部类可以</a:t>
            </a:r>
            <a:r>
              <a:rPr lang="zh-CN" altLang="en-US" sz="1400" b="1" dirty="0" smtClean="0">
                <a:solidFill>
                  <a:srgbClr val="C00000"/>
                </a:solidFill>
                <a:latin typeface="+mn-ea"/>
              </a:rPr>
              <a:t>直接访问</a:t>
            </a:r>
            <a:r>
              <a:rPr lang="zh-CN" altLang="en-US" sz="1400" b="1" dirty="0">
                <a:solidFill>
                  <a:srgbClr val="C00000"/>
                </a:solidFill>
                <a:latin typeface="+mn-ea"/>
              </a:rPr>
              <a:t>本</a:t>
            </a:r>
            <a:r>
              <a:rPr lang="zh-CN" altLang="en-US" sz="1400" b="1" dirty="0" smtClean="0">
                <a:solidFill>
                  <a:srgbClr val="C00000"/>
                </a:solidFill>
                <a:latin typeface="+mn-ea"/>
              </a:rPr>
              <a:t>类内的</a:t>
            </a:r>
            <a:r>
              <a:rPr lang="zh-CN" altLang="en-US" sz="1400" b="1" dirty="0">
                <a:solidFill>
                  <a:srgbClr val="C00000"/>
                </a:solidFill>
                <a:latin typeface="+mn-ea"/>
              </a:rPr>
              <a:t>私有数据</a:t>
            </a:r>
            <a:r>
              <a:rPr lang="zh-CN" altLang="en-US" sz="1400" b="1" dirty="0" smtClean="0">
                <a:solidFill>
                  <a:srgbClr val="C00000"/>
                </a:solidFill>
                <a:latin typeface="+mn-ea"/>
              </a:rPr>
              <a:t>成员</a:t>
            </a:r>
            <a:r>
              <a:rPr lang="zh-CN" altLang="en-US" sz="1400" dirty="0" smtClean="0">
                <a:latin typeface="+mn-ea"/>
              </a:rPr>
              <a:t>。</a:t>
            </a:r>
            <a:endParaRPr lang="zh-CN" altLang="en-US" sz="1400" dirty="0">
              <a:latin typeface="+mn-ea"/>
            </a:endParaRPr>
          </a:p>
        </p:txBody>
      </p:sp>
      <p:sp>
        <p:nvSpPr>
          <p:cNvPr id="7" name="标题 1"/>
          <p:cNvSpPr>
            <a:spLocks noGrp="1"/>
          </p:cNvSpPr>
          <p:nvPr>
            <p:ph type="title"/>
          </p:nvPr>
        </p:nvSpPr>
        <p:spPr/>
        <p:txBody>
          <a:bodyPr/>
          <a:lstStyle/>
          <a:p>
            <a:r>
              <a:rPr lang="en-US" altLang="zh-CN" dirty="0" smtClean="0">
                <a:latin typeface="Britannic Bold" panose="020B0903060703020204" pitchFamily="34" charset="0"/>
                <a:sym typeface="+mn-ea"/>
              </a:rPr>
              <a:t>3.5</a:t>
            </a:r>
            <a:r>
              <a:rPr lang="en-US" altLang="zh-CN" dirty="0" smtClean="0">
                <a:sym typeface="+mn-ea"/>
              </a:rPr>
              <a:t> </a:t>
            </a:r>
            <a:r>
              <a:rPr lang="zh-CN" altLang="en-US" dirty="0">
                <a:sym typeface="+mn-ea"/>
              </a:rPr>
              <a:t>友</a:t>
            </a:r>
            <a:r>
              <a:rPr lang="zh-CN" altLang="en-US" dirty="0" smtClean="0">
                <a:sym typeface="+mn-ea"/>
              </a:rPr>
              <a:t>元</a:t>
            </a:r>
            <a:r>
              <a:rPr lang="en-US" altLang="zh-CN" dirty="0" smtClean="0">
                <a:sym typeface="+mn-ea"/>
              </a:rPr>
              <a:t>-</a:t>
            </a:r>
            <a:r>
              <a:rPr lang="en-US" altLang="zh-CN" dirty="0">
                <a:solidFill>
                  <a:srgbClr val="FFFF00"/>
                </a:solidFill>
                <a:latin typeface="Britannic Bold" panose="020B0903060703020204" pitchFamily="34" charset="0"/>
                <a:sym typeface="+mn-ea"/>
              </a:rPr>
              <a:t>friend</a:t>
            </a:r>
            <a:endParaRPr lang="zh-CN" altLang="en-US" dirty="0">
              <a:solidFill>
                <a:srgbClr val="FFFF00"/>
              </a:solidFill>
              <a:latin typeface="Britannic Bold" panose="020B0903060703020204" pitchFamily="34" charset="0"/>
              <a:sym typeface="+mn-ea"/>
            </a:endParaRPr>
          </a:p>
        </p:txBody>
      </p:sp>
      <p:sp>
        <p:nvSpPr>
          <p:cNvPr id="8" name="矩形 7"/>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友元概念（</a:t>
            </a:r>
            <a:r>
              <a:rPr lang="en-US" altLang="zh-CN" sz="2000" b="1" dirty="0" smtClean="0">
                <a:solidFill>
                  <a:srgbClr val="C00000"/>
                </a:solidFill>
                <a:latin typeface="Bodoni MT Black" panose="02070A03080606020203" pitchFamily="18" charset="0"/>
                <a:ea typeface="黑体" panose="02010609060101010101" pitchFamily="49" charset="-122"/>
              </a:rPr>
              <a:t>friend</a:t>
            </a:r>
            <a:r>
              <a:rPr lang="zh-CN" altLang="en-US" sz="2000" b="1" dirty="0" smtClean="0">
                <a:solidFill>
                  <a:srgbClr val="C00000"/>
                </a:solidFill>
                <a:latin typeface="Bodoni MT Black" panose="02070A03080606020203" pitchFamily="18" charset="0"/>
                <a:ea typeface="黑体" panose="02010609060101010101" pitchFamily="49" charset="-122"/>
              </a:rPr>
              <a:t>）</a:t>
            </a:r>
            <a:endParaRPr lang="zh-CN" altLang="en-US" sz="2000" b="1" dirty="0">
              <a:solidFill>
                <a:srgbClr val="00B0F0"/>
              </a:solidFill>
              <a:latin typeface="楷体" panose="02010609060101010101" pitchFamily="49" charset="-122"/>
              <a:ea typeface="楷体" panose="02010609060101010101" pitchFamily="49" charset="-122"/>
            </a:endParaRPr>
          </a:p>
        </p:txBody>
      </p:sp>
      <p:pic>
        <p:nvPicPr>
          <p:cNvPr id="10" name="Picture 4" descr="ç¸å³å¾ç"/>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9048" flipH="1">
            <a:off x="6195056" y="2594259"/>
            <a:ext cx="1037082" cy="1028129"/>
          </a:xfrm>
          <a:prstGeom prst="rect">
            <a:avLst/>
          </a:prstGeom>
          <a:noFill/>
          <a:extLst>
            <a:ext uri="{909E8E84-426E-40DD-AFC4-6F175D3DCCD1}">
              <a14:hiddenFill xmlns:a14="http://schemas.microsoft.com/office/drawing/2010/main">
                <a:solidFill>
                  <a:srgbClr val="FFFFFF"/>
                </a:solidFill>
              </a14:hiddenFill>
            </a:ext>
          </a:extLst>
        </p:spPr>
      </p:pic>
      <p:sp>
        <p:nvSpPr>
          <p:cNvPr id="11" name="立方体 10"/>
          <p:cNvSpPr/>
          <p:nvPr/>
        </p:nvSpPr>
        <p:spPr>
          <a:xfrm>
            <a:off x="1949002" y="376586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1862535" y="4359181"/>
            <a:ext cx="1571222" cy="261610"/>
          </a:xfrm>
          <a:prstGeom prst="rect">
            <a:avLst/>
          </a:prstGeom>
          <a:noFill/>
        </p:spPr>
        <p:txBody>
          <a:bodyPr wrap="square" rtlCol="0">
            <a:spAutoFit/>
          </a:bodyPr>
          <a:lstStyle/>
          <a:p>
            <a:r>
              <a:rPr lang="en-US" altLang="zh-CN"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private:</a:t>
            </a:r>
            <a:endParaRPr lang="zh-CN" altLang="en-US"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13" name="文本框 12"/>
          <p:cNvSpPr txBox="1"/>
          <p:nvPr/>
        </p:nvSpPr>
        <p:spPr>
          <a:xfrm>
            <a:off x="1864124" y="3985889"/>
            <a:ext cx="1571222" cy="261610"/>
          </a:xfrm>
          <a:prstGeom prst="rect">
            <a:avLst/>
          </a:prstGeom>
          <a:noFill/>
        </p:spPr>
        <p:txBody>
          <a:bodyPr wrap="square" rtlCol="0">
            <a:spAutoFit/>
          </a:bodyPr>
          <a:lstStyle/>
          <a:p>
            <a:r>
              <a:rPr lang="en-US" altLang="zh-CN" sz="1100" b="1" dirty="0" smtClean="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public:</a:t>
            </a:r>
            <a:endParaRPr lang="zh-CN" altLang="en-US" sz="1100" b="1" dirty="0">
              <a:solidFill>
                <a:srgbClr val="C00000"/>
              </a:solidFill>
              <a:latin typeface="Source Sans Pro" panose="020B0503030403020204" pitchFamily="34" charset="0"/>
              <a:cs typeface="Times New Roman" panose="02020603050405020304" pitchFamily="18" charset="0"/>
            </a:endParaRPr>
          </a:p>
        </p:txBody>
      </p:sp>
      <p:sp>
        <p:nvSpPr>
          <p:cNvPr id="14" name="矩形 13"/>
          <p:cNvSpPr/>
          <p:nvPr/>
        </p:nvSpPr>
        <p:spPr>
          <a:xfrm>
            <a:off x="1949002" y="4602380"/>
            <a:ext cx="831421" cy="207493"/>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solidFill>
                  <a:srgbClr val="FFFF00"/>
                </a:solidFill>
                <a:latin typeface="Courier New" panose="02070309020205020404" pitchFamily="49" charset="0"/>
                <a:cs typeface="Courier New" panose="02070309020205020404" pitchFamily="49" charset="0"/>
              </a:rPr>
              <a:t>y</a:t>
            </a:r>
            <a:r>
              <a:rPr lang="en-US" altLang="zh-CN" sz="1000" dirty="0" err="1" smtClean="0">
                <a:solidFill>
                  <a:srgbClr val="FFFF00"/>
                </a:solidFill>
                <a:latin typeface="Courier New" panose="02070309020205020404" pitchFamily="49" charset="0"/>
                <a:cs typeface="Courier New" panose="02070309020205020404" pitchFamily="49" charset="0"/>
              </a:rPr>
              <a:t>,m,d</a:t>
            </a:r>
            <a:endParaRPr lang="zh-CN" altLang="en-US" sz="1000" dirty="0">
              <a:solidFill>
                <a:srgbClr val="FFFF00"/>
              </a:solidFill>
              <a:latin typeface="Courier New" panose="02070309020205020404" pitchFamily="49" charset="0"/>
              <a:cs typeface="Courier New" panose="02070309020205020404" pitchFamily="49" charset="0"/>
            </a:endParaRPr>
          </a:p>
        </p:txBody>
      </p:sp>
      <p:sp>
        <p:nvSpPr>
          <p:cNvPr id="15" name="矩形 14"/>
          <p:cNvSpPr/>
          <p:nvPr/>
        </p:nvSpPr>
        <p:spPr>
          <a:xfrm>
            <a:off x="1949002" y="4218506"/>
            <a:ext cx="831421" cy="207493"/>
          </a:xfrm>
          <a:prstGeom prst="rect">
            <a:avLst/>
          </a:prstGeom>
          <a:solidFill>
            <a:srgbClr val="00B0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b="1" dirty="0" smtClean="0">
                <a:latin typeface="Courier New" panose="02070309020205020404" pitchFamily="49" charset="0"/>
                <a:cs typeface="Courier New" panose="02070309020205020404" pitchFamily="49" charset="0"/>
              </a:rPr>
              <a:t>Functions</a:t>
            </a:r>
            <a:r>
              <a:rPr lang="en-US" altLang="zh-CN" sz="700" b="1" dirty="0">
                <a:latin typeface="Courier New" panose="02070309020205020404" pitchFamily="49" charset="0"/>
                <a:cs typeface="Courier New" panose="02070309020205020404" pitchFamily="49" charset="0"/>
              </a:rPr>
              <a:t>;</a:t>
            </a:r>
            <a:endParaRPr lang="zh-CN" altLang="en-US" sz="700" b="1" dirty="0">
              <a:latin typeface="Courier New" panose="02070309020205020404" pitchFamily="49" charset="0"/>
              <a:cs typeface="Courier New" panose="02070309020205020404" pitchFamily="49" charset="0"/>
            </a:endParaRPr>
          </a:p>
        </p:txBody>
      </p:sp>
      <p:sp>
        <p:nvSpPr>
          <p:cNvPr id="16" name="椭圆 15"/>
          <p:cNvSpPr/>
          <p:nvPr/>
        </p:nvSpPr>
        <p:spPr>
          <a:xfrm rot="3214539">
            <a:off x="2202745" y="3824596"/>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rot="3214539">
            <a:off x="2423028" y="3824596"/>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3214539">
            <a:off x="2633744" y="3824596"/>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9" name="直接箭头连接符 18"/>
          <p:cNvCxnSpPr/>
          <p:nvPr/>
        </p:nvCxnSpPr>
        <p:spPr>
          <a:xfrm>
            <a:off x="1689159" y="2947528"/>
            <a:ext cx="0" cy="1772035"/>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5" idx="1"/>
          </p:cNvCxnSpPr>
          <p:nvPr/>
        </p:nvCxnSpPr>
        <p:spPr>
          <a:xfrm>
            <a:off x="1669407" y="4706127"/>
            <a:ext cx="231219" cy="6981"/>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482402" y="3287888"/>
            <a:ext cx="0" cy="640999"/>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2482402" y="4043538"/>
            <a:ext cx="0" cy="174968"/>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463352" y="3287888"/>
            <a:ext cx="3642800"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675503" y="2962768"/>
            <a:ext cx="4436745"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2478592" y="4437572"/>
            <a:ext cx="0" cy="174968"/>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463352" y="3976345"/>
            <a:ext cx="417649" cy="307777"/>
          </a:xfrm>
          <a:prstGeom prst="rect">
            <a:avLst/>
          </a:prstGeom>
          <a:noFill/>
        </p:spPr>
        <p:txBody>
          <a:bodyPr wrap="square" rtlCol="0">
            <a:spAutoFit/>
          </a:bodyPr>
          <a:lstStyle/>
          <a:p>
            <a:r>
              <a:rPr lang="zh-CN" altLang="en-US" sz="1400" b="1" dirty="0" smtClean="0">
                <a:solidFill>
                  <a:srgbClr val="00B050"/>
                </a:solidFill>
                <a:sym typeface="Wingdings" panose="05000000000000000000" pitchFamily="2" charset="2"/>
              </a:rPr>
              <a:t></a:t>
            </a:r>
            <a:endParaRPr lang="zh-CN" altLang="en-US" sz="1400" b="1" dirty="0">
              <a:solidFill>
                <a:srgbClr val="00B050"/>
              </a:solidFill>
            </a:endParaRPr>
          </a:p>
        </p:txBody>
      </p:sp>
      <p:sp>
        <p:nvSpPr>
          <p:cNvPr id="27" name="文本框 26"/>
          <p:cNvSpPr txBox="1"/>
          <p:nvPr/>
        </p:nvSpPr>
        <p:spPr>
          <a:xfrm>
            <a:off x="2463351" y="4371167"/>
            <a:ext cx="417649" cy="307777"/>
          </a:xfrm>
          <a:prstGeom prst="rect">
            <a:avLst/>
          </a:prstGeom>
          <a:noFill/>
        </p:spPr>
        <p:txBody>
          <a:bodyPr wrap="square" rtlCol="0">
            <a:spAutoFit/>
          </a:bodyPr>
          <a:lstStyle/>
          <a:p>
            <a:r>
              <a:rPr lang="zh-CN" altLang="en-US" sz="1400" b="1" dirty="0" smtClean="0">
                <a:solidFill>
                  <a:srgbClr val="00B050"/>
                </a:solidFill>
                <a:sym typeface="Wingdings" panose="05000000000000000000" pitchFamily="2" charset="2"/>
              </a:rPr>
              <a:t></a:t>
            </a:r>
            <a:endParaRPr lang="zh-CN" altLang="en-US" sz="1400" b="1" dirty="0">
              <a:solidFill>
                <a:srgbClr val="00B050"/>
              </a:solidFill>
            </a:endParaRPr>
          </a:p>
        </p:txBody>
      </p:sp>
      <p:sp>
        <p:nvSpPr>
          <p:cNvPr id="29" name="任意多边形 28"/>
          <p:cNvSpPr/>
          <p:nvPr/>
        </p:nvSpPr>
        <p:spPr>
          <a:xfrm rot="2197762">
            <a:off x="2727148" y="3429260"/>
            <a:ext cx="165892" cy="231590"/>
          </a:xfrm>
          <a:custGeom>
            <a:avLst/>
            <a:gdLst>
              <a:gd name="connsiteX0" fmla="*/ 196015 w 287455"/>
              <a:gd name="connsiteY0" fmla="*/ 0 h 434000"/>
              <a:gd name="connsiteX1" fmla="*/ 287455 w 287455"/>
              <a:gd name="connsiteY1" fmla="*/ 0 h 434000"/>
              <a:gd name="connsiteX2" fmla="*/ 287455 w 287455"/>
              <a:gd name="connsiteY2" fmla="*/ 426648 h 434000"/>
              <a:gd name="connsiteX3" fmla="*/ 277768 w 287455"/>
              <a:gd name="connsiteY3" fmla="*/ 426648 h 434000"/>
              <a:gd name="connsiteX4" fmla="*/ 277564 w 287455"/>
              <a:gd name="connsiteY4" fmla="*/ 434000 h 434000"/>
              <a:gd name="connsiteX5" fmla="*/ 0 w 287455"/>
              <a:gd name="connsiteY5" fmla="*/ 426333 h 434000"/>
              <a:gd name="connsiteX6" fmla="*/ 2525 w 287455"/>
              <a:gd name="connsiteY6" fmla="*/ 334928 h 434000"/>
              <a:gd name="connsiteX7" fmla="*/ 196015 w 287455"/>
              <a:gd name="connsiteY7" fmla="*/ 340273 h 4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455" h="434000">
                <a:moveTo>
                  <a:pt x="196015" y="0"/>
                </a:moveTo>
                <a:lnTo>
                  <a:pt x="287455" y="0"/>
                </a:lnTo>
                <a:lnTo>
                  <a:pt x="287455" y="426648"/>
                </a:lnTo>
                <a:lnTo>
                  <a:pt x="277768" y="426648"/>
                </a:lnTo>
                <a:lnTo>
                  <a:pt x="277564" y="434000"/>
                </a:lnTo>
                <a:lnTo>
                  <a:pt x="0" y="426333"/>
                </a:lnTo>
                <a:lnTo>
                  <a:pt x="2525" y="334928"/>
                </a:lnTo>
                <a:lnTo>
                  <a:pt x="196015" y="340273"/>
                </a:lnTo>
                <a:close/>
              </a:path>
            </a:pathLst>
          </a:cu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a:off x="131762" y="5430829"/>
            <a:ext cx="9095628" cy="1061829"/>
          </a:xfrm>
          <a:prstGeom prst="rect">
            <a:avLst/>
          </a:prstGeom>
        </p:spPr>
        <p:txBody>
          <a:bodyPr wrap="square">
            <a:spAutoFit/>
          </a:bodyPr>
          <a:lstStyle/>
          <a:p>
            <a:pPr>
              <a:lnSpc>
                <a:spcPct val="150000"/>
              </a:lnSpc>
            </a:pPr>
            <a:r>
              <a:rPr lang="zh-CN" altLang="en-US" sz="1400" b="1" dirty="0" smtClean="0">
                <a:solidFill>
                  <a:srgbClr val="C00000"/>
                </a:solidFill>
                <a:latin typeface="+mn-ea"/>
              </a:rPr>
              <a:t>友元的本质解读</a:t>
            </a:r>
            <a:r>
              <a:rPr lang="zh-CN" altLang="en-US" sz="1400" dirty="0" smtClean="0">
                <a:solidFill>
                  <a:srgbClr val="C00000"/>
                </a:solidFill>
                <a:latin typeface="+mn-ea"/>
              </a:rPr>
              <a:t>：</a:t>
            </a:r>
            <a:r>
              <a:rPr lang="zh-CN" altLang="en-US" sz="1400" dirty="0" smtClean="0">
                <a:solidFill>
                  <a:srgbClr val="0066FF"/>
                </a:solidFill>
                <a:latin typeface="+mn-ea"/>
              </a:rPr>
              <a:t> </a:t>
            </a:r>
            <a:r>
              <a:rPr lang="zh-CN" altLang="en-US" sz="1400" dirty="0" smtClean="0">
                <a:solidFill>
                  <a:schemeClr val="tx1">
                    <a:lumMod val="95000"/>
                    <a:lumOff val="5000"/>
                  </a:schemeClr>
                </a:solidFill>
                <a:latin typeface="楷体" panose="02010609060101010101" pitchFamily="49" charset="-122"/>
                <a:ea typeface="楷体" panose="02010609060101010101" pitchFamily="49" charset="-122"/>
              </a:rPr>
              <a:t>让那些不属于本类的成</a:t>
            </a:r>
            <a:r>
              <a:rPr lang="en-US" altLang="zh-CN" sz="1400" dirty="0" smtClean="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smtClean="0">
                <a:solidFill>
                  <a:schemeClr val="tx1">
                    <a:lumMod val="95000"/>
                    <a:lumOff val="5000"/>
                  </a:schemeClr>
                </a:solidFill>
                <a:latin typeface="楷体" panose="02010609060101010101" pitchFamily="49" charset="-122"/>
                <a:ea typeface="楷体" panose="02010609060101010101" pitchFamily="49" charset="-122"/>
              </a:rPr>
              <a:t>外部函数，外部类</a:t>
            </a:r>
            <a:r>
              <a:rPr lang="en-US" altLang="zh-CN" sz="1400" dirty="0" smtClean="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smtClean="0">
                <a:solidFill>
                  <a:schemeClr val="tx1">
                    <a:lumMod val="95000"/>
                    <a:lumOff val="5000"/>
                  </a:schemeClr>
                </a:solidFill>
                <a:latin typeface="楷体" panose="02010609060101010101" pitchFamily="49" charset="-122"/>
                <a:ea typeface="楷体" panose="02010609060101010101" pitchFamily="49" charset="-122"/>
              </a:rPr>
              <a:t>成为本类的友元，友元可以不用调用类的接口函数而直接访问本类的所有</a:t>
            </a: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私有</a:t>
            </a:r>
            <a:r>
              <a:rPr lang="zh-CN" altLang="en-US" sz="1400" dirty="0" smtClean="0">
                <a:solidFill>
                  <a:schemeClr val="tx1">
                    <a:lumMod val="95000"/>
                    <a:lumOff val="5000"/>
                  </a:schemeClr>
                </a:solidFill>
                <a:latin typeface="楷体" panose="02010609060101010101" pitchFamily="49" charset="-122"/>
                <a:ea typeface="楷体" panose="02010609060101010101" pitchFamily="49" charset="-122"/>
              </a:rPr>
              <a:t>成员，进而降低了频繁调用类接口函数导致的内存开销</a:t>
            </a:r>
            <a:r>
              <a:rPr lang="en-US" altLang="zh-CN" sz="1400" dirty="0" smtClean="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smtClean="0">
                <a:solidFill>
                  <a:schemeClr val="tx1">
                    <a:lumMod val="95000"/>
                    <a:lumOff val="5000"/>
                  </a:schemeClr>
                </a:solidFill>
                <a:latin typeface="楷体" panose="02010609060101010101" pitchFamily="49" charset="-122"/>
                <a:ea typeface="楷体" panose="02010609060101010101" pitchFamily="49" charset="-122"/>
              </a:rPr>
              <a:t>空间</a:t>
            </a:r>
            <a:r>
              <a:rPr lang="en-US" altLang="zh-CN" sz="1400" dirty="0" smtClean="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smtClean="0">
                <a:solidFill>
                  <a:schemeClr val="tx1">
                    <a:lumMod val="95000"/>
                    <a:lumOff val="5000"/>
                  </a:schemeClr>
                </a:solidFill>
                <a:latin typeface="楷体" panose="02010609060101010101" pitchFamily="49" charset="-122"/>
                <a:ea typeface="楷体" panose="02010609060101010101" pitchFamily="49" charset="-122"/>
              </a:rPr>
              <a:t>，提高了程序的运行速度</a:t>
            </a:r>
            <a:r>
              <a:rPr lang="en-US" altLang="zh-CN" sz="1400" dirty="0" smtClean="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smtClean="0">
                <a:solidFill>
                  <a:schemeClr val="tx1">
                    <a:lumMod val="95000"/>
                    <a:lumOff val="5000"/>
                  </a:schemeClr>
                </a:solidFill>
                <a:latin typeface="楷体" panose="02010609060101010101" pitchFamily="49" charset="-122"/>
                <a:ea typeface="楷体" panose="02010609060101010101" pitchFamily="49" charset="-122"/>
              </a:rPr>
              <a:t>时间</a:t>
            </a:r>
            <a:r>
              <a:rPr lang="en-US" altLang="zh-CN" sz="1400" dirty="0" smtClean="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smtClean="0">
                <a:solidFill>
                  <a:schemeClr val="tx1">
                    <a:lumMod val="95000"/>
                    <a:lumOff val="5000"/>
                  </a:schemeClr>
                </a:solidFill>
                <a:latin typeface="+mn-ea"/>
              </a:rPr>
              <a:t>。</a:t>
            </a:r>
            <a:endParaRPr lang="zh-CN" altLang="en-US" sz="1400" dirty="0">
              <a:solidFill>
                <a:schemeClr val="tx1">
                  <a:lumMod val="95000"/>
                  <a:lumOff val="5000"/>
                </a:schemeClr>
              </a:solidFill>
              <a:latin typeface="+mn-ea"/>
            </a:endParaRPr>
          </a:p>
        </p:txBody>
      </p:sp>
      <p:sp>
        <p:nvSpPr>
          <p:cNvPr id="33" name="任意多边形 32"/>
          <p:cNvSpPr/>
          <p:nvPr/>
        </p:nvSpPr>
        <p:spPr>
          <a:xfrm rot="2197762">
            <a:off x="1798252" y="3415507"/>
            <a:ext cx="165892" cy="231590"/>
          </a:xfrm>
          <a:custGeom>
            <a:avLst/>
            <a:gdLst>
              <a:gd name="connsiteX0" fmla="*/ 196015 w 287455"/>
              <a:gd name="connsiteY0" fmla="*/ 0 h 434000"/>
              <a:gd name="connsiteX1" fmla="*/ 287455 w 287455"/>
              <a:gd name="connsiteY1" fmla="*/ 0 h 434000"/>
              <a:gd name="connsiteX2" fmla="*/ 287455 w 287455"/>
              <a:gd name="connsiteY2" fmla="*/ 426648 h 434000"/>
              <a:gd name="connsiteX3" fmla="*/ 277768 w 287455"/>
              <a:gd name="connsiteY3" fmla="*/ 426648 h 434000"/>
              <a:gd name="connsiteX4" fmla="*/ 277564 w 287455"/>
              <a:gd name="connsiteY4" fmla="*/ 434000 h 434000"/>
              <a:gd name="connsiteX5" fmla="*/ 0 w 287455"/>
              <a:gd name="connsiteY5" fmla="*/ 426333 h 434000"/>
              <a:gd name="connsiteX6" fmla="*/ 2525 w 287455"/>
              <a:gd name="connsiteY6" fmla="*/ 334928 h 434000"/>
              <a:gd name="connsiteX7" fmla="*/ 196015 w 287455"/>
              <a:gd name="connsiteY7" fmla="*/ 340273 h 4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455" h="434000">
                <a:moveTo>
                  <a:pt x="196015" y="0"/>
                </a:moveTo>
                <a:lnTo>
                  <a:pt x="287455" y="0"/>
                </a:lnTo>
                <a:lnTo>
                  <a:pt x="287455" y="426648"/>
                </a:lnTo>
                <a:lnTo>
                  <a:pt x="277768" y="426648"/>
                </a:lnTo>
                <a:lnTo>
                  <a:pt x="277564" y="434000"/>
                </a:lnTo>
                <a:lnTo>
                  <a:pt x="0" y="426333"/>
                </a:lnTo>
                <a:lnTo>
                  <a:pt x="2525" y="334928"/>
                </a:lnTo>
                <a:lnTo>
                  <a:pt x="196015" y="340273"/>
                </a:lnTo>
                <a:close/>
              </a:path>
            </a:pathLst>
          </a:cu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2196389" y="2591444"/>
            <a:ext cx="3877985" cy="338554"/>
          </a:xfrm>
          <a:prstGeom prst="rect">
            <a:avLst/>
          </a:prstGeom>
        </p:spPr>
        <p:txBody>
          <a:bodyPr wrap="none">
            <a:spAutoFit/>
          </a:bodyPr>
          <a:lstStyle/>
          <a:p>
            <a:r>
              <a:rPr lang="zh-CN" altLang="en-US" sz="1600" b="1" dirty="0">
                <a:solidFill>
                  <a:srgbClr val="FF0000"/>
                </a:solidFill>
                <a:latin typeface="+mn-ea"/>
              </a:rPr>
              <a:t>友</a:t>
            </a:r>
            <a:r>
              <a:rPr lang="zh-CN" altLang="en-US" sz="1600" b="1" dirty="0" smtClean="0">
                <a:solidFill>
                  <a:srgbClr val="FF0000"/>
                </a:solidFill>
                <a:latin typeface="+mn-ea"/>
              </a:rPr>
              <a:t>元种类：</a:t>
            </a:r>
            <a:r>
              <a:rPr lang="zh-CN" altLang="en-US" sz="1600" dirty="0" smtClean="0">
                <a:solidFill>
                  <a:srgbClr val="FF0000"/>
                </a:solidFill>
                <a:latin typeface="楷体" panose="02010609060101010101" pitchFamily="49" charset="-122"/>
                <a:ea typeface="楷体" panose="02010609060101010101" pitchFamily="49" charset="-122"/>
              </a:rPr>
              <a:t>友元函数，友元成员，友元类</a:t>
            </a:r>
            <a:endParaRPr lang="zh-CN" altLang="en-US" sz="1600" dirty="0">
              <a:solidFill>
                <a:srgbClr val="FF0000"/>
              </a:solidFill>
              <a:latin typeface="+mn-ea"/>
            </a:endParaRPr>
          </a:p>
        </p:txBody>
      </p:sp>
      <p:cxnSp>
        <p:nvCxnSpPr>
          <p:cNvPr id="35" name="直接连接符 34"/>
          <p:cNvCxnSpPr/>
          <p:nvPr/>
        </p:nvCxnSpPr>
        <p:spPr>
          <a:xfrm>
            <a:off x="1502261" y="2073462"/>
            <a:ext cx="6049159"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810094" y="3704879"/>
            <a:ext cx="6224905" cy="923330"/>
          </a:xfrm>
          <a:prstGeom prst="rect">
            <a:avLst/>
          </a:prstGeom>
        </p:spPr>
        <p:txBody>
          <a:bodyPr wrap="square">
            <a:spAutoFit/>
          </a:bodyPr>
          <a:lstStyle/>
          <a:p>
            <a:pPr lvl="1">
              <a:lnSpc>
                <a:spcPct val="150000"/>
              </a:lnSpc>
              <a:buClr>
                <a:schemeClr val="tx1"/>
              </a:buClr>
            </a:pPr>
            <a:r>
              <a:rPr lang="zh-CN" altLang="en-US" sz="1200" dirty="0">
                <a:solidFill>
                  <a:srgbClr val="00B0F0"/>
                </a:solidFill>
              </a:rPr>
              <a:t>（</a:t>
            </a:r>
            <a:r>
              <a:rPr lang="en-US" altLang="zh-CN" sz="1200" dirty="0">
                <a:solidFill>
                  <a:srgbClr val="00B0F0"/>
                </a:solidFill>
              </a:rPr>
              <a:t>1</a:t>
            </a:r>
            <a:r>
              <a:rPr lang="zh-CN" altLang="en-US" sz="1200" dirty="0" smtClean="0">
                <a:solidFill>
                  <a:srgbClr val="00B0F0"/>
                </a:solidFill>
              </a:rPr>
              <a:t>）</a:t>
            </a:r>
            <a:r>
              <a:rPr lang="zh-CN" altLang="en-US" sz="1200" dirty="0" smtClean="0">
                <a:solidFill>
                  <a:srgbClr val="0070C0"/>
                </a:solidFill>
              </a:rPr>
              <a:t>友元</a:t>
            </a:r>
            <a:r>
              <a:rPr lang="zh-CN" altLang="en-US" sz="1200" dirty="0" smtClean="0">
                <a:solidFill>
                  <a:srgbClr val="0070C0"/>
                </a:solidFill>
              </a:rPr>
              <a:t>函数</a:t>
            </a:r>
            <a:r>
              <a:rPr lang="zh-CN" altLang="en-US" sz="1200" dirty="0" smtClean="0">
                <a:solidFill>
                  <a:srgbClr val="00B0F0"/>
                </a:solidFill>
              </a:rPr>
              <a:t>：</a:t>
            </a:r>
            <a:r>
              <a:rPr lang="zh-CN" altLang="en-US" sz="1200" dirty="0" smtClean="0">
                <a:solidFill>
                  <a:srgbClr val="00B0F0"/>
                </a:solidFill>
              </a:rPr>
              <a:t>是</a:t>
            </a:r>
            <a:r>
              <a:rPr lang="zh-CN" altLang="en-US" sz="1200" dirty="0">
                <a:solidFill>
                  <a:srgbClr val="00B0F0"/>
                </a:solidFill>
              </a:rPr>
              <a:t>一个不属于任何类的顶层函数，称为当前类</a:t>
            </a:r>
            <a:r>
              <a:rPr lang="zh-CN" altLang="en-US" sz="1200" dirty="0" smtClean="0">
                <a:solidFill>
                  <a:srgbClr val="00B0F0"/>
                </a:solidFill>
              </a:rPr>
              <a:t>的友元函数。</a:t>
            </a:r>
            <a:endParaRPr lang="zh-CN" altLang="en-US" sz="1200" dirty="0">
              <a:solidFill>
                <a:srgbClr val="00B0F0"/>
              </a:solidFill>
            </a:endParaRPr>
          </a:p>
          <a:p>
            <a:pPr lvl="1">
              <a:lnSpc>
                <a:spcPct val="150000"/>
              </a:lnSpc>
              <a:buClr>
                <a:schemeClr val="tx1"/>
              </a:buClr>
            </a:pPr>
            <a:r>
              <a:rPr lang="zh-CN" altLang="en-US" sz="1200" dirty="0">
                <a:solidFill>
                  <a:srgbClr val="00B0F0"/>
                </a:solidFill>
              </a:rPr>
              <a:t>（</a:t>
            </a:r>
            <a:r>
              <a:rPr lang="en-US" altLang="zh-CN" sz="1200" dirty="0">
                <a:solidFill>
                  <a:srgbClr val="00B0F0"/>
                </a:solidFill>
              </a:rPr>
              <a:t>2</a:t>
            </a:r>
            <a:r>
              <a:rPr lang="zh-CN" altLang="en-US" sz="1200" dirty="0" smtClean="0">
                <a:solidFill>
                  <a:srgbClr val="00B0F0"/>
                </a:solidFill>
              </a:rPr>
              <a:t>）</a:t>
            </a:r>
            <a:r>
              <a:rPr lang="zh-CN" altLang="en-US" sz="1200" dirty="0">
                <a:solidFill>
                  <a:srgbClr val="0070C0"/>
                </a:solidFill>
              </a:rPr>
              <a:t>友元成员</a:t>
            </a:r>
            <a:r>
              <a:rPr lang="zh-CN" altLang="en-US" sz="1200" dirty="0" smtClean="0">
                <a:solidFill>
                  <a:srgbClr val="00B0F0"/>
                </a:solidFill>
              </a:rPr>
              <a:t>：是</a:t>
            </a:r>
            <a:r>
              <a:rPr lang="zh-CN" altLang="en-US" sz="1200" dirty="0">
                <a:solidFill>
                  <a:srgbClr val="00B0F0"/>
                </a:solidFill>
              </a:rPr>
              <a:t>一个其他类的成员函数，称为当前类的友元成员。</a:t>
            </a:r>
          </a:p>
          <a:p>
            <a:pPr lvl="1">
              <a:lnSpc>
                <a:spcPct val="150000"/>
              </a:lnSpc>
              <a:buClr>
                <a:schemeClr val="tx1"/>
              </a:buClr>
            </a:pPr>
            <a:r>
              <a:rPr lang="zh-CN" altLang="en-US" sz="1200" dirty="0">
                <a:solidFill>
                  <a:srgbClr val="00B0F0"/>
                </a:solidFill>
              </a:rPr>
              <a:t>（</a:t>
            </a:r>
            <a:r>
              <a:rPr lang="en-US" altLang="zh-CN" sz="1200" dirty="0">
                <a:solidFill>
                  <a:srgbClr val="00B0F0"/>
                </a:solidFill>
              </a:rPr>
              <a:t>3</a:t>
            </a:r>
            <a:r>
              <a:rPr lang="zh-CN" altLang="en-US" sz="1200" dirty="0" smtClean="0">
                <a:solidFill>
                  <a:srgbClr val="00B0F0"/>
                </a:solidFill>
              </a:rPr>
              <a:t>）</a:t>
            </a:r>
            <a:r>
              <a:rPr lang="zh-CN" altLang="en-US" sz="1200" dirty="0">
                <a:solidFill>
                  <a:srgbClr val="0070C0"/>
                </a:solidFill>
              </a:rPr>
              <a:t>友元类</a:t>
            </a:r>
            <a:r>
              <a:rPr lang="zh-CN" altLang="en-US" sz="1200" dirty="0" smtClean="0">
                <a:solidFill>
                  <a:srgbClr val="00B0F0"/>
                </a:solidFill>
              </a:rPr>
              <a:t>：是</a:t>
            </a:r>
            <a:r>
              <a:rPr lang="zh-CN" altLang="en-US" sz="1200" dirty="0">
                <a:solidFill>
                  <a:srgbClr val="00B0F0"/>
                </a:solidFill>
              </a:rPr>
              <a:t>另一个类，称为当前类</a:t>
            </a:r>
            <a:r>
              <a:rPr lang="zh-CN" altLang="en-US" sz="1200" dirty="0" smtClean="0">
                <a:solidFill>
                  <a:srgbClr val="00B0F0"/>
                </a:solidFill>
              </a:rPr>
              <a:t>的友元类。</a:t>
            </a:r>
            <a:endParaRPr lang="zh-CN" altLang="en-US" sz="1200" dirty="0">
              <a:solidFill>
                <a:srgbClr val="00B0F0"/>
              </a:solidFill>
            </a:endParaRPr>
          </a:p>
        </p:txBody>
      </p:sp>
      <p:sp>
        <p:nvSpPr>
          <p:cNvPr id="39" name="矩形 38"/>
          <p:cNvSpPr/>
          <p:nvPr/>
        </p:nvSpPr>
        <p:spPr>
          <a:xfrm>
            <a:off x="2170743" y="4884479"/>
            <a:ext cx="338554" cy="276999"/>
          </a:xfrm>
          <a:prstGeom prst="rect">
            <a:avLst/>
          </a:prstGeom>
        </p:spPr>
        <p:txBody>
          <a:bodyPr wrap="none">
            <a:spAutoFit/>
          </a:bodyPr>
          <a:lstStyle/>
          <a:p>
            <a:r>
              <a:rPr lang="zh-CN" altLang="en-US" sz="1200" dirty="0" smtClean="0">
                <a:latin typeface="+mn-ea"/>
              </a:rPr>
              <a:t>类</a:t>
            </a:r>
            <a:endParaRPr lang="zh-CN" altLang="en-US" sz="1200" dirty="0"/>
          </a:p>
        </p:txBody>
      </p:sp>
      <p:pic>
        <p:nvPicPr>
          <p:cNvPr id="40" name="图片 39"/>
          <p:cNvPicPr>
            <a:picLocks noChangeAspect="1"/>
          </p:cNvPicPr>
          <p:nvPr/>
        </p:nvPicPr>
        <p:blipFill>
          <a:blip r:embed="rId5"/>
          <a:stretch>
            <a:fillRect/>
          </a:stretch>
        </p:blipFill>
        <p:spPr>
          <a:xfrm>
            <a:off x="1156583" y="4319660"/>
            <a:ext cx="388577" cy="4636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1" name="图片 40"/>
          <p:cNvPicPr>
            <a:picLocks noChangeAspect="1"/>
          </p:cNvPicPr>
          <p:nvPr/>
        </p:nvPicPr>
        <p:blipFill>
          <a:blip r:embed="rId6"/>
          <a:stretch>
            <a:fillRect/>
          </a:stretch>
        </p:blipFill>
        <p:spPr>
          <a:xfrm>
            <a:off x="7079013" y="2888699"/>
            <a:ext cx="380698" cy="4818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矩形 4"/>
          <p:cNvSpPr/>
          <p:nvPr/>
        </p:nvSpPr>
        <p:spPr>
          <a:xfrm>
            <a:off x="1900626" y="4620791"/>
            <a:ext cx="96752" cy="184633"/>
          </a:xfrm>
          <a:prstGeom prst="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500" dirty="0" smtClean="0">
                <a:solidFill>
                  <a:srgbClr val="00B050"/>
                </a:solidFill>
              </a:rPr>
              <a:t>后门</a:t>
            </a:r>
            <a:endParaRPr lang="zh-CN" altLang="en-US" sz="500" dirty="0">
              <a:solidFill>
                <a:srgbClr val="00B050"/>
              </a:solidFill>
            </a:endParaRPr>
          </a:p>
        </p:txBody>
      </p:sp>
    </p:spTree>
    <p:extLst>
      <p:ext uri="{BB962C8B-B14F-4D97-AF65-F5344CB8AC3E}">
        <p14:creationId xmlns:p14="http://schemas.microsoft.com/office/powerpoint/2010/main" val="29614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597" y="-3413"/>
            <a:ext cx="7681321" cy="810260"/>
          </a:xfrm>
        </p:spPr>
        <p:txBody>
          <a:bodyPr/>
          <a:lstStyle/>
          <a:p>
            <a:r>
              <a:rPr lang="zh-CN" altLang="en-US" dirty="0" smtClean="0"/>
              <a:t>友</a:t>
            </a:r>
            <a:r>
              <a:rPr lang="zh-CN" altLang="en-US" dirty="0" smtClean="0"/>
              <a:t>元：</a:t>
            </a:r>
            <a:r>
              <a:rPr lang="en-US" altLang="zh-CN" dirty="0" smtClean="0"/>
              <a:t> </a:t>
            </a:r>
            <a:r>
              <a:rPr lang="zh-CN" altLang="en-US" dirty="0" smtClean="0">
                <a:solidFill>
                  <a:srgbClr val="FFFF00"/>
                </a:solidFill>
              </a:rPr>
              <a:t>一图知天下</a:t>
            </a:r>
            <a:endParaRPr lang="zh-CN" altLang="en-US" dirty="0">
              <a:solidFill>
                <a:srgbClr val="FFFF00"/>
              </a:solidFill>
            </a:endParaRPr>
          </a:p>
        </p:txBody>
      </p:sp>
      <p:sp>
        <p:nvSpPr>
          <p:cNvPr id="5" name="圆角矩形 4"/>
          <p:cNvSpPr/>
          <p:nvPr/>
        </p:nvSpPr>
        <p:spPr>
          <a:xfrm>
            <a:off x="263111" y="1741638"/>
            <a:ext cx="2825998" cy="826716"/>
          </a:xfrm>
          <a:prstGeom prst="roundRect">
            <a:avLst>
              <a:gd name="adj" fmla="val 10768"/>
            </a:avLst>
          </a:prstGeom>
          <a:solidFill>
            <a:schemeClr val="bg1">
              <a:lumMod val="9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304764" y="1780972"/>
            <a:ext cx="2825997" cy="830997"/>
          </a:xfrm>
          <a:prstGeom prst="rect">
            <a:avLst/>
          </a:prstGeom>
          <a:noFill/>
        </p:spPr>
        <p:txBody>
          <a:bodyPr wrap="square">
            <a:spAutoFit/>
          </a:bodyPr>
          <a:lstStyle/>
          <a:p>
            <a:pPr marL="0" lvl="1" indent="0">
              <a:spcBef>
                <a:spcPct val="0"/>
              </a:spcBef>
              <a:buClr>
                <a:srgbClr val="6D8A8C"/>
              </a:buClr>
              <a:buSzPct val="60000"/>
              <a:buNone/>
            </a:pPr>
            <a:r>
              <a:rPr lang="en-US" altLang="zh-CN" sz="1100" b="1" dirty="0" smtClean="0">
                <a:solidFill>
                  <a:srgbClr val="0000FF"/>
                </a:solidFill>
                <a:latin typeface="Courier New" panose="02070309020205020404" pitchFamily="49" charset="0"/>
                <a:ea typeface="幼圆" panose="02010509060101010101" charset="-122"/>
                <a:cs typeface="Courier New" panose="02070309020205020404" pitchFamily="49" charset="0"/>
              </a:rPr>
              <a:t>bool </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Equal (</a:t>
            </a:r>
            <a:r>
              <a:rPr lang="en-US" altLang="zh-CN" sz="1100" b="1" dirty="0">
                <a:solidFill>
                  <a:schemeClr val="accent2">
                    <a:lumMod val="75000"/>
                  </a:schemeClr>
                </a:solidFill>
                <a:latin typeface="Courier New" panose="02070309020205020404" pitchFamily="49" charset="0"/>
                <a:ea typeface="幼圆" panose="02010509060101010101" charset="-122"/>
                <a:cs typeface="Courier New" panose="02070309020205020404" pitchFamily="49" charset="0"/>
              </a:rPr>
              <a:t>Date&amp;</a:t>
            </a:r>
            <a:r>
              <a:rPr lang="en-US" altLang="zh-CN"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 </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r>
              <a:rPr lang="en-US" altLang="zh-CN" sz="1100" b="1" dirty="0">
                <a:solidFill>
                  <a:schemeClr val="accent2">
                    <a:lumMod val="75000"/>
                  </a:schemeClr>
                </a:solidFill>
                <a:latin typeface="Courier New" panose="02070309020205020404" pitchFamily="49" charset="0"/>
                <a:ea typeface="幼圆" panose="02010509060101010101" charset="-122"/>
                <a:cs typeface="Courier New" panose="02070309020205020404" pitchFamily="49" charset="0"/>
              </a:rPr>
              <a:t>Date&amp;</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r>
              <a:rPr lang="en-US" altLang="zh-CN"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B)</a:t>
            </a:r>
          </a:p>
          <a:p>
            <a:pPr marL="0" lvl="1" indent="0">
              <a:spcBef>
                <a:spcPct val="0"/>
              </a:spcBef>
              <a:buClr>
                <a:srgbClr val="6D8A8C"/>
              </a:buClr>
              <a:buSzPct val="60000"/>
              <a:buNone/>
            </a:pPr>
            <a:r>
              <a:rPr lang="en-US" altLang="zh-CN" sz="12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p>
          <a:p>
            <a:pPr marL="0" lvl="1" indent="0">
              <a:spcBef>
                <a:spcPct val="0"/>
              </a:spcBef>
              <a:buClr>
                <a:srgbClr val="6D8A8C"/>
              </a:buClr>
              <a:buSzPct val="60000"/>
              <a:buNone/>
            </a:pPr>
            <a:r>
              <a:rPr lang="en-US" altLang="zh-CN" sz="12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r>
              <a:rPr lang="en-US" altLang="zh-CN" sz="1100" b="1" dirty="0" smtClean="0">
                <a:solidFill>
                  <a:srgbClr val="0000FF"/>
                </a:solidFill>
                <a:latin typeface="Courier New" panose="02070309020205020404" pitchFamily="49" charset="0"/>
                <a:ea typeface="幼圆" panose="02010509060101010101" charset="-122"/>
                <a:cs typeface="Courier New" panose="02070309020205020404" pitchFamily="49" charset="0"/>
              </a:rPr>
              <a:t>return</a:t>
            </a:r>
            <a:r>
              <a:rPr lang="zh-CN" altLang="en-US"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r>
              <a:rPr lang="en-US" altLang="zh-CN" sz="1100" b="1" dirty="0" err="1"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A.month</a:t>
            </a:r>
            <a:r>
              <a:rPr lang="en-US" altLang="zh-CN"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 </a:t>
            </a:r>
            <a:r>
              <a:rPr lang="en-US" altLang="zh-CN" sz="1100" b="1" dirty="0" err="1"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B.moth</a:t>
            </a:r>
            <a:r>
              <a:rPr lang="en-US" altLang="zh-CN"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endParaRPr lang="en-US" altLang="zh-CN" sz="12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lang="en-US" altLang="zh-CN" sz="12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endParaRPr lang="zh-CN" altLang="en-US"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endParaRPr>
          </a:p>
        </p:txBody>
      </p:sp>
      <p:pic>
        <p:nvPicPr>
          <p:cNvPr id="8" name="图片 7"/>
          <p:cNvPicPr>
            <a:picLocks noChangeAspect="1"/>
          </p:cNvPicPr>
          <p:nvPr/>
        </p:nvPicPr>
        <p:blipFill>
          <a:blip r:embed="rId3"/>
          <a:stretch>
            <a:fillRect/>
          </a:stretch>
        </p:blipFill>
        <p:spPr>
          <a:xfrm>
            <a:off x="3130761" y="1517272"/>
            <a:ext cx="2840820" cy="2451224"/>
          </a:xfrm>
          <a:prstGeom prst="rect">
            <a:avLst/>
          </a:prstGeom>
        </p:spPr>
      </p:pic>
      <p:pic>
        <p:nvPicPr>
          <p:cNvPr id="11" name="图片 10"/>
          <p:cNvPicPr>
            <a:picLocks noChangeAspect="1"/>
          </p:cNvPicPr>
          <p:nvPr/>
        </p:nvPicPr>
        <p:blipFill>
          <a:blip r:embed="rId4"/>
          <a:stretch>
            <a:fillRect/>
          </a:stretch>
        </p:blipFill>
        <p:spPr>
          <a:xfrm>
            <a:off x="3130761" y="4103237"/>
            <a:ext cx="2840820" cy="1997129"/>
          </a:xfrm>
          <a:prstGeom prst="rect">
            <a:avLst/>
          </a:prstGeom>
        </p:spPr>
      </p:pic>
      <p:pic>
        <p:nvPicPr>
          <p:cNvPr id="13" name="图片 12"/>
          <p:cNvPicPr>
            <a:picLocks noChangeAspect="1"/>
          </p:cNvPicPr>
          <p:nvPr/>
        </p:nvPicPr>
        <p:blipFill>
          <a:blip r:embed="rId5"/>
          <a:stretch>
            <a:fillRect/>
          </a:stretch>
        </p:blipFill>
        <p:spPr>
          <a:xfrm>
            <a:off x="6153536" y="1517274"/>
            <a:ext cx="2727347" cy="2347590"/>
          </a:xfrm>
          <a:prstGeom prst="rect">
            <a:avLst/>
          </a:prstGeom>
        </p:spPr>
      </p:pic>
      <p:pic>
        <p:nvPicPr>
          <p:cNvPr id="14" name="图片 13"/>
          <p:cNvPicPr>
            <a:picLocks noChangeAspect="1"/>
          </p:cNvPicPr>
          <p:nvPr/>
        </p:nvPicPr>
        <p:blipFill>
          <a:blip r:embed="rId6"/>
          <a:stretch>
            <a:fillRect/>
          </a:stretch>
        </p:blipFill>
        <p:spPr>
          <a:xfrm>
            <a:off x="6153535" y="3968496"/>
            <a:ext cx="2727347" cy="2144338"/>
          </a:xfrm>
          <a:prstGeom prst="rect">
            <a:avLst/>
          </a:prstGeom>
        </p:spPr>
      </p:pic>
      <p:sp>
        <p:nvSpPr>
          <p:cNvPr id="15" name="文本框 14"/>
          <p:cNvSpPr txBox="1"/>
          <p:nvPr/>
        </p:nvSpPr>
        <p:spPr>
          <a:xfrm>
            <a:off x="404326" y="1085643"/>
            <a:ext cx="2357854" cy="338554"/>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2700000" scaled="1"/>
            <a:tileRect/>
          </a:gradFill>
        </p:spPr>
        <p:txBody>
          <a:bodyPr wrap="square" rtlCol="0">
            <a:spAutoFit/>
          </a:bodyPr>
          <a:lstStyle/>
          <a:p>
            <a:pPr algn="ctr"/>
            <a:r>
              <a:rPr lang="zh-CN" altLang="en-US" sz="1400" b="1" dirty="0" smtClean="0">
                <a:latin typeface="+mn-ea"/>
                <a:sym typeface="Wingdings" panose="05000000000000000000" pitchFamily="2" charset="2"/>
              </a:rPr>
              <a:t>① </a:t>
            </a:r>
            <a:r>
              <a:rPr lang="zh-CN" altLang="en-US" sz="1600" b="1" dirty="0">
                <a:latin typeface="+mn-ea"/>
                <a:sym typeface="Wingdings" panose="05000000000000000000" pitchFamily="2" charset="2"/>
              </a:rPr>
              <a:t>友</a:t>
            </a:r>
            <a:r>
              <a:rPr lang="zh-CN" altLang="en-US" sz="1600" b="1" dirty="0" smtClean="0">
                <a:latin typeface="+mn-ea"/>
                <a:sym typeface="Wingdings" panose="05000000000000000000" pitchFamily="2" charset="2"/>
              </a:rPr>
              <a:t>元函</a:t>
            </a:r>
            <a:r>
              <a:rPr lang="zh-CN" altLang="en-US" sz="1600" b="1" dirty="0" smtClean="0">
                <a:latin typeface="+mn-ea"/>
              </a:rPr>
              <a:t>数</a:t>
            </a:r>
            <a:endParaRPr lang="zh-CN" altLang="en-US" sz="1600" b="1" dirty="0">
              <a:latin typeface="+mn-ea"/>
            </a:endParaRPr>
          </a:p>
        </p:txBody>
      </p:sp>
      <p:sp>
        <p:nvSpPr>
          <p:cNvPr id="16" name="文本框 15"/>
          <p:cNvSpPr txBox="1"/>
          <p:nvPr/>
        </p:nvSpPr>
        <p:spPr>
          <a:xfrm>
            <a:off x="3240371" y="1096520"/>
            <a:ext cx="2572622" cy="338554"/>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2700000" scaled="1"/>
            <a:tileRect/>
          </a:gradFill>
        </p:spPr>
        <p:txBody>
          <a:bodyPr wrap="square" rtlCol="0">
            <a:spAutoFit/>
          </a:bodyPr>
          <a:lstStyle/>
          <a:p>
            <a:pPr algn="ctr"/>
            <a:r>
              <a:rPr lang="zh-CN" altLang="en-US" sz="1400" b="1" dirty="0">
                <a:latin typeface="+mn-ea"/>
                <a:sym typeface="Wingdings" panose="05000000000000000000" pitchFamily="2" charset="2"/>
              </a:rPr>
              <a:t>②</a:t>
            </a:r>
            <a:r>
              <a:rPr lang="zh-CN" altLang="en-US" sz="1600" b="1" dirty="0" smtClean="0">
                <a:latin typeface="+mn-ea"/>
                <a:sym typeface="Wingdings" panose="05000000000000000000" pitchFamily="2" charset="2"/>
              </a:rPr>
              <a:t> </a:t>
            </a:r>
            <a:r>
              <a:rPr lang="zh-CN" altLang="en-US" sz="1600" b="1" dirty="0">
                <a:latin typeface="+mn-ea"/>
                <a:sym typeface="Wingdings" panose="05000000000000000000" pitchFamily="2" charset="2"/>
              </a:rPr>
              <a:t>友</a:t>
            </a:r>
            <a:r>
              <a:rPr lang="zh-CN" altLang="en-US" sz="1600" b="1" dirty="0" smtClean="0">
                <a:latin typeface="+mn-ea"/>
                <a:sym typeface="Wingdings" panose="05000000000000000000" pitchFamily="2" charset="2"/>
              </a:rPr>
              <a:t>元成员</a:t>
            </a:r>
            <a:r>
              <a:rPr lang="zh-CN" altLang="en-US" sz="1600" b="1" dirty="0">
                <a:latin typeface="+mn-ea"/>
                <a:sym typeface="Wingdings" panose="05000000000000000000" pitchFamily="2" charset="2"/>
              </a:rPr>
              <a:t>函数</a:t>
            </a:r>
            <a:endParaRPr lang="zh-CN" altLang="en-US" sz="1600" b="1" dirty="0">
              <a:latin typeface="+mn-ea"/>
            </a:endParaRPr>
          </a:p>
        </p:txBody>
      </p:sp>
      <p:sp>
        <p:nvSpPr>
          <p:cNvPr id="17" name="文本框 16"/>
          <p:cNvSpPr txBox="1"/>
          <p:nvPr/>
        </p:nvSpPr>
        <p:spPr>
          <a:xfrm>
            <a:off x="6224457" y="1087497"/>
            <a:ext cx="2572622" cy="338554"/>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2700000" scaled="1"/>
            <a:tileRect/>
          </a:gradFill>
        </p:spPr>
        <p:txBody>
          <a:bodyPr wrap="square" rtlCol="0">
            <a:spAutoFit/>
          </a:bodyPr>
          <a:lstStyle/>
          <a:p>
            <a:pPr algn="ctr"/>
            <a:r>
              <a:rPr lang="zh-CN" altLang="en-US" sz="1400" b="1" dirty="0" smtClean="0">
                <a:latin typeface="+mn-ea"/>
                <a:sym typeface="Wingdings" panose="05000000000000000000" pitchFamily="2" charset="2"/>
              </a:rPr>
              <a:t>③ </a:t>
            </a:r>
            <a:r>
              <a:rPr lang="zh-CN" altLang="en-US" sz="1600" b="1" dirty="0">
                <a:latin typeface="+mn-ea"/>
                <a:sym typeface="Wingdings" panose="05000000000000000000" pitchFamily="2" charset="2"/>
              </a:rPr>
              <a:t>友</a:t>
            </a:r>
            <a:r>
              <a:rPr lang="zh-CN" altLang="en-US" sz="1600" b="1" dirty="0" smtClean="0">
                <a:latin typeface="+mn-ea"/>
                <a:sym typeface="Wingdings" panose="05000000000000000000" pitchFamily="2" charset="2"/>
              </a:rPr>
              <a:t>元类</a:t>
            </a:r>
            <a:endParaRPr lang="zh-CN" altLang="en-US" sz="1600" b="1" dirty="0">
              <a:latin typeface="+mn-ea"/>
            </a:endParaRPr>
          </a:p>
        </p:txBody>
      </p:sp>
      <p:cxnSp>
        <p:nvCxnSpPr>
          <p:cNvPr id="20" name="直接箭头连接符 19"/>
          <p:cNvCxnSpPr/>
          <p:nvPr/>
        </p:nvCxnSpPr>
        <p:spPr>
          <a:xfrm>
            <a:off x="4281958" y="3754192"/>
            <a:ext cx="113472" cy="2009104"/>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6986789" y="1703287"/>
            <a:ext cx="238259" cy="3944099"/>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60113" y="6186245"/>
            <a:ext cx="2698124" cy="307777"/>
          </a:xfrm>
          <a:prstGeom prst="rect">
            <a:avLst/>
          </a:prstGeom>
          <a:noFill/>
        </p:spPr>
        <p:txBody>
          <a:bodyPr wrap="square" rtlCol="0">
            <a:spAutoFit/>
          </a:bodyPr>
          <a:lstStyle/>
          <a:p>
            <a:r>
              <a:rPr lang="zh-CN" altLang="en-US" sz="1400" dirty="0" smtClean="0">
                <a:solidFill>
                  <a:srgbClr val="00B050"/>
                </a:solidFill>
                <a:latin typeface="华文行楷" panose="02010800040101010101" pitchFamily="2" charset="-122"/>
                <a:ea typeface="华文行楷" panose="02010800040101010101" pitchFamily="2" charset="-122"/>
              </a:rPr>
              <a:t>流浪</a:t>
            </a:r>
            <a:r>
              <a:rPr lang="zh-CN" altLang="en-US" sz="1400" dirty="0">
                <a:solidFill>
                  <a:srgbClr val="00B050"/>
                </a:solidFill>
                <a:latin typeface="华文行楷" panose="02010800040101010101" pitchFamily="2" charset="-122"/>
                <a:ea typeface="华文行楷" panose="02010800040101010101" pitchFamily="2" charset="-122"/>
              </a:rPr>
              <a:t>者</a:t>
            </a:r>
            <a:r>
              <a:rPr lang="zh-CN" altLang="en-US" sz="1400" dirty="0" smtClean="0">
                <a:solidFill>
                  <a:srgbClr val="00B050"/>
                </a:solidFill>
                <a:latin typeface="华文行楷" panose="02010800040101010101" pitchFamily="2" charset="-122"/>
                <a:ea typeface="华文行楷" panose="02010800040101010101" pitchFamily="2" charset="-122"/>
              </a:rPr>
              <a:t>是我的朋友</a:t>
            </a:r>
            <a:endParaRPr lang="zh-CN" altLang="en-US" sz="1400" dirty="0">
              <a:solidFill>
                <a:srgbClr val="00B050"/>
              </a:solidFill>
              <a:latin typeface="华文行楷" panose="02010800040101010101" pitchFamily="2" charset="-122"/>
              <a:ea typeface="华文行楷" panose="02010800040101010101" pitchFamily="2" charset="-122"/>
            </a:endParaRPr>
          </a:p>
        </p:txBody>
      </p:sp>
      <p:sp>
        <p:nvSpPr>
          <p:cNvPr id="38" name="文本框 37"/>
          <p:cNvSpPr txBox="1"/>
          <p:nvPr/>
        </p:nvSpPr>
        <p:spPr>
          <a:xfrm>
            <a:off x="3230785" y="6203999"/>
            <a:ext cx="2698124" cy="307777"/>
          </a:xfrm>
          <a:prstGeom prst="rect">
            <a:avLst/>
          </a:prstGeom>
          <a:noFill/>
        </p:spPr>
        <p:txBody>
          <a:bodyPr wrap="square" rtlCol="0">
            <a:spAutoFit/>
          </a:bodyPr>
          <a:lstStyle/>
          <a:p>
            <a:r>
              <a:rPr lang="zh-CN" altLang="en-US" sz="1400" dirty="0">
                <a:solidFill>
                  <a:srgbClr val="00B050"/>
                </a:solidFill>
                <a:latin typeface="华文行楷" panose="02010800040101010101" pitchFamily="2" charset="-122"/>
                <a:ea typeface="华文行楷" panose="02010800040101010101" pitchFamily="2" charset="-122"/>
              </a:rPr>
              <a:t>王</a:t>
            </a:r>
            <a:r>
              <a:rPr lang="zh-CN" altLang="en-US" sz="1400" dirty="0" smtClean="0">
                <a:solidFill>
                  <a:srgbClr val="00B050"/>
                </a:solidFill>
                <a:latin typeface="华文行楷" panose="02010800040101010101" pitchFamily="2" charset="-122"/>
                <a:ea typeface="华文行楷" panose="02010800040101010101" pitchFamily="2" charset="-122"/>
              </a:rPr>
              <a:t>家的某个家庭成员是我的朋友</a:t>
            </a:r>
            <a:endParaRPr lang="zh-CN" altLang="en-US" sz="1400" dirty="0">
              <a:solidFill>
                <a:srgbClr val="00B050"/>
              </a:solidFill>
              <a:latin typeface="华文行楷" panose="02010800040101010101" pitchFamily="2" charset="-122"/>
              <a:ea typeface="华文行楷" panose="02010800040101010101" pitchFamily="2" charset="-122"/>
            </a:endParaRPr>
          </a:p>
        </p:txBody>
      </p:sp>
      <p:sp>
        <p:nvSpPr>
          <p:cNvPr id="39" name="文本框 38"/>
          <p:cNvSpPr txBox="1"/>
          <p:nvPr/>
        </p:nvSpPr>
        <p:spPr>
          <a:xfrm>
            <a:off x="6110863" y="6203998"/>
            <a:ext cx="2919543" cy="307777"/>
          </a:xfrm>
          <a:prstGeom prst="rect">
            <a:avLst/>
          </a:prstGeom>
          <a:noFill/>
        </p:spPr>
        <p:txBody>
          <a:bodyPr wrap="square" rtlCol="0">
            <a:spAutoFit/>
          </a:bodyPr>
          <a:lstStyle/>
          <a:p>
            <a:r>
              <a:rPr lang="zh-CN" altLang="en-US" sz="1400" dirty="0" smtClean="0">
                <a:solidFill>
                  <a:srgbClr val="00B050"/>
                </a:solidFill>
                <a:latin typeface="华文行楷" panose="02010800040101010101" pitchFamily="2" charset="-122"/>
                <a:ea typeface="华文行楷" panose="02010800040101010101" pitchFamily="2" charset="-122"/>
              </a:rPr>
              <a:t>王家的全部家庭成员都是我的朋友</a:t>
            </a:r>
            <a:endParaRPr lang="zh-CN" altLang="en-US" sz="1400" dirty="0">
              <a:solidFill>
                <a:srgbClr val="00B050"/>
              </a:solidFill>
              <a:latin typeface="华文行楷" panose="02010800040101010101" pitchFamily="2" charset="-122"/>
              <a:ea typeface="华文行楷" panose="02010800040101010101" pitchFamily="2" charset="-122"/>
            </a:endParaRPr>
          </a:p>
        </p:txBody>
      </p:sp>
      <p:sp>
        <p:nvSpPr>
          <p:cNvPr id="40" name="圆角矩形 39"/>
          <p:cNvSpPr/>
          <p:nvPr/>
        </p:nvSpPr>
        <p:spPr>
          <a:xfrm>
            <a:off x="3172413" y="1541780"/>
            <a:ext cx="2761027" cy="2384044"/>
          </a:xfrm>
          <a:prstGeom prst="roundRect">
            <a:avLst>
              <a:gd name="adj" fmla="val 975"/>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圆角矩形 40"/>
          <p:cNvSpPr/>
          <p:nvPr/>
        </p:nvSpPr>
        <p:spPr>
          <a:xfrm>
            <a:off x="6177916" y="1541780"/>
            <a:ext cx="2674620" cy="2296795"/>
          </a:xfrm>
          <a:prstGeom prst="roundRect">
            <a:avLst>
              <a:gd name="adj" fmla="val 1303"/>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2" name="图片 41"/>
          <p:cNvPicPr>
            <a:picLocks noChangeAspect="1"/>
          </p:cNvPicPr>
          <p:nvPr/>
        </p:nvPicPr>
        <p:blipFill>
          <a:blip r:embed="rId7"/>
          <a:stretch>
            <a:fillRect/>
          </a:stretch>
        </p:blipFill>
        <p:spPr>
          <a:xfrm>
            <a:off x="160981" y="3304717"/>
            <a:ext cx="2928128" cy="2795649"/>
          </a:xfrm>
          <a:prstGeom prst="rect">
            <a:avLst/>
          </a:prstGeom>
        </p:spPr>
      </p:pic>
      <p:cxnSp>
        <p:nvCxnSpPr>
          <p:cNvPr id="32" name="直接箭头连接符 31"/>
          <p:cNvCxnSpPr/>
          <p:nvPr/>
        </p:nvCxnSpPr>
        <p:spPr>
          <a:xfrm>
            <a:off x="1092745" y="1966618"/>
            <a:ext cx="156506" cy="3680768"/>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421607" y="3754192"/>
            <a:ext cx="231648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89086" y="1993972"/>
            <a:ext cx="249889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261321" y="1716310"/>
            <a:ext cx="909099"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263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立方体 9"/>
          <p:cNvSpPr/>
          <p:nvPr/>
        </p:nvSpPr>
        <p:spPr>
          <a:xfrm>
            <a:off x="5759601" y="3032805"/>
            <a:ext cx="1823673" cy="1823673"/>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719849" y="3568717"/>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719849" y="4015623"/>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759601" y="3815349"/>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smtClean="0">
                <a:latin typeface="Courier New" panose="02070309020205020404" pitchFamily="49" charset="0"/>
                <a:cs typeface="Courier New" panose="02070309020205020404" pitchFamily="49" charset="0"/>
              </a:rPr>
              <a:t>y,m,d</a:t>
            </a:r>
            <a:r>
              <a:rPr lang="en-US" altLang="zh-CN" sz="1000" b="1" dirty="0" smtClean="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14" name="矩形 13"/>
          <p:cNvSpPr/>
          <p:nvPr/>
        </p:nvSpPr>
        <p:spPr>
          <a:xfrm>
            <a:off x="5759601" y="4255704"/>
            <a:ext cx="1364457" cy="20682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a:latin typeface="Courier New" panose="02070309020205020404" pitchFamily="49" charset="0"/>
                <a:cs typeface="Courier New" panose="02070309020205020404" pitchFamily="49" charset="0"/>
              </a:rPr>
              <a:t>Functions…;</a:t>
            </a:r>
            <a:endParaRPr lang="zh-CN" altLang="en-US" sz="1000" b="1" dirty="0">
              <a:latin typeface="Courier New" panose="02070309020205020404" pitchFamily="49" charset="0"/>
              <a:cs typeface="Courier New" panose="02070309020205020404" pitchFamily="49" charset="0"/>
            </a:endParaRPr>
          </a:p>
        </p:txBody>
      </p:sp>
      <p:sp>
        <p:nvSpPr>
          <p:cNvPr id="15" name="矩形 14"/>
          <p:cNvSpPr/>
          <p:nvPr/>
        </p:nvSpPr>
        <p:spPr>
          <a:xfrm>
            <a:off x="6056121" y="4854313"/>
            <a:ext cx="745717" cy="307777"/>
          </a:xfrm>
          <a:prstGeom prst="rect">
            <a:avLst/>
          </a:prstGeom>
        </p:spPr>
        <p:txBody>
          <a:bodyPr wrap="none">
            <a:spAutoFit/>
          </a:bodyPr>
          <a:lstStyle/>
          <a:p>
            <a:r>
              <a:rPr lang="en-US" altLang="zh-CN" sz="1400" b="1" dirty="0" smtClean="0">
                <a:latin typeface="+mn-ea"/>
              </a:rPr>
              <a:t>Date</a:t>
            </a:r>
            <a:r>
              <a:rPr lang="zh-CN" altLang="en-US" sz="1400" b="1" dirty="0" smtClean="0">
                <a:latin typeface="+mn-ea"/>
              </a:rPr>
              <a:t>类</a:t>
            </a:r>
            <a:endParaRPr lang="zh-CN" altLang="en-US" sz="1400" b="1" dirty="0">
              <a:solidFill>
                <a:schemeClr val="accent2">
                  <a:lumMod val="75000"/>
                </a:schemeClr>
              </a:solidFill>
              <a:latin typeface="+mn-ea"/>
            </a:endParaRPr>
          </a:p>
        </p:txBody>
      </p:sp>
      <p:cxnSp>
        <p:nvCxnSpPr>
          <p:cNvPr id="16" name="直接箭头连接符 15"/>
          <p:cNvCxnSpPr/>
          <p:nvPr/>
        </p:nvCxnSpPr>
        <p:spPr>
          <a:xfrm flipH="1">
            <a:off x="1747896" y="4103654"/>
            <a:ext cx="1" cy="610115"/>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3.5.1</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元函数</a:t>
            </a:r>
            <a:endParaRPr lang="zh-CN" altLang="en-US" dirty="0">
              <a:solidFill>
                <a:srgbClr val="66FF66"/>
              </a:solidFill>
              <a:latin typeface="Britannic Bold" panose="020B0903060703020204" pitchFamily="34" charset="0"/>
              <a:sym typeface="+mn-ea"/>
            </a:endParaRPr>
          </a:p>
        </p:txBody>
      </p:sp>
      <p:sp>
        <p:nvSpPr>
          <p:cNvPr id="21" name="矩形 20"/>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友元函数定义 </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2000" b="1" dirty="0" smtClean="0">
                <a:solidFill>
                  <a:srgbClr val="0066FF"/>
                </a:solidFill>
                <a:latin typeface="华文新魏" panose="02010800040101010101" pitchFamily="2" charset="-122"/>
                <a:ea typeface="华文新魏" panose="02010800040101010101" pitchFamily="2" charset="-122"/>
              </a:rPr>
              <a:t>江湖朋友</a:t>
            </a:r>
            <a:endParaRPr lang="zh-CN" altLang="en-US" sz="1600" b="1" dirty="0">
              <a:solidFill>
                <a:srgbClr val="0066FF"/>
              </a:solidFill>
              <a:latin typeface="华文新魏" panose="02010800040101010101" pitchFamily="2" charset="-122"/>
              <a:ea typeface="华文新魏" panose="02010800040101010101" pitchFamily="2" charset="-122"/>
            </a:endParaRPr>
          </a:p>
        </p:txBody>
      </p:sp>
      <p:sp>
        <p:nvSpPr>
          <p:cNvPr id="22" name="矩形 21"/>
          <p:cNvSpPr/>
          <p:nvPr/>
        </p:nvSpPr>
        <p:spPr>
          <a:xfrm>
            <a:off x="698731" y="1310500"/>
            <a:ext cx="8099080" cy="789319"/>
          </a:xfrm>
          <a:prstGeom prst="rect">
            <a:avLst/>
          </a:prstGeom>
        </p:spPr>
        <p:txBody>
          <a:bodyPr wrap="square">
            <a:spAutoFit/>
          </a:bodyPr>
          <a:lstStyle/>
          <a:p>
            <a:pPr algn="just">
              <a:lnSpc>
                <a:spcPct val="150000"/>
              </a:lnSpc>
            </a:pPr>
            <a:r>
              <a:rPr lang="zh-CN" altLang="en-US" sz="1600" dirty="0"/>
              <a:t>通过</a:t>
            </a:r>
            <a:r>
              <a:rPr lang="en-US" altLang="zh-CN" sz="1600" dirty="0"/>
              <a:t>friend</a:t>
            </a:r>
            <a:r>
              <a:rPr lang="zh-CN" altLang="en-US" sz="1600" dirty="0"/>
              <a:t>关键字</a:t>
            </a:r>
            <a:r>
              <a:rPr lang="zh-CN" altLang="en-US" sz="1600" dirty="0" smtClean="0"/>
              <a:t>将类外的某个全局函数在类内声明为本类的友元函数，声明后，这个类外的函数就可以直接访问到本类的所有私有数据成员。</a:t>
            </a:r>
            <a:r>
              <a:rPr lang="zh-CN" altLang="en-US" sz="1600" dirty="0" smtClean="0">
                <a:solidFill>
                  <a:srgbClr val="0000FF"/>
                </a:solidFill>
                <a:latin typeface="楷体" panose="02010609060101010101" pitchFamily="49" charset="-122"/>
                <a:ea typeface="楷体" panose="02010609060101010101" pitchFamily="49" charset="-122"/>
              </a:rPr>
              <a:t>“通过</a:t>
            </a:r>
            <a:r>
              <a:rPr lang="en-US" altLang="zh-CN" sz="1600" dirty="0" smtClean="0">
                <a:solidFill>
                  <a:srgbClr val="0000FF"/>
                </a:solidFill>
                <a:latin typeface="楷体" panose="02010609060101010101" pitchFamily="49" charset="-122"/>
                <a:ea typeface="楷体" panose="02010609060101010101" pitchFamily="49" charset="-122"/>
              </a:rPr>
              <a:t>friend</a:t>
            </a:r>
            <a:r>
              <a:rPr lang="zh-CN" altLang="en-US" sz="1600" dirty="0" smtClean="0">
                <a:solidFill>
                  <a:srgbClr val="0000FF"/>
                </a:solidFill>
                <a:latin typeface="楷体" panose="02010609060101010101" pitchFamily="49" charset="-122"/>
                <a:ea typeface="楷体" panose="02010609060101010101" pitchFamily="49" charset="-122"/>
              </a:rPr>
              <a:t>授权别人访问自己”</a:t>
            </a:r>
            <a:endParaRPr lang="zh-CN" altLang="en-US" sz="1600" dirty="0">
              <a:solidFill>
                <a:srgbClr val="0000FF"/>
              </a:solidFill>
              <a:latin typeface="楷体" panose="02010609060101010101" pitchFamily="49" charset="-122"/>
              <a:ea typeface="楷体" panose="02010609060101010101" pitchFamily="49" charset="-122"/>
            </a:endParaRPr>
          </a:p>
        </p:txBody>
      </p:sp>
      <p:grpSp>
        <p:nvGrpSpPr>
          <p:cNvPr id="41" name="组合 40"/>
          <p:cNvGrpSpPr/>
          <p:nvPr/>
        </p:nvGrpSpPr>
        <p:grpSpPr>
          <a:xfrm>
            <a:off x="5759601" y="4529423"/>
            <a:ext cx="1545439" cy="244003"/>
            <a:chOff x="5771170" y="5039315"/>
            <a:chExt cx="1545439" cy="244003"/>
          </a:xfrm>
        </p:grpSpPr>
        <p:sp>
          <p:nvSpPr>
            <p:cNvPr id="24" name="矩形 23"/>
            <p:cNvSpPr/>
            <p:nvPr/>
          </p:nvSpPr>
          <p:spPr>
            <a:xfrm>
              <a:off x="5771170" y="5039315"/>
              <a:ext cx="1364457" cy="244003"/>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500" b="1" dirty="0">
                <a:solidFill>
                  <a:schemeClr val="tx1"/>
                </a:solidFill>
                <a:latin typeface="Courier New" panose="02070309020205020404" pitchFamily="49" charset="0"/>
                <a:cs typeface="Courier New" panose="02070309020205020404" pitchFamily="49" charset="0"/>
              </a:endParaRPr>
            </a:p>
          </p:txBody>
        </p:sp>
        <p:sp>
          <p:nvSpPr>
            <p:cNvPr id="25" name="文本框 24"/>
            <p:cNvSpPr txBox="1"/>
            <p:nvPr/>
          </p:nvSpPr>
          <p:spPr>
            <a:xfrm>
              <a:off x="5771170" y="5068983"/>
              <a:ext cx="1545439" cy="184666"/>
            </a:xfrm>
            <a:prstGeom prst="rect">
              <a:avLst/>
            </a:prstGeom>
            <a:noFill/>
          </p:spPr>
          <p:txBody>
            <a:bodyPr wrap="square" rtlCol="0">
              <a:spAutoFit/>
            </a:bodyPr>
            <a:lstStyle/>
            <a:p>
              <a:r>
                <a:rPr lang="en-US" altLang="zh-CN" sz="600" b="1" dirty="0">
                  <a:solidFill>
                    <a:srgbClr val="FF3399"/>
                  </a:solidFill>
                  <a:latin typeface="Century Schoolbook" panose="02040604050505020304" pitchFamily="18" charset="0"/>
                  <a:cs typeface="Courier New" panose="02070309020205020404" pitchFamily="49" charset="0"/>
                </a:rPr>
                <a:t>friend</a:t>
              </a:r>
              <a:r>
                <a:rPr lang="en-US" altLang="zh-CN" sz="600" b="1" dirty="0">
                  <a:latin typeface="Century Schoolbook" panose="02040604050505020304" pitchFamily="18" charset="0"/>
                  <a:cs typeface="Courier New" panose="02070309020205020404" pitchFamily="49" charset="0"/>
                </a:rPr>
                <a:t> void </a:t>
              </a:r>
              <a:r>
                <a:rPr lang="en-US" altLang="zh-CN" sz="600" b="1" dirty="0" err="1">
                  <a:latin typeface="Century Schoolbook" panose="02040604050505020304" pitchFamily="18" charset="0"/>
                  <a:cs typeface="Courier New" panose="02070309020205020404" pitchFamily="49" charset="0"/>
                </a:rPr>
                <a:t>gfunc</a:t>
              </a:r>
              <a:r>
                <a:rPr lang="zh-CN" altLang="en-US" sz="600" b="1" dirty="0">
                  <a:latin typeface="Century Schoolbook" panose="02040604050505020304" pitchFamily="18" charset="0"/>
                  <a:cs typeface="Courier New" panose="02070309020205020404" pitchFamily="49" charset="0"/>
                </a:rPr>
                <a:t>（</a:t>
              </a:r>
              <a:r>
                <a:rPr lang="en-US" altLang="zh-CN" sz="600" b="1" dirty="0">
                  <a:latin typeface="Century Schoolbook" panose="02040604050505020304" pitchFamily="18" charset="0"/>
                  <a:cs typeface="Courier New" panose="02070309020205020404" pitchFamily="49" charset="0"/>
                </a:rPr>
                <a:t>Date &amp;r</a:t>
              </a:r>
              <a:r>
                <a:rPr lang="zh-CN" altLang="en-US" sz="600" b="1" dirty="0" smtClean="0">
                  <a:latin typeface="Century Schoolbook" panose="02040604050505020304" pitchFamily="18" charset="0"/>
                  <a:cs typeface="Courier New" panose="02070309020205020404" pitchFamily="49" charset="0"/>
                </a:rPr>
                <a:t>）</a:t>
              </a:r>
              <a:r>
                <a:rPr lang="en-US" altLang="zh-CN" sz="600" b="1" dirty="0" smtClean="0">
                  <a:latin typeface="Century Schoolbook" panose="02040604050505020304" pitchFamily="18" charset="0"/>
                  <a:cs typeface="Courier New" panose="02070309020205020404" pitchFamily="49" charset="0"/>
                </a:rPr>
                <a:t>;  </a:t>
              </a:r>
              <a:endParaRPr lang="zh-CN" altLang="en-US" sz="600" b="1" dirty="0">
                <a:latin typeface="Century Schoolbook" panose="02040604050505020304" pitchFamily="18" charset="0"/>
                <a:cs typeface="Courier New" panose="02070309020205020404" pitchFamily="49" charset="0"/>
              </a:endParaRPr>
            </a:p>
          </p:txBody>
        </p:sp>
      </p:grpSp>
      <p:grpSp>
        <p:nvGrpSpPr>
          <p:cNvPr id="28" name="组合 27"/>
          <p:cNvGrpSpPr/>
          <p:nvPr/>
        </p:nvGrpSpPr>
        <p:grpSpPr>
          <a:xfrm>
            <a:off x="585216" y="3678186"/>
            <a:ext cx="3841111" cy="428479"/>
            <a:chOff x="585216" y="3678186"/>
            <a:chExt cx="3841111" cy="428479"/>
          </a:xfrm>
        </p:grpSpPr>
        <p:sp>
          <p:nvSpPr>
            <p:cNvPr id="23" name="矩形 22"/>
            <p:cNvSpPr/>
            <p:nvPr/>
          </p:nvSpPr>
          <p:spPr>
            <a:xfrm>
              <a:off x="662155" y="3751957"/>
              <a:ext cx="3764172" cy="338554"/>
            </a:xfrm>
            <a:prstGeom prst="rect">
              <a:avLst/>
            </a:prstGeom>
          </p:spPr>
          <p:txBody>
            <a:bodyPr wrap="none">
              <a:spAutoFit/>
            </a:bodyPr>
            <a:lstStyle/>
            <a:p>
              <a:r>
                <a:rPr lang="en-US" altLang="zh-CN" sz="1600" b="1" dirty="0" smtClean="0">
                  <a:latin typeface="Courier New" panose="02070309020205020404" pitchFamily="49" charset="0"/>
                  <a:cs typeface="Courier New" panose="02070309020205020404" pitchFamily="49" charset="0"/>
                </a:rPr>
                <a:t>void  </a:t>
              </a:r>
              <a:r>
                <a:rPr lang="en-US" altLang="zh-CN" sz="1600" b="1" dirty="0" err="1">
                  <a:latin typeface="Courier New" panose="02070309020205020404" pitchFamily="49" charset="0"/>
                  <a:cs typeface="Courier New" panose="02070309020205020404" pitchFamily="49" charset="0"/>
                </a:rPr>
                <a:t>g</a:t>
              </a:r>
              <a:r>
                <a:rPr lang="en-US" altLang="zh-CN" sz="1600" b="1" dirty="0" err="1" smtClean="0">
                  <a:latin typeface="Courier New" panose="02070309020205020404" pitchFamily="49" charset="0"/>
                  <a:cs typeface="Courier New" panose="02070309020205020404" pitchFamily="49" charset="0"/>
                </a:rPr>
                <a:t>func</a:t>
              </a:r>
              <a:r>
                <a:rPr lang="en-US" altLang="zh-CN" sz="1600" b="1" dirty="0" smtClean="0">
                  <a:latin typeface="Courier New" panose="02070309020205020404" pitchFamily="49" charset="0"/>
                  <a:cs typeface="Courier New" panose="02070309020205020404" pitchFamily="49" charset="0"/>
                </a:rPr>
                <a:t>( </a:t>
              </a:r>
              <a:r>
                <a:rPr lang="en-US" altLang="zh-CN" sz="1600" b="1" dirty="0" err="1" smtClean="0">
                  <a:latin typeface="Courier New" panose="02070309020205020404" pitchFamily="49" charset="0"/>
                  <a:cs typeface="Courier New" panose="02070309020205020404" pitchFamily="49" charset="0"/>
                </a:rPr>
                <a:t>int</a:t>
              </a:r>
              <a:r>
                <a:rPr lang="en-US" altLang="zh-CN" sz="1600" b="1" dirty="0" smtClean="0">
                  <a:latin typeface="Courier New" panose="02070309020205020404" pitchFamily="49" charset="0"/>
                  <a:cs typeface="Courier New" panose="02070309020205020404" pitchFamily="49" charset="0"/>
                </a:rPr>
                <a:t> m, Date &amp;r)</a:t>
              </a:r>
              <a:endParaRPr lang="zh-CN" altLang="en-US" sz="1600" b="1" dirty="0">
                <a:latin typeface="Courier New" panose="02070309020205020404" pitchFamily="49" charset="0"/>
                <a:cs typeface="Courier New" panose="02070309020205020404" pitchFamily="49" charset="0"/>
              </a:endParaRPr>
            </a:p>
          </p:txBody>
        </p:sp>
        <p:sp>
          <p:nvSpPr>
            <p:cNvPr id="27" name="矩形 26"/>
            <p:cNvSpPr/>
            <p:nvPr/>
          </p:nvSpPr>
          <p:spPr>
            <a:xfrm>
              <a:off x="585216" y="3678186"/>
              <a:ext cx="3633216" cy="42847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9" name="直接箭头连接符 28"/>
          <p:cNvCxnSpPr/>
          <p:nvPr/>
        </p:nvCxnSpPr>
        <p:spPr>
          <a:xfrm flipV="1">
            <a:off x="1743764" y="4681173"/>
            <a:ext cx="3983700" cy="26097"/>
          </a:xfrm>
          <a:prstGeom prst="straightConnector1">
            <a:avLst/>
          </a:prstGeom>
          <a:ln w="28575">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256478" y="3921234"/>
            <a:ext cx="1489788" cy="0"/>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4629863" y="3639015"/>
            <a:ext cx="564438" cy="564438"/>
          </a:xfrm>
          <a:prstGeom prst="rect">
            <a:avLst/>
          </a:prstGeom>
        </p:spPr>
      </p:pic>
      <p:sp>
        <p:nvSpPr>
          <p:cNvPr id="19" name="椭圆 18"/>
          <p:cNvSpPr/>
          <p:nvPr/>
        </p:nvSpPr>
        <p:spPr>
          <a:xfrm>
            <a:off x="5776812" y="4503977"/>
            <a:ext cx="1304336" cy="3088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圆角矩形标注 41"/>
          <p:cNvSpPr/>
          <p:nvPr/>
        </p:nvSpPr>
        <p:spPr>
          <a:xfrm>
            <a:off x="6095556" y="5482276"/>
            <a:ext cx="2702255" cy="745425"/>
          </a:xfrm>
          <a:prstGeom prst="wedgeRoundRectCallout">
            <a:avLst>
              <a:gd name="adj1" fmla="val -26640"/>
              <a:gd name="adj2" fmla="val -143182"/>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200" b="1" dirty="0" smtClean="0">
                <a:solidFill>
                  <a:srgbClr val="FFFF00"/>
                </a:solidFill>
                <a:latin typeface="楷体" panose="02010609060101010101" pitchFamily="49" charset="-122"/>
                <a:ea typeface="楷体" panose="02010609060101010101" pitchFamily="49" charset="-122"/>
              </a:rPr>
              <a:t>类</a:t>
            </a:r>
            <a:r>
              <a:rPr lang="en-US" altLang="zh-CN" sz="1200" b="1" dirty="0" smtClean="0">
                <a:solidFill>
                  <a:srgbClr val="FFFF00"/>
                </a:solidFill>
                <a:latin typeface="楷体" panose="02010609060101010101" pitchFamily="49" charset="-122"/>
                <a:ea typeface="楷体" panose="02010609060101010101" pitchFamily="49" charset="-122"/>
              </a:rPr>
              <a:t>A</a:t>
            </a:r>
            <a:r>
              <a:rPr lang="zh-CN" altLang="en-US" sz="1200" b="1" dirty="0" smtClean="0">
                <a:solidFill>
                  <a:srgbClr val="FFFF00"/>
                </a:solidFill>
                <a:latin typeface="楷体" panose="02010609060101010101" pitchFamily="49" charset="-122"/>
                <a:ea typeface="楷体" panose="02010609060101010101" pitchFamily="49" charset="-122"/>
              </a:rPr>
              <a:t>说“</a:t>
            </a:r>
            <a:r>
              <a:rPr lang="zh-CN" altLang="en-US" sz="1200" b="1" dirty="0">
                <a:solidFill>
                  <a:srgbClr val="FFFF00"/>
                </a:solidFill>
                <a:latin typeface="楷体" panose="02010609060101010101" pitchFamily="49" charset="-122"/>
                <a:ea typeface="楷体" panose="02010609060101010101" pitchFamily="49" charset="-122"/>
              </a:rPr>
              <a:t>外面的这个流浪</a:t>
            </a:r>
            <a:r>
              <a:rPr lang="zh-CN" altLang="en-US" sz="1200" b="1" dirty="0" smtClean="0">
                <a:solidFill>
                  <a:srgbClr val="FFFF00"/>
                </a:solidFill>
                <a:latin typeface="楷体" panose="02010609060101010101" pitchFamily="49" charset="-122"/>
                <a:ea typeface="楷体" panose="02010609060101010101" pitchFamily="49" charset="-122"/>
              </a:rPr>
              <a:t>函数是</a:t>
            </a:r>
            <a:r>
              <a:rPr lang="zh-CN" altLang="en-US" sz="1200" b="1" dirty="0">
                <a:solidFill>
                  <a:srgbClr val="FFFF00"/>
                </a:solidFill>
                <a:latin typeface="楷体" panose="02010609060101010101" pitchFamily="49" charset="-122"/>
                <a:ea typeface="楷体" panose="02010609060101010101" pitchFamily="49" charset="-122"/>
              </a:rPr>
              <a:t>我的</a:t>
            </a:r>
            <a:r>
              <a:rPr lang="zh-CN" altLang="en-US" sz="1200" b="1" dirty="0" smtClean="0">
                <a:solidFill>
                  <a:srgbClr val="FFFF00"/>
                </a:solidFill>
                <a:latin typeface="楷体" panose="02010609060101010101" pitchFamily="49" charset="-122"/>
                <a:ea typeface="楷体" panose="02010609060101010101" pitchFamily="49" charset="-122"/>
              </a:rPr>
              <a:t>朋友，我允许它来我家拿东西”</a:t>
            </a:r>
            <a:endParaRPr lang="zh-CN" altLang="en-US" sz="1200" b="1" dirty="0">
              <a:solidFill>
                <a:srgbClr val="FFFF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92124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anim calcmode="lin" valueType="num">
                                      <p:cBhvr>
                                        <p:cTn id="16" dur="1000" fill="hold"/>
                                        <p:tgtEl>
                                          <p:spTgt spid="41"/>
                                        </p:tgtEl>
                                        <p:attrNameLst>
                                          <p:attrName>ppt_x</p:attrName>
                                        </p:attrNameLst>
                                      </p:cBhvr>
                                      <p:tavLst>
                                        <p:tav tm="0">
                                          <p:val>
                                            <p:strVal val="#ppt_x"/>
                                          </p:val>
                                        </p:tav>
                                        <p:tav tm="100000">
                                          <p:val>
                                            <p:strVal val="#ppt_x"/>
                                          </p:val>
                                        </p:tav>
                                      </p:tavLst>
                                    </p:anim>
                                    <p:anim calcmode="lin" valueType="num">
                                      <p:cBhvr>
                                        <p:cTn id="17" dur="1000" fill="hold"/>
                                        <p:tgtEl>
                                          <p:spTgt spid="4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par>
                          <p:cTn id="29" fill="hold">
                            <p:stCondLst>
                              <p:cond delay="500"/>
                            </p:stCondLst>
                            <p:childTnLst>
                              <p:par>
                                <p:cTn id="30" presetID="21" presetClass="entr" presetSubtype="1"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heel(1)">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up)">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友元函数的声明与定义</a:t>
            </a:r>
            <a:endParaRPr lang="zh-CN" altLang="en-US" sz="1600" b="1" dirty="0">
              <a:solidFill>
                <a:srgbClr val="0000FF"/>
              </a:solidFill>
              <a:latin typeface="华文行楷" panose="02010800040101010101" pitchFamily="2" charset="-122"/>
              <a:ea typeface="华文行楷" panose="02010800040101010101" pitchFamily="2" charset="-122"/>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3.5.1</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元函数</a:t>
            </a:r>
            <a:endParaRPr lang="zh-CN" altLang="en-US" dirty="0">
              <a:solidFill>
                <a:srgbClr val="66FF66"/>
              </a:solidFill>
              <a:latin typeface="Britannic Bold" panose="020B0903060703020204" pitchFamily="34" charset="0"/>
              <a:sym typeface="+mn-ea"/>
            </a:endParaRPr>
          </a:p>
        </p:txBody>
      </p:sp>
      <p:sp>
        <p:nvSpPr>
          <p:cNvPr id="111" name="圆角矩形 110"/>
          <p:cNvSpPr/>
          <p:nvPr/>
        </p:nvSpPr>
        <p:spPr>
          <a:xfrm>
            <a:off x="392831" y="1912126"/>
            <a:ext cx="2825998" cy="826716"/>
          </a:xfrm>
          <a:prstGeom prst="roundRect">
            <a:avLst>
              <a:gd name="adj" fmla="val 10768"/>
            </a:avLst>
          </a:prstGeom>
          <a:solidFill>
            <a:schemeClr val="bg1">
              <a:lumMod val="9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矩形 111"/>
          <p:cNvSpPr/>
          <p:nvPr/>
        </p:nvSpPr>
        <p:spPr>
          <a:xfrm>
            <a:off x="434484" y="1951460"/>
            <a:ext cx="2825997" cy="830997"/>
          </a:xfrm>
          <a:prstGeom prst="rect">
            <a:avLst/>
          </a:prstGeom>
          <a:noFill/>
        </p:spPr>
        <p:txBody>
          <a:bodyPr wrap="square">
            <a:spAutoFit/>
          </a:bodyPr>
          <a:lstStyle/>
          <a:p>
            <a:pPr marL="0" lvl="1" indent="0">
              <a:spcBef>
                <a:spcPct val="0"/>
              </a:spcBef>
              <a:buClr>
                <a:srgbClr val="6D8A8C"/>
              </a:buClr>
              <a:buSzPct val="60000"/>
              <a:buNone/>
            </a:pPr>
            <a:r>
              <a:rPr lang="en-US" altLang="zh-CN" sz="1100" b="1" dirty="0" smtClean="0">
                <a:solidFill>
                  <a:srgbClr val="0000FF"/>
                </a:solidFill>
                <a:latin typeface="Courier New" panose="02070309020205020404" pitchFamily="49" charset="0"/>
                <a:ea typeface="幼圆" panose="02010509060101010101" charset="-122"/>
                <a:cs typeface="Courier New" panose="02070309020205020404" pitchFamily="49" charset="0"/>
              </a:rPr>
              <a:t>bool </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Equal (</a:t>
            </a:r>
            <a:r>
              <a:rPr lang="en-US" altLang="zh-CN" sz="1100" b="1" dirty="0">
                <a:solidFill>
                  <a:schemeClr val="accent2">
                    <a:lumMod val="75000"/>
                  </a:schemeClr>
                </a:solidFill>
                <a:latin typeface="Courier New" panose="02070309020205020404" pitchFamily="49" charset="0"/>
                <a:ea typeface="幼圆" panose="02010509060101010101" charset="-122"/>
                <a:cs typeface="Courier New" panose="02070309020205020404" pitchFamily="49" charset="0"/>
              </a:rPr>
              <a:t>Date&amp;</a:t>
            </a:r>
            <a:r>
              <a:rPr lang="en-US" altLang="zh-CN"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 </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r>
              <a:rPr lang="en-US" altLang="zh-CN" sz="1100" b="1" dirty="0">
                <a:solidFill>
                  <a:schemeClr val="accent2">
                    <a:lumMod val="75000"/>
                  </a:schemeClr>
                </a:solidFill>
                <a:latin typeface="Courier New" panose="02070309020205020404" pitchFamily="49" charset="0"/>
                <a:ea typeface="幼圆" panose="02010509060101010101" charset="-122"/>
                <a:cs typeface="Courier New" panose="02070309020205020404" pitchFamily="49" charset="0"/>
              </a:rPr>
              <a:t>Date&amp;</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r>
              <a:rPr lang="en-US" altLang="zh-CN"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B)</a:t>
            </a:r>
          </a:p>
          <a:p>
            <a:pPr marL="0" lvl="1" indent="0">
              <a:spcBef>
                <a:spcPct val="0"/>
              </a:spcBef>
              <a:buClr>
                <a:srgbClr val="6D8A8C"/>
              </a:buClr>
              <a:buSzPct val="60000"/>
              <a:buNone/>
            </a:pPr>
            <a:r>
              <a:rPr lang="en-US" altLang="zh-CN" sz="12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p>
          <a:p>
            <a:pPr marL="0" lvl="1" indent="0">
              <a:spcBef>
                <a:spcPct val="0"/>
              </a:spcBef>
              <a:buClr>
                <a:srgbClr val="6D8A8C"/>
              </a:buClr>
              <a:buSzPct val="60000"/>
              <a:buNone/>
            </a:pPr>
            <a:r>
              <a:rPr lang="en-US" altLang="zh-CN" sz="12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r>
              <a:rPr lang="en-US" altLang="zh-CN" sz="1100" b="1" dirty="0" smtClean="0">
                <a:solidFill>
                  <a:srgbClr val="0000FF"/>
                </a:solidFill>
                <a:latin typeface="Courier New" panose="02070309020205020404" pitchFamily="49" charset="0"/>
                <a:ea typeface="幼圆" panose="02010509060101010101" charset="-122"/>
                <a:cs typeface="Courier New" panose="02070309020205020404" pitchFamily="49" charset="0"/>
              </a:rPr>
              <a:t>return</a:t>
            </a:r>
            <a:r>
              <a:rPr lang="zh-CN" altLang="en-US"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r>
              <a:rPr lang="en-US" altLang="zh-CN" sz="1100" b="1" dirty="0" err="1"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A.month</a:t>
            </a:r>
            <a:r>
              <a:rPr lang="en-US" altLang="zh-CN"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 </a:t>
            </a:r>
            <a:r>
              <a:rPr lang="en-US" altLang="zh-CN" sz="1100" b="1" dirty="0" err="1"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B.moth</a:t>
            </a:r>
            <a:r>
              <a:rPr lang="en-US" altLang="zh-CN" sz="11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endParaRPr lang="en-US" altLang="zh-CN" sz="12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lang="en-US" altLang="zh-CN" sz="1200" b="1" dirty="0" smtClean="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endParaRPr lang="zh-CN" altLang="en-US"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endParaRPr>
          </a:p>
        </p:txBody>
      </p:sp>
      <p:pic>
        <p:nvPicPr>
          <p:cNvPr id="113" name="图片 112"/>
          <p:cNvPicPr>
            <a:picLocks noChangeAspect="1"/>
          </p:cNvPicPr>
          <p:nvPr/>
        </p:nvPicPr>
        <p:blipFill>
          <a:blip r:embed="rId3"/>
          <a:stretch>
            <a:fillRect/>
          </a:stretch>
        </p:blipFill>
        <p:spPr>
          <a:xfrm>
            <a:off x="332353" y="2883012"/>
            <a:ext cx="2928128" cy="2795649"/>
          </a:xfrm>
          <a:prstGeom prst="rect">
            <a:avLst/>
          </a:prstGeom>
        </p:spPr>
      </p:pic>
      <p:cxnSp>
        <p:nvCxnSpPr>
          <p:cNvPr id="114" name="直接箭头连接符 113"/>
          <p:cNvCxnSpPr/>
          <p:nvPr/>
        </p:nvCxnSpPr>
        <p:spPr>
          <a:xfrm flipH="1">
            <a:off x="771665" y="2161908"/>
            <a:ext cx="7620" cy="3105377"/>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18806" y="2164460"/>
            <a:ext cx="249889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立方体 116"/>
          <p:cNvSpPr/>
          <p:nvPr/>
        </p:nvSpPr>
        <p:spPr>
          <a:xfrm>
            <a:off x="3991355" y="4305170"/>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8" name="文本框 117"/>
          <p:cNvSpPr txBox="1"/>
          <p:nvPr/>
        </p:nvSpPr>
        <p:spPr>
          <a:xfrm>
            <a:off x="3904888" y="4898483"/>
            <a:ext cx="1571222" cy="261610"/>
          </a:xfrm>
          <a:prstGeom prst="rect">
            <a:avLst/>
          </a:prstGeom>
          <a:noFill/>
        </p:spPr>
        <p:txBody>
          <a:bodyPr wrap="square" rtlCol="0">
            <a:spAutoFit/>
          </a:bodyPr>
          <a:lstStyle/>
          <a:p>
            <a:r>
              <a:rPr lang="en-US" altLang="zh-CN"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private:</a:t>
            </a:r>
            <a:endParaRPr lang="zh-CN" altLang="en-US"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119" name="文本框 118"/>
          <p:cNvSpPr txBox="1"/>
          <p:nvPr/>
        </p:nvSpPr>
        <p:spPr>
          <a:xfrm>
            <a:off x="3906477" y="4525191"/>
            <a:ext cx="1571222" cy="261610"/>
          </a:xfrm>
          <a:prstGeom prst="rect">
            <a:avLst/>
          </a:prstGeom>
          <a:noFill/>
        </p:spPr>
        <p:txBody>
          <a:bodyPr wrap="square" rtlCol="0">
            <a:spAutoFit/>
          </a:bodyPr>
          <a:lstStyle/>
          <a:p>
            <a:r>
              <a:rPr lang="en-US" altLang="zh-CN" sz="1100" b="1" dirty="0" smtClean="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public:</a:t>
            </a:r>
            <a:endParaRPr lang="zh-CN" altLang="en-US" sz="1100" b="1" dirty="0">
              <a:solidFill>
                <a:srgbClr val="C00000"/>
              </a:solidFill>
              <a:latin typeface="Source Sans Pro" panose="020B0503030403020204" pitchFamily="34" charset="0"/>
              <a:cs typeface="Times New Roman" panose="02020603050405020304" pitchFamily="18" charset="0"/>
            </a:endParaRPr>
          </a:p>
        </p:txBody>
      </p:sp>
      <p:sp>
        <p:nvSpPr>
          <p:cNvPr id="120" name="矩形 119"/>
          <p:cNvSpPr/>
          <p:nvPr/>
        </p:nvSpPr>
        <p:spPr>
          <a:xfrm>
            <a:off x="3991355" y="5141682"/>
            <a:ext cx="831421" cy="207493"/>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solidFill>
                  <a:srgbClr val="FFFF00"/>
                </a:solidFill>
                <a:latin typeface="Courier New" panose="02070309020205020404" pitchFamily="49" charset="0"/>
                <a:cs typeface="Courier New" panose="02070309020205020404" pitchFamily="49" charset="0"/>
              </a:rPr>
              <a:t>y</a:t>
            </a:r>
            <a:r>
              <a:rPr lang="en-US" altLang="zh-CN" sz="1000" dirty="0" err="1" smtClean="0">
                <a:solidFill>
                  <a:srgbClr val="FFFF00"/>
                </a:solidFill>
                <a:latin typeface="Courier New" panose="02070309020205020404" pitchFamily="49" charset="0"/>
                <a:cs typeface="Courier New" panose="02070309020205020404" pitchFamily="49" charset="0"/>
              </a:rPr>
              <a:t>,m,d</a:t>
            </a:r>
            <a:endParaRPr lang="zh-CN" altLang="en-US" sz="1000" dirty="0">
              <a:solidFill>
                <a:srgbClr val="FFFF00"/>
              </a:solidFill>
              <a:latin typeface="Courier New" panose="02070309020205020404" pitchFamily="49" charset="0"/>
              <a:cs typeface="Courier New" panose="02070309020205020404" pitchFamily="49" charset="0"/>
            </a:endParaRPr>
          </a:p>
        </p:txBody>
      </p:sp>
      <p:sp>
        <p:nvSpPr>
          <p:cNvPr id="121" name="矩形 120"/>
          <p:cNvSpPr/>
          <p:nvPr/>
        </p:nvSpPr>
        <p:spPr>
          <a:xfrm>
            <a:off x="3991355" y="4757808"/>
            <a:ext cx="831421" cy="207493"/>
          </a:xfrm>
          <a:prstGeom prst="rect">
            <a:avLst/>
          </a:prstGeom>
          <a:solidFill>
            <a:srgbClr val="00B0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b="1" dirty="0" smtClean="0">
                <a:latin typeface="Courier New" panose="02070309020205020404" pitchFamily="49" charset="0"/>
                <a:cs typeface="Courier New" panose="02070309020205020404" pitchFamily="49" charset="0"/>
              </a:rPr>
              <a:t>Functions</a:t>
            </a:r>
            <a:r>
              <a:rPr lang="en-US" altLang="zh-CN" sz="700" b="1" dirty="0">
                <a:latin typeface="Courier New" panose="02070309020205020404" pitchFamily="49" charset="0"/>
                <a:cs typeface="Courier New" panose="02070309020205020404" pitchFamily="49" charset="0"/>
              </a:rPr>
              <a:t>;</a:t>
            </a:r>
            <a:endParaRPr lang="zh-CN" altLang="en-US" sz="700" b="1" dirty="0">
              <a:latin typeface="Courier New" panose="02070309020205020404" pitchFamily="49" charset="0"/>
              <a:cs typeface="Courier New" panose="02070309020205020404" pitchFamily="49" charset="0"/>
            </a:endParaRPr>
          </a:p>
        </p:txBody>
      </p:sp>
      <p:sp>
        <p:nvSpPr>
          <p:cNvPr id="122" name="椭圆 121"/>
          <p:cNvSpPr/>
          <p:nvPr/>
        </p:nvSpPr>
        <p:spPr>
          <a:xfrm rot="3214539">
            <a:off x="4245098" y="436389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椭圆 122"/>
          <p:cNvSpPr/>
          <p:nvPr/>
        </p:nvSpPr>
        <p:spPr>
          <a:xfrm rot="3214539">
            <a:off x="4465381" y="436389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4" name="椭圆 123"/>
          <p:cNvSpPr/>
          <p:nvPr/>
        </p:nvSpPr>
        <p:spPr>
          <a:xfrm rot="3214539">
            <a:off x="4676097" y="436389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25" name="直接箭头连接符 124"/>
          <p:cNvCxnSpPr/>
          <p:nvPr/>
        </p:nvCxnSpPr>
        <p:spPr>
          <a:xfrm>
            <a:off x="3721353" y="2305164"/>
            <a:ext cx="0" cy="2933381"/>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3701600" y="5235269"/>
            <a:ext cx="279595" cy="0"/>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endCxn id="111" idx="3"/>
          </p:cNvCxnSpPr>
          <p:nvPr/>
        </p:nvCxnSpPr>
        <p:spPr>
          <a:xfrm flipH="1">
            <a:off x="3218829" y="2325484"/>
            <a:ext cx="512684"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3190888" y="1935804"/>
            <a:ext cx="1338828" cy="369332"/>
          </a:xfrm>
          <a:prstGeom prst="rect">
            <a:avLst/>
          </a:prstGeom>
        </p:spPr>
        <p:txBody>
          <a:bodyPr wrap="none">
            <a:spAutoFit/>
          </a:bodyPr>
          <a:lstStyle/>
          <a:p>
            <a:r>
              <a:rPr lang="zh-CN" altLang="en-US" dirty="0" smtClean="0">
                <a:solidFill>
                  <a:srgbClr val="FF0000"/>
                </a:solidFill>
                <a:latin typeface="楷体" panose="02010609060101010101" pitchFamily="49" charset="-122"/>
                <a:ea typeface="楷体" panose="02010609060101010101" pitchFamily="49" charset="-122"/>
              </a:rPr>
              <a:t>类外的函数</a:t>
            </a:r>
            <a:endParaRPr lang="zh-CN" altLang="en-US" dirty="0"/>
          </a:p>
        </p:txBody>
      </p:sp>
      <p:sp>
        <p:nvSpPr>
          <p:cNvPr id="134" name="矩形 133"/>
          <p:cNvSpPr/>
          <p:nvPr/>
        </p:nvSpPr>
        <p:spPr>
          <a:xfrm>
            <a:off x="4237788" y="5422298"/>
            <a:ext cx="338554" cy="276999"/>
          </a:xfrm>
          <a:prstGeom prst="rect">
            <a:avLst/>
          </a:prstGeom>
        </p:spPr>
        <p:txBody>
          <a:bodyPr wrap="none">
            <a:spAutoFit/>
          </a:bodyPr>
          <a:lstStyle/>
          <a:p>
            <a:r>
              <a:rPr lang="zh-CN" altLang="en-US" sz="1200" dirty="0" smtClean="0">
                <a:latin typeface="+mn-ea"/>
              </a:rPr>
              <a:t>类</a:t>
            </a:r>
            <a:endParaRPr lang="zh-CN" altLang="en-US" sz="1200" dirty="0"/>
          </a:p>
        </p:txBody>
      </p:sp>
      <p:cxnSp>
        <p:nvCxnSpPr>
          <p:cNvPr id="145" name="直接连接符 144"/>
          <p:cNvCxnSpPr/>
          <p:nvPr/>
        </p:nvCxnSpPr>
        <p:spPr>
          <a:xfrm>
            <a:off x="5181600" y="1951460"/>
            <a:ext cx="0" cy="3958266"/>
          </a:xfrm>
          <a:prstGeom prst="line">
            <a:avLst/>
          </a:prstGeom>
          <a:ln w="1905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矩形 145"/>
          <p:cNvSpPr/>
          <p:nvPr/>
        </p:nvSpPr>
        <p:spPr>
          <a:xfrm>
            <a:off x="5191759" y="2048485"/>
            <a:ext cx="3281668" cy="276999"/>
          </a:xfrm>
          <a:prstGeom prst="rect">
            <a:avLst/>
          </a:prstGeom>
        </p:spPr>
        <p:txBody>
          <a:bodyPr wrap="none">
            <a:spAutoFit/>
          </a:bodyPr>
          <a:lstStyle/>
          <a:p>
            <a:pPr marL="171450" indent="-171450">
              <a:buFont typeface="Arial" panose="020B0604020202020204" pitchFamily="34" charset="0"/>
              <a:buChar char="•"/>
            </a:pPr>
            <a:r>
              <a:rPr lang="zh-CN" altLang="en-US" sz="1200" b="1" dirty="0" smtClean="0"/>
              <a:t>在类内</a:t>
            </a:r>
            <a:r>
              <a:rPr lang="zh-CN" altLang="en-US" sz="1200" b="1" dirty="0" smtClean="0">
                <a:solidFill>
                  <a:srgbClr val="FF0000"/>
                </a:solidFill>
              </a:rPr>
              <a:t>声明</a:t>
            </a:r>
            <a:r>
              <a:rPr lang="zh-CN" altLang="en-US" sz="1200" b="1" dirty="0" smtClean="0"/>
              <a:t>类的友元函数，具体格式如下：</a:t>
            </a:r>
            <a:endParaRPr lang="zh-CN" altLang="en-US" sz="1200" b="1" dirty="0"/>
          </a:p>
        </p:txBody>
      </p:sp>
      <p:grpSp>
        <p:nvGrpSpPr>
          <p:cNvPr id="147" name="组合 146"/>
          <p:cNvGrpSpPr/>
          <p:nvPr/>
        </p:nvGrpSpPr>
        <p:grpSpPr>
          <a:xfrm>
            <a:off x="5249947" y="2333773"/>
            <a:ext cx="3725864" cy="338554"/>
            <a:chOff x="4487341" y="3339462"/>
            <a:chExt cx="3725864" cy="331212"/>
          </a:xfrm>
        </p:grpSpPr>
        <p:sp>
          <p:nvSpPr>
            <p:cNvPr id="148" name="圆角矩形 147"/>
            <p:cNvSpPr/>
            <p:nvPr/>
          </p:nvSpPr>
          <p:spPr>
            <a:xfrm>
              <a:off x="4487341" y="3378519"/>
              <a:ext cx="3725864" cy="291220"/>
            </a:xfrm>
            <a:prstGeom prst="roundRect">
              <a:avLst/>
            </a:prstGeom>
            <a:solidFill>
              <a:srgbClr val="FFFF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149" name="矩形 148"/>
            <p:cNvSpPr/>
            <p:nvPr/>
          </p:nvSpPr>
          <p:spPr>
            <a:xfrm>
              <a:off x="4530786" y="3339462"/>
              <a:ext cx="3682418" cy="331212"/>
            </a:xfrm>
            <a:prstGeom prst="rect">
              <a:avLst/>
            </a:prstGeom>
          </p:spPr>
          <p:txBody>
            <a:bodyPr wrap="none">
              <a:spAutoFit/>
            </a:bodyPr>
            <a:lstStyle/>
            <a:p>
              <a:r>
                <a:rPr lang="en-US" altLang="zh-CN" sz="1600" b="1" dirty="0" smtClean="0">
                  <a:solidFill>
                    <a:srgbClr val="FF3399"/>
                  </a:solidFill>
                  <a:latin typeface="楷体" panose="02010609060101010101" pitchFamily="49" charset="-122"/>
                  <a:ea typeface="楷体" panose="02010609060101010101" pitchFamily="49" charset="-122"/>
                  <a:cs typeface="Courier New" panose="02070309020205020404" pitchFamily="49" charset="0"/>
                </a:rPr>
                <a:t>friend</a:t>
              </a:r>
              <a:r>
                <a:rPr lang="en-US" altLang="zh-CN" sz="1400" b="1" dirty="0" smtClean="0">
                  <a:solidFill>
                    <a:srgbClr val="0000FF"/>
                  </a:solidFill>
                  <a:latin typeface="楷体" panose="02010609060101010101" pitchFamily="49" charset="-122"/>
                  <a:ea typeface="楷体" panose="02010609060101010101" pitchFamily="49" charset="-122"/>
                  <a:cs typeface="Courier New" panose="02070309020205020404" pitchFamily="49" charset="0"/>
                </a:rPr>
                <a:t> </a:t>
              </a:r>
              <a:r>
                <a:rPr lang="zh-CN" altLang="en-US" sz="1400" b="1" dirty="0" smtClean="0">
                  <a:solidFill>
                    <a:srgbClr val="0000FF"/>
                  </a:solidFill>
                  <a:latin typeface="楷体" panose="02010609060101010101" pitchFamily="49" charset="-122"/>
                  <a:ea typeface="楷体" panose="02010609060101010101" pitchFamily="49" charset="-122"/>
                  <a:cs typeface="Courier New" panose="02070309020205020404" pitchFamily="49" charset="0"/>
                </a:rPr>
                <a:t>函数返回类型</a:t>
              </a:r>
              <a:r>
                <a:rPr lang="en-US" altLang="zh-CN" sz="1400" b="1" dirty="0" smtClean="0">
                  <a:latin typeface="楷体" panose="02010609060101010101" pitchFamily="49" charset="-122"/>
                  <a:ea typeface="楷体" panose="02010609060101010101" pitchFamily="49" charset="-122"/>
                  <a:cs typeface="Courier New" panose="02070309020205020404" pitchFamily="49" charset="0"/>
                </a:rPr>
                <a:t> </a:t>
              </a:r>
              <a:r>
                <a:rPr lang="zh-CN" altLang="en-US" sz="1400" b="1" dirty="0" smtClean="0">
                  <a:solidFill>
                    <a:srgbClr val="C00000"/>
                  </a:solidFill>
                  <a:latin typeface="楷体" panose="02010609060101010101" pitchFamily="49" charset="-122"/>
                  <a:ea typeface="楷体" panose="02010609060101010101" pitchFamily="49" charset="-122"/>
                  <a:cs typeface="Courier New" panose="02070309020205020404" pitchFamily="49" charset="0"/>
                </a:rPr>
                <a:t>函数名</a:t>
              </a:r>
              <a:r>
                <a:rPr lang="en-US" altLang="zh-CN" sz="1400" b="1" dirty="0" smtClean="0">
                  <a:latin typeface="楷体" panose="02010609060101010101" pitchFamily="49" charset="-122"/>
                  <a:ea typeface="楷体" panose="02010609060101010101" pitchFamily="49" charset="-122"/>
                  <a:cs typeface="Courier New" panose="02070309020205020404" pitchFamily="49" charset="0"/>
                </a:rPr>
                <a:t>(</a:t>
              </a:r>
              <a:r>
                <a:rPr lang="zh-CN" altLang="en-US" sz="1400" b="1" dirty="0" smtClean="0">
                  <a:latin typeface="楷体" panose="02010609060101010101" pitchFamily="49" charset="-122"/>
                  <a:ea typeface="楷体" panose="02010609060101010101" pitchFamily="49" charset="-122"/>
                  <a:cs typeface="Courier New" panose="02070309020205020404" pitchFamily="49" charset="0"/>
                </a:rPr>
                <a:t>形式参数</a:t>
              </a:r>
              <a:r>
                <a:rPr lang="en-US" altLang="zh-CN" sz="1400" b="1" dirty="0" smtClean="0">
                  <a:latin typeface="楷体" panose="02010609060101010101" pitchFamily="49" charset="-122"/>
                  <a:ea typeface="楷体" panose="02010609060101010101" pitchFamily="49" charset="-122"/>
                  <a:cs typeface="Courier New" panose="02070309020205020404" pitchFamily="49" charset="0"/>
                </a:rPr>
                <a:t>)</a:t>
              </a:r>
              <a:r>
                <a:rPr lang="zh-CN" altLang="en-US" sz="1400" b="1" dirty="0" smtClean="0">
                  <a:latin typeface="Courier New" panose="02070309020205020404" pitchFamily="49" charset="0"/>
                  <a:cs typeface="Courier New" panose="02070309020205020404" pitchFamily="49" charset="0"/>
                </a:rPr>
                <a:t>；</a:t>
              </a:r>
              <a:endParaRPr lang="en-US" altLang="zh-CN" sz="1400" b="1" dirty="0">
                <a:latin typeface="Courier New" panose="02070309020205020404" pitchFamily="49" charset="0"/>
                <a:cs typeface="Courier New" panose="02070309020205020404" pitchFamily="49" charset="0"/>
              </a:endParaRPr>
            </a:p>
          </p:txBody>
        </p:sp>
      </p:grpSp>
      <p:sp>
        <p:nvSpPr>
          <p:cNvPr id="150" name="矩形 149"/>
          <p:cNvSpPr/>
          <p:nvPr/>
        </p:nvSpPr>
        <p:spPr>
          <a:xfrm>
            <a:off x="5196708" y="3445055"/>
            <a:ext cx="3357009" cy="276999"/>
          </a:xfrm>
          <a:prstGeom prst="rect">
            <a:avLst/>
          </a:prstGeom>
        </p:spPr>
        <p:txBody>
          <a:bodyPr wrap="none">
            <a:spAutoFit/>
          </a:bodyPr>
          <a:lstStyle/>
          <a:p>
            <a:pPr marL="171450" indent="-171450">
              <a:buFont typeface="Arial" panose="020B0604020202020204" pitchFamily="34" charset="0"/>
              <a:buChar char="•"/>
            </a:pPr>
            <a:r>
              <a:rPr lang="zh-CN" altLang="en-US" sz="1200" b="1" dirty="0" smtClean="0"/>
              <a:t>在类外或类内</a:t>
            </a:r>
            <a:r>
              <a:rPr lang="zh-CN" altLang="en-US" sz="1200" b="1" dirty="0" smtClean="0">
                <a:solidFill>
                  <a:srgbClr val="FF0000"/>
                </a:solidFill>
              </a:rPr>
              <a:t>定义</a:t>
            </a:r>
            <a:r>
              <a:rPr lang="zh-CN" altLang="en-US" sz="1200" b="1" dirty="0"/>
              <a:t>这个函数</a:t>
            </a:r>
            <a:r>
              <a:rPr lang="en-US" altLang="zh-CN" sz="1200" b="1" dirty="0"/>
              <a:t>, </a:t>
            </a:r>
            <a:r>
              <a:rPr lang="zh-CN" altLang="en-US" sz="1200" b="1" dirty="0" smtClean="0"/>
              <a:t>具体格式如下：</a:t>
            </a:r>
            <a:endParaRPr lang="zh-CN" altLang="en-US" sz="1200" b="1" dirty="0"/>
          </a:p>
        </p:txBody>
      </p:sp>
      <p:grpSp>
        <p:nvGrpSpPr>
          <p:cNvPr id="151" name="组合 150"/>
          <p:cNvGrpSpPr/>
          <p:nvPr/>
        </p:nvGrpSpPr>
        <p:grpSpPr>
          <a:xfrm>
            <a:off x="5227085" y="3775589"/>
            <a:ext cx="3815936" cy="307777"/>
            <a:chOff x="4487341" y="3368637"/>
            <a:chExt cx="3815936" cy="301102"/>
          </a:xfrm>
        </p:grpSpPr>
        <p:sp>
          <p:nvSpPr>
            <p:cNvPr id="152" name="圆角矩形 151"/>
            <p:cNvSpPr/>
            <p:nvPr/>
          </p:nvSpPr>
          <p:spPr>
            <a:xfrm>
              <a:off x="4487341" y="3376746"/>
              <a:ext cx="3697814" cy="292993"/>
            </a:xfrm>
            <a:prstGeom prst="roundRect">
              <a:avLst/>
            </a:prstGeom>
            <a:solidFill>
              <a:srgbClr val="66FF6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153" name="矩形 152"/>
            <p:cNvSpPr/>
            <p:nvPr/>
          </p:nvSpPr>
          <p:spPr>
            <a:xfrm>
              <a:off x="4575975" y="3368637"/>
              <a:ext cx="3727302" cy="301102"/>
            </a:xfrm>
            <a:prstGeom prst="rect">
              <a:avLst/>
            </a:prstGeom>
          </p:spPr>
          <p:txBody>
            <a:bodyPr wrap="none">
              <a:spAutoFit/>
            </a:bodyPr>
            <a:lstStyle/>
            <a:p>
              <a:r>
                <a:rPr lang="zh-CN" altLang="en-US" sz="1400" b="1" dirty="0" smtClean="0">
                  <a:solidFill>
                    <a:srgbClr val="0000FF"/>
                  </a:solidFill>
                  <a:latin typeface="楷体" panose="02010609060101010101" pitchFamily="49" charset="-122"/>
                  <a:ea typeface="楷体" panose="02010609060101010101" pitchFamily="49" charset="-122"/>
                  <a:cs typeface="Courier New" panose="02070309020205020404" pitchFamily="49" charset="0"/>
                </a:rPr>
                <a:t>函数返回类型</a:t>
              </a:r>
              <a:r>
                <a:rPr lang="en-US" altLang="zh-CN" sz="1400" b="1" dirty="0" smtClean="0">
                  <a:latin typeface="楷体" panose="02010609060101010101" pitchFamily="49" charset="-122"/>
                  <a:ea typeface="楷体" panose="02010609060101010101" pitchFamily="49" charset="-122"/>
                  <a:cs typeface="Courier New" panose="02070309020205020404" pitchFamily="49" charset="0"/>
                </a:rPr>
                <a:t> </a:t>
              </a:r>
              <a:r>
                <a:rPr lang="zh-CN" altLang="en-US" sz="1400" b="1" dirty="0" smtClean="0">
                  <a:solidFill>
                    <a:srgbClr val="C00000"/>
                  </a:solidFill>
                  <a:latin typeface="楷体" panose="02010609060101010101" pitchFamily="49" charset="-122"/>
                  <a:ea typeface="楷体" panose="02010609060101010101" pitchFamily="49" charset="-122"/>
                  <a:cs typeface="Courier New" panose="02070309020205020404" pitchFamily="49" charset="0"/>
                </a:rPr>
                <a:t>函数名</a:t>
              </a:r>
              <a:r>
                <a:rPr lang="en-US" altLang="zh-CN" sz="1400" b="1" dirty="0" smtClean="0">
                  <a:latin typeface="楷体" panose="02010609060101010101" pitchFamily="49" charset="-122"/>
                  <a:ea typeface="楷体" panose="02010609060101010101" pitchFamily="49" charset="-122"/>
                  <a:cs typeface="Courier New" panose="02070309020205020404" pitchFamily="49" charset="0"/>
                </a:rPr>
                <a:t>(</a:t>
              </a:r>
              <a:r>
                <a:rPr lang="zh-CN" altLang="en-US" sz="1400" b="1" dirty="0" smtClean="0">
                  <a:latin typeface="楷体" panose="02010609060101010101" pitchFamily="49" charset="-122"/>
                  <a:ea typeface="楷体" panose="02010609060101010101" pitchFamily="49" charset="-122"/>
                  <a:cs typeface="Courier New" panose="02070309020205020404" pitchFamily="49" charset="0"/>
                </a:rPr>
                <a:t>形式参数</a:t>
              </a:r>
              <a:r>
                <a:rPr lang="en-US" altLang="zh-CN" sz="1400" b="1" dirty="0" smtClean="0">
                  <a:latin typeface="楷体" panose="02010609060101010101" pitchFamily="49" charset="-122"/>
                  <a:ea typeface="楷体" panose="02010609060101010101" pitchFamily="49" charset="-122"/>
                  <a:cs typeface="Courier New" panose="02070309020205020404" pitchFamily="49" charset="0"/>
                </a:rPr>
                <a:t>){ </a:t>
              </a:r>
              <a:r>
                <a:rPr lang="en-US" altLang="zh-CN" sz="1050" b="1" dirty="0" smtClean="0">
                  <a:solidFill>
                    <a:srgbClr val="00B050"/>
                  </a:solidFill>
                  <a:latin typeface="楷体" panose="02010609060101010101" pitchFamily="49" charset="-122"/>
                  <a:ea typeface="楷体" panose="02010609060101010101" pitchFamily="49" charset="-122"/>
                  <a:cs typeface="Courier New" panose="02070309020205020404" pitchFamily="49" charset="0"/>
                </a:rPr>
                <a:t>//</a:t>
              </a:r>
              <a:r>
                <a:rPr lang="zh-CN" altLang="en-US" sz="1050" b="1" dirty="0" smtClean="0">
                  <a:solidFill>
                    <a:srgbClr val="00B050"/>
                  </a:solidFill>
                  <a:latin typeface="楷体" panose="02010609060101010101" pitchFamily="49" charset="-122"/>
                  <a:ea typeface="楷体" panose="02010609060101010101" pitchFamily="49" charset="-122"/>
                  <a:cs typeface="Courier New" panose="02070309020205020404" pitchFamily="49" charset="0"/>
                </a:rPr>
                <a:t>函数体 </a:t>
              </a:r>
              <a:r>
                <a:rPr lang="en-US" altLang="zh-CN" sz="1400" b="1" dirty="0" smtClean="0">
                  <a:latin typeface="楷体" panose="02010609060101010101" pitchFamily="49" charset="-122"/>
                  <a:ea typeface="楷体" panose="02010609060101010101" pitchFamily="49" charset="-122"/>
                  <a:cs typeface="Courier New" panose="02070309020205020404" pitchFamily="49" charset="0"/>
                </a:rPr>
                <a:t>}</a:t>
              </a:r>
              <a:endParaRPr lang="en-US" altLang="zh-CN" sz="1400" b="1" dirty="0">
                <a:latin typeface="楷体" panose="02010609060101010101" pitchFamily="49" charset="-122"/>
                <a:ea typeface="楷体" panose="02010609060101010101" pitchFamily="49" charset="-122"/>
                <a:cs typeface="Courier New" panose="02070309020205020404" pitchFamily="49" charset="0"/>
              </a:endParaRPr>
            </a:p>
          </p:txBody>
        </p:sp>
      </p:grpSp>
      <p:sp>
        <p:nvSpPr>
          <p:cNvPr id="156" name="矩形 155"/>
          <p:cNvSpPr/>
          <p:nvPr/>
        </p:nvSpPr>
        <p:spPr>
          <a:xfrm>
            <a:off x="5293392" y="4786801"/>
            <a:ext cx="3863558" cy="307777"/>
          </a:xfrm>
          <a:prstGeom prst="rect">
            <a:avLst/>
          </a:prstGeom>
        </p:spPr>
        <p:txBody>
          <a:bodyPr wrap="none">
            <a:spAutoFit/>
          </a:bodyPr>
          <a:lstStyle/>
          <a:p>
            <a:r>
              <a:rPr lang="zh-CN" altLang="en-US" sz="1400" b="1" dirty="0" smtClean="0">
                <a:solidFill>
                  <a:srgbClr val="0000FF"/>
                </a:solidFill>
              </a:rPr>
              <a:t>注：定义友元函数时</a:t>
            </a:r>
            <a:r>
              <a:rPr lang="zh-CN" altLang="en-US" sz="1400" b="1" dirty="0">
                <a:solidFill>
                  <a:srgbClr val="0000FF"/>
                </a:solidFill>
              </a:rPr>
              <a:t>无须再用</a:t>
            </a:r>
            <a:r>
              <a:rPr lang="en-US" altLang="zh-CN" sz="1400" b="1" dirty="0">
                <a:solidFill>
                  <a:srgbClr val="0000FF"/>
                </a:solidFill>
              </a:rPr>
              <a:t>friend</a:t>
            </a:r>
            <a:r>
              <a:rPr lang="zh-CN" altLang="en-US" sz="1400" b="1" dirty="0">
                <a:solidFill>
                  <a:srgbClr val="0000FF"/>
                </a:solidFill>
              </a:rPr>
              <a:t>关键字修饰</a:t>
            </a:r>
          </a:p>
        </p:txBody>
      </p:sp>
      <p:pic>
        <p:nvPicPr>
          <p:cNvPr id="160" name="图片 1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468" y="3138284"/>
            <a:ext cx="583770" cy="583770"/>
          </a:xfrm>
          <a:prstGeom prst="rect">
            <a:avLst/>
          </a:prstGeom>
        </p:spPr>
      </p:pic>
      <p:sp>
        <p:nvSpPr>
          <p:cNvPr id="33" name="矩形 32"/>
          <p:cNvSpPr/>
          <p:nvPr/>
        </p:nvSpPr>
        <p:spPr>
          <a:xfrm>
            <a:off x="1210359" y="5349175"/>
            <a:ext cx="1172116" cy="261610"/>
          </a:xfrm>
          <a:prstGeom prst="rect">
            <a:avLst/>
          </a:prstGeom>
        </p:spPr>
        <p:txBody>
          <a:bodyPr wrap="none">
            <a:spAutoFit/>
          </a:bodyPr>
          <a:lstStyle/>
          <a:p>
            <a:r>
              <a:rPr lang="en-US" altLang="zh-CN" sz="1100" dirty="0" smtClean="0">
                <a:solidFill>
                  <a:srgbClr val="00B050"/>
                </a:solidFill>
                <a:latin typeface="楷体" panose="02010609060101010101" pitchFamily="49" charset="-122"/>
                <a:ea typeface="楷体" panose="02010609060101010101" pitchFamily="49" charset="-122"/>
              </a:rPr>
              <a:t>//</a:t>
            </a:r>
            <a:r>
              <a:rPr lang="zh-CN" altLang="en-US" sz="1100" dirty="0" smtClean="0">
                <a:solidFill>
                  <a:srgbClr val="00B050"/>
                </a:solidFill>
                <a:latin typeface="楷体" panose="02010609060101010101" pitchFamily="49" charset="-122"/>
                <a:ea typeface="楷体" panose="02010609060101010101" pitchFamily="49" charset="-122"/>
              </a:rPr>
              <a:t>友</a:t>
            </a:r>
            <a:r>
              <a:rPr lang="zh-CN" altLang="en-US" sz="1100" dirty="0">
                <a:solidFill>
                  <a:srgbClr val="00B050"/>
                </a:solidFill>
                <a:latin typeface="楷体" panose="02010609060101010101" pitchFamily="49" charset="-122"/>
                <a:ea typeface="楷体" panose="02010609060101010101" pitchFamily="49" charset="-122"/>
              </a:rPr>
              <a:t>元</a:t>
            </a:r>
            <a:r>
              <a:rPr lang="zh-CN" altLang="en-US" sz="1100" dirty="0" smtClean="0">
                <a:solidFill>
                  <a:srgbClr val="00B050"/>
                </a:solidFill>
                <a:latin typeface="楷体" panose="02010609060101010101" pitchFamily="49" charset="-122"/>
                <a:ea typeface="楷体" panose="02010609060101010101" pitchFamily="49" charset="-122"/>
              </a:rPr>
              <a:t>函数声明</a:t>
            </a:r>
            <a:endParaRPr lang="zh-CN" altLang="en-US" sz="1100" dirty="0">
              <a:solidFill>
                <a:srgbClr val="00B050"/>
              </a:solidFill>
            </a:endParaRPr>
          </a:p>
        </p:txBody>
      </p:sp>
      <p:sp>
        <p:nvSpPr>
          <p:cNvPr id="34" name="矩形 33"/>
          <p:cNvSpPr/>
          <p:nvPr/>
        </p:nvSpPr>
        <p:spPr>
          <a:xfrm>
            <a:off x="1210359" y="2527510"/>
            <a:ext cx="1172116" cy="261610"/>
          </a:xfrm>
          <a:prstGeom prst="rect">
            <a:avLst/>
          </a:prstGeom>
        </p:spPr>
        <p:txBody>
          <a:bodyPr wrap="none">
            <a:spAutoFit/>
          </a:bodyPr>
          <a:lstStyle/>
          <a:p>
            <a:r>
              <a:rPr lang="en-US" altLang="zh-CN" sz="1100" dirty="0" smtClean="0">
                <a:solidFill>
                  <a:srgbClr val="00B050"/>
                </a:solidFill>
                <a:latin typeface="楷体" panose="02010609060101010101" pitchFamily="49" charset="-122"/>
                <a:ea typeface="楷体" panose="02010609060101010101" pitchFamily="49" charset="-122"/>
              </a:rPr>
              <a:t>//</a:t>
            </a:r>
            <a:r>
              <a:rPr lang="zh-CN" altLang="en-US" sz="1100" dirty="0" smtClean="0">
                <a:solidFill>
                  <a:srgbClr val="00B050"/>
                </a:solidFill>
                <a:latin typeface="楷体" panose="02010609060101010101" pitchFamily="49" charset="-122"/>
                <a:ea typeface="楷体" panose="02010609060101010101" pitchFamily="49" charset="-122"/>
              </a:rPr>
              <a:t>友</a:t>
            </a:r>
            <a:r>
              <a:rPr lang="zh-CN" altLang="en-US" sz="1100" dirty="0">
                <a:solidFill>
                  <a:srgbClr val="00B050"/>
                </a:solidFill>
                <a:latin typeface="楷体" panose="02010609060101010101" pitchFamily="49" charset="-122"/>
                <a:ea typeface="楷体" panose="02010609060101010101" pitchFamily="49" charset="-122"/>
              </a:rPr>
              <a:t>元</a:t>
            </a:r>
            <a:r>
              <a:rPr lang="zh-CN" altLang="en-US" sz="1100" dirty="0" smtClean="0">
                <a:solidFill>
                  <a:srgbClr val="00B050"/>
                </a:solidFill>
                <a:latin typeface="楷体" panose="02010609060101010101" pitchFamily="49" charset="-122"/>
                <a:ea typeface="楷体" panose="02010609060101010101" pitchFamily="49" charset="-122"/>
              </a:rPr>
              <a:t>函数</a:t>
            </a:r>
            <a:r>
              <a:rPr lang="zh-CN" altLang="en-US" sz="1100" dirty="0">
                <a:solidFill>
                  <a:srgbClr val="00B050"/>
                </a:solidFill>
                <a:latin typeface="楷体" panose="02010609060101010101" pitchFamily="49" charset="-122"/>
                <a:ea typeface="楷体" panose="02010609060101010101" pitchFamily="49" charset="-122"/>
              </a:rPr>
              <a:t>定义</a:t>
            </a:r>
            <a:endParaRPr lang="zh-CN" altLang="en-US" sz="1100" dirty="0">
              <a:solidFill>
                <a:srgbClr val="00B050"/>
              </a:solidFill>
            </a:endParaRPr>
          </a:p>
        </p:txBody>
      </p:sp>
    </p:spTree>
    <p:extLst>
      <p:ext uri="{BB962C8B-B14F-4D97-AF65-F5344CB8AC3E}">
        <p14:creationId xmlns:p14="http://schemas.microsoft.com/office/powerpoint/2010/main" val="21949385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smtClean="0">
                <a:latin typeface="Britannic Bold" panose="020B0903060703020204" pitchFamily="34" charset="0"/>
                <a:sym typeface="+mn-ea"/>
              </a:rPr>
              <a:t>3.5.1</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元函数</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24733" y="83400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友元函数用法对比</a:t>
            </a:r>
            <a:endParaRPr lang="zh-CN" altLang="en-US" sz="1600" b="1" dirty="0">
              <a:solidFill>
                <a:srgbClr val="0000FF"/>
              </a:solidFill>
              <a:latin typeface="华文行楷" panose="02010800040101010101" pitchFamily="2" charset="-122"/>
              <a:ea typeface="华文行楷" panose="02010800040101010101" pitchFamily="2" charset="-122"/>
            </a:endParaRPr>
          </a:p>
        </p:txBody>
      </p:sp>
      <p:grpSp>
        <p:nvGrpSpPr>
          <p:cNvPr id="5" name="组合 4"/>
          <p:cNvGrpSpPr/>
          <p:nvPr/>
        </p:nvGrpSpPr>
        <p:grpSpPr>
          <a:xfrm>
            <a:off x="677793" y="1218011"/>
            <a:ext cx="2758876" cy="5288422"/>
            <a:chOff x="394712" y="1107995"/>
            <a:chExt cx="2758876" cy="5288422"/>
          </a:xfrm>
        </p:grpSpPr>
        <p:pic>
          <p:nvPicPr>
            <p:cNvPr id="6" name="图片 5"/>
            <p:cNvPicPr>
              <a:picLocks noChangeAspect="1"/>
            </p:cNvPicPr>
            <p:nvPr/>
          </p:nvPicPr>
          <p:blipFill>
            <a:blip r:embed="rId2"/>
            <a:stretch>
              <a:fillRect/>
            </a:stretch>
          </p:blipFill>
          <p:spPr>
            <a:xfrm>
              <a:off x="404873" y="1107995"/>
              <a:ext cx="2748715" cy="3057075"/>
            </a:xfrm>
            <a:prstGeom prst="rect">
              <a:avLst/>
            </a:prstGeom>
            <a:ln>
              <a:solidFill>
                <a:srgbClr val="00B0F0"/>
              </a:solidFill>
            </a:ln>
          </p:spPr>
        </p:pic>
        <p:pic>
          <p:nvPicPr>
            <p:cNvPr id="7" name="图片 6"/>
            <p:cNvPicPr>
              <a:picLocks noChangeAspect="1"/>
            </p:cNvPicPr>
            <p:nvPr/>
          </p:nvPicPr>
          <p:blipFill>
            <a:blip r:embed="rId3"/>
            <a:stretch>
              <a:fillRect/>
            </a:stretch>
          </p:blipFill>
          <p:spPr>
            <a:xfrm>
              <a:off x="394712" y="4175230"/>
              <a:ext cx="2758876" cy="2221187"/>
            </a:xfrm>
            <a:prstGeom prst="rect">
              <a:avLst/>
            </a:prstGeom>
            <a:ln>
              <a:solidFill>
                <a:srgbClr val="00B0F0"/>
              </a:solidFill>
            </a:ln>
          </p:spPr>
        </p:pic>
      </p:grpSp>
      <p:pic>
        <p:nvPicPr>
          <p:cNvPr id="9" name="图片 8"/>
          <p:cNvPicPr>
            <a:picLocks noChangeAspect="1"/>
          </p:cNvPicPr>
          <p:nvPr/>
        </p:nvPicPr>
        <p:blipFill>
          <a:blip r:embed="rId4"/>
          <a:stretch>
            <a:fillRect/>
          </a:stretch>
        </p:blipFill>
        <p:spPr>
          <a:xfrm>
            <a:off x="4125072" y="1359463"/>
            <a:ext cx="3819986" cy="3428437"/>
          </a:xfrm>
          <a:prstGeom prst="rect">
            <a:avLst/>
          </a:prstGeom>
          <a:ln>
            <a:solidFill>
              <a:srgbClr val="FF0000"/>
            </a:solidFill>
          </a:ln>
        </p:spPr>
      </p:pic>
      <p:pic>
        <p:nvPicPr>
          <p:cNvPr id="10" name="图片 9">
            <a:hlinkClick r:id="rId5" action="ppaction://hlinkfile"/>
          </p:cNvPr>
          <p:cNvPicPr>
            <a:picLocks noChangeAspect="1"/>
          </p:cNvPicPr>
          <p:nvPr/>
        </p:nvPicPr>
        <p:blipFill>
          <a:blip r:embed="rId6"/>
          <a:stretch>
            <a:fillRect/>
          </a:stretch>
        </p:blipFill>
        <p:spPr>
          <a:xfrm>
            <a:off x="4735757" y="4984611"/>
            <a:ext cx="2598616" cy="1437360"/>
          </a:xfrm>
          <a:prstGeom prst="rect">
            <a:avLst/>
          </a:prstGeom>
          <a:effectLst>
            <a:outerShdw blurRad="63500" sx="102000" sy="102000" algn="ctr" rotWithShape="0">
              <a:prstClr val="black">
                <a:alpha val="40000"/>
              </a:prstClr>
            </a:outerShdw>
          </a:effectLst>
        </p:spPr>
      </p:pic>
      <p:sp>
        <p:nvSpPr>
          <p:cNvPr id="11" name="矩形 10"/>
          <p:cNvSpPr/>
          <p:nvPr/>
        </p:nvSpPr>
        <p:spPr>
          <a:xfrm>
            <a:off x="4429192" y="1854428"/>
            <a:ext cx="3515866" cy="926592"/>
          </a:xfrm>
          <a:prstGeom prst="rect">
            <a:avLst/>
          </a:prstGeom>
          <a:solidFill>
            <a:schemeClr val="tx1">
              <a:alpha val="21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889000" y="1549400"/>
            <a:ext cx="2547669" cy="1069848"/>
          </a:xfrm>
          <a:prstGeom prst="rect">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2926130" y="824198"/>
            <a:ext cx="6217870" cy="338554"/>
          </a:xfrm>
          <a:prstGeom prst="rect">
            <a:avLst/>
          </a:prstGeom>
          <a:noFill/>
        </p:spPr>
        <p:txBody>
          <a:bodyPr wrap="square" rtlCol="0">
            <a:spAutoFit/>
          </a:bodyPr>
          <a:lstStyle/>
          <a:p>
            <a:r>
              <a:rPr lang="zh-CN" altLang="en-US" sz="1600" b="1" dirty="0" smtClean="0">
                <a:solidFill>
                  <a:srgbClr val="00B050"/>
                </a:solidFill>
                <a:latin typeface="楷体" panose="02010609060101010101" pitchFamily="49" charset="-122"/>
                <a:ea typeface="楷体" panose="02010609060101010101" pitchFamily="49" charset="-122"/>
              </a:rPr>
              <a:t>案例</a:t>
            </a:r>
            <a:r>
              <a:rPr lang="en-US" altLang="zh-CN" sz="1600" b="1" dirty="0" smtClean="0">
                <a:solidFill>
                  <a:srgbClr val="00B050"/>
                </a:solidFill>
                <a:latin typeface="楷体" panose="02010609060101010101" pitchFamily="49" charset="-122"/>
                <a:ea typeface="楷体" panose="02010609060101010101" pitchFamily="49" charset="-122"/>
              </a:rPr>
              <a:t>1</a:t>
            </a:r>
            <a:r>
              <a:rPr lang="zh-CN" altLang="en-US" sz="1600" b="1" dirty="0" smtClean="0">
                <a:solidFill>
                  <a:srgbClr val="00B050"/>
                </a:solidFill>
                <a:latin typeface="楷体" panose="02010609060101010101" pitchFamily="49" charset="-122"/>
                <a:ea typeface="楷体" panose="02010609060101010101" pitchFamily="49" charset="-122"/>
              </a:rPr>
              <a:t>：</a:t>
            </a:r>
            <a:r>
              <a:rPr lang="zh-CN" altLang="en-US" sz="1600" b="1" dirty="0" smtClean="0">
                <a:solidFill>
                  <a:srgbClr val="FF0000"/>
                </a:solidFill>
                <a:latin typeface="楷体" panose="02010609060101010101" pitchFamily="49" charset="-122"/>
                <a:ea typeface="楷体" panose="02010609060101010101" pitchFamily="49" charset="-122"/>
              </a:rPr>
              <a:t>不使用友元</a:t>
            </a:r>
            <a:r>
              <a:rPr lang="zh-CN" altLang="en-US" sz="1600" b="1" dirty="0" smtClean="0">
                <a:solidFill>
                  <a:srgbClr val="00B050"/>
                </a:solidFill>
                <a:latin typeface="楷体" panose="02010609060101010101" pitchFamily="49" charset="-122"/>
                <a:ea typeface="楷体" panose="02010609060101010101" pitchFamily="49" charset="-122"/>
              </a:rPr>
              <a:t>，判断两个对象的生日是否相同</a:t>
            </a:r>
            <a:endParaRPr lang="zh-CN" altLang="en-US" sz="1600" b="1" dirty="0">
              <a:solidFill>
                <a:srgbClr val="00B050"/>
              </a:solidFill>
              <a:latin typeface="楷体" panose="02010609060101010101" pitchFamily="49" charset="-122"/>
              <a:ea typeface="楷体" panose="02010609060101010101" pitchFamily="49" charset="-122"/>
            </a:endParaRPr>
          </a:p>
        </p:txBody>
      </p:sp>
      <p:cxnSp>
        <p:nvCxnSpPr>
          <p:cNvPr id="15" name="直接箭头连接符 14"/>
          <p:cNvCxnSpPr>
            <a:stCxn id="12" idx="3"/>
          </p:cNvCxnSpPr>
          <p:nvPr/>
        </p:nvCxnSpPr>
        <p:spPr>
          <a:xfrm>
            <a:off x="3436669" y="2084324"/>
            <a:ext cx="992523" cy="17627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rot="567860">
            <a:off x="3448297" y="1893761"/>
            <a:ext cx="1657672" cy="307777"/>
          </a:xfrm>
          <a:prstGeom prst="rect">
            <a:avLst/>
          </a:prstGeom>
          <a:noFill/>
        </p:spPr>
        <p:txBody>
          <a:bodyPr wrap="square" rtlCol="0">
            <a:spAutoFit/>
          </a:bodyPr>
          <a:lstStyle/>
          <a:p>
            <a:r>
              <a:rPr lang="zh-CN" altLang="en-US" sz="1400" dirty="0" smtClean="0">
                <a:solidFill>
                  <a:srgbClr val="FF0000"/>
                </a:solidFill>
                <a:latin typeface="楷体" panose="02010609060101010101" pitchFamily="49" charset="-122"/>
                <a:ea typeface="楷体" panose="02010609060101010101" pitchFamily="49" charset="-122"/>
              </a:rPr>
              <a:t>彼此无关</a:t>
            </a:r>
            <a:endParaRPr lang="zh-CN" altLang="en-US" sz="1400" dirty="0">
              <a:solidFill>
                <a:srgbClr val="FF0000"/>
              </a:solidFill>
              <a:latin typeface="楷体" panose="02010609060101010101" pitchFamily="49" charset="-122"/>
              <a:ea typeface="楷体" panose="02010609060101010101" pitchFamily="49" charset="-122"/>
            </a:endParaRPr>
          </a:p>
        </p:txBody>
      </p:sp>
      <p:sp>
        <p:nvSpPr>
          <p:cNvPr id="18" name="文本框 17"/>
          <p:cNvSpPr txBox="1"/>
          <p:nvPr/>
        </p:nvSpPr>
        <p:spPr>
          <a:xfrm>
            <a:off x="6583680" y="1854428"/>
            <a:ext cx="1432038" cy="253916"/>
          </a:xfrm>
          <a:prstGeom prst="rect">
            <a:avLst/>
          </a:prstGeom>
          <a:noFill/>
        </p:spPr>
        <p:txBody>
          <a:bodyPr wrap="square" rtlCol="0">
            <a:spAutoFit/>
          </a:bodyPr>
          <a:lstStyle/>
          <a:p>
            <a:pPr algn="ctr"/>
            <a:r>
              <a:rPr lang="zh-CN" altLang="en-US" sz="1050" b="1" dirty="0" smtClean="0">
                <a:solidFill>
                  <a:schemeClr val="bg1"/>
                </a:solidFill>
                <a:latin typeface="楷体" panose="02010609060101010101" pitchFamily="49" charset="-122"/>
                <a:ea typeface="楷体" panose="02010609060101010101" pitchFamily="49" charset="-122"/>
              </a:rPr>
              <a:t>某个流浪函数</a:t>
            </a:r>
            <a:endParaRPr lang="zh-CN" altLang="en-US" sz="1050" b="1" dirty="0">
              <a:solidFill>
                <a:schemeClr val="bg1"/>
              </a:solidFill>
              <a:latin typeface="楷体" panose="02010609060101010101" pitchFamily="49" charset="-122"/>
              <a:ea typeface="楷体" panose="02010609060101010101" pitchFamily="49" charset="-122"/>
            </a:endParaRPr>
          </a:p>
        </p:txBody>
      </p:sp>
      <p:sp>
        <p:nvSpPr>
          <p:cNvPr id="2" name="椭圆 1"/>
          <p:cNvSpPr/>
          <p:nvPr/>
        </p:nvSpPr>
        <p:spPr>
          <a:xfrm>
            <a:off x="3434274" y="779225"/>
            <a:ext cx="1532362" cy="4556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00718752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smtClean="0">
                <a:latin typeface="Britannic Bold" panose="020B0903060703020204" pitchFamily="34" charset="0"/>
                <a:sym typeface="+mn-ea"/>
              </a:rPr>
              <a:t>3.5.1</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元函数</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24733" y="83400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友元函数用法对比</a:t>
            </a:r>
            <a:endParaRPr lang="zh-CN" altLang="en-US" sz="1600" b="1" dirty="0">
              <a:solidFill>
                <a:srgbClr val="0000FF"/>
              </a:solidFill>
              <a:latin typeface="华文行楷" panose="02010800040101010101" pitchFamily="2" charset="-122"/>
              <a:ea typeface="华文行楷" panose="02010800040101010101" pitchFamily="2" charset="-122"/>
            </a:endParaRPr>
          </a:p>
        </p:txBody>
      </p:sp>
      <p:pic>
        <p:nvPicPr>
          <p:cNvPr id="10" name="图片 9">
            <a:hlinkClick r:id="rId2" action="ppaction://hlinkfile"/>
          </p:cNvPr>
          <p:cNvPicPr>
            <a:picLocks noChangeAspect="1"/>
          </p:cNvPicPr>
          <p:nvPr/>
        </p:nvPicPr>
        <p:blipFill>
          <a:blip r:embed="rId3"/>
          <a:stretch>
            <a:fillRect/>
          </a:stretch>
        </p:blipFill>
        <p:spPr>
          <a:xfrm>
            <a:off x="4244883" y="4711608"/>
            <a:ext cx="3088346" cy="1708242"/>
          </a:xfrm>
          <a:prstGeom prst="rect">
            <a:avLst/>
          </a:prstGeom>
          <a:effectLst>
            <a:outerShdw blurRad="63500" sx="102000" sy="102000" algn="ctr" rotWithShape="0">
              <a:prstClr val="black">
                <a:alpha val="40000"/>
              </a:prstClr>
            </a:outerShdw>
          </a:effectLst>
        </p:spPr>
      </p:pic>
      <p:sp>
        <p:nvSpPr>
          <p:cNvPr id="13" name="文本框 12"/>
          <p:cNvSpPr txBox="1"/>
          <p:nvPr/>
        </p:nvSpPr>
        <p:spPr>
          <a:xfrm>
            <a:off x="2926130" y="824198"/>
            <a:ext cx="6217870" cy="338554"/>
          </a:xfrm>
          <a:prstGeom prst="rect">
            <a:avLst/>
          </a:prstGeom>
          <a:noFill/>
        </p:spPr>
        <p:txBody>
          <a:bodyPr wrap="square" rtlCol="0">
            <a:spAutoFit/>
          </a:bodyPr>
          <a:lstStyle/>
          <a:p>
            <a:r>
              <a:rPr lang="zh-CN" altLang="en-US" sz="1600" b="1" dirty="0" smtClean="0">
                <a:solidFill>
                  <a:srgbClr val="00B050"/>
                </a:solidFill>
                <a:latin typeface="楷体" panose="02010609060101010101" pitchFamily="49" charset="-122"/>
                <a:ea typeface="楷体" panose="02010609060101010101" pitchFamily="49" charset="-122"/>
              </a:rPr>
              <a:t>案例</a:t>
            </a:r>
            <a:r>
              <a:rPr lang="en-US" altLang="zh-CN" sz="1600" b="1" dirty="0">
                <a:solidFill>
                  <a:srgbClr val="00B050"/>
                </a:solidFill>
                <a:latin typeface="楷体" panose="02010609060101010101" pitchFamily="49" charset="-122"/>
                <a:ea typeface="楷体" panose="02010609060101010101" pitchFamily="49" charset="-122"/>
              </a:rPr>
              <a:t>2</a:t>
            </a:r>
            <a:r>
              <a:rPr lang="zh-CN" altLang="en-US" sz="1600" b="1" dirty="0" smtClean="0">
                <a:solidFill>
                  <a:srgbClr val="00B050"/>
                </a:solidFill>
                <a:latin typeface="楷体" panose="02010609060101010101" pitchFamily="49" charset="-122"/>
                <a:ea typeface="楷体" panose="02010609060101010101" pitchFamily="49" charset="-122"/>
              </a:rPr>
              <a:t>：用友元，判断两个对象的生日是否相同</a:t>
            </a:r>
            <a:endParaRPr lang="zh-CN" altLang="en-US" sz="1600" b="1" dirty="0">
              <a:solidFill>
                <a:srgbClr val="00B050"/>
              </a:solidFill>
              <a:latin typeface="楷体" panose="02010609060101010101" pitchFamily="49" charset="-122"/>
              <a:ea typeface="楷体" panose="02010609060101010101" pitchFamily="49" charset="-122"/>
            </a:endParaRPr>
          </a:p>
        </p:txBody>
      </p:sp>
      <p:pic>
        <p:nvPicPr>
          <p:cNvPr id="17" name="图片 16"/>
          <p:cNvPicPr>
            <a:picLocks noChangeAspect="1"/>
          </p:cNvPicPr>
          <p:nvPr/>
        </p:nvPicPr>
        <p:blipFill>
          <a:blip r:embed="rId4"/>
          <a:stretch>
            <a:fillRect/>
          </a:stretch>
        </p:blipFill>
        <p:spPr>
          <a:xfrm>
            <a:off x="455831" y="1162752"/>
            <a:ext cx="2595460" cy="3040975"/>
          </a:xfrm>
          <a:prstGeom prst="rect">
            <a:avLst/>
          </a:prstGeom>
          <a:ln>
            <a:solidFill>
              <a:srgbClr val="00B0F0"/>
            </a:solidFill>
          </a:ln>
        </p:spPr>
      </p:pic>
      <p:pic>
        <p:nvPicPr>
          <p:cNvPr id="18" name="图片 17"/>
          <p:cNvPicPr>
            <a:picLocks noChangeAspect="1"/>
          </p:cNvPicPr>
          <p:nvPr/>
        </p:nvPicPr>
        <p:blipFill>
          <a:blip r:embed="rId5"/>
          <a:stretch>
            <a:fillRect/>
          </a:stretch>
        </p:blipFill>
        <p:spPr>
          <a:xfrm>
            <a:off x="443131" y="4216428"/>
            <a:ext cx="2608160" cy="2582908"/>
          </a:xfrm>
          <a:prstGeom prst="rect">
            <a:avLst/>
          </a:prstGeom>
          <a:ln>
            <a:solidFill>
              <a:srgbClr val="00B0F0"/>
            </a:solidFill>
          </a:ln>
        </p:spPr>
      </p:pic>
      <p:pic>
        <p:nvPicPr>
          <p:cNvPr id="19" name="图片 18"/>
          <p:cNvPicPr>
            <a:picLocks noChangeAspect="1"/>
          </p:cNvPicPr>
          <p:nvPr/>
        </p:nvPicPr>
        <p:blipFill>
          <a:blip r:embed="rId6"/>
          <a:stretch>
            <a:fillRect/>
          </a:stretch>
        </p:blipFill>
        <p:spPr>
          <a:xfrm>
            <a:off x="3195625" y="1186498"/>
            <a:ext cx="5112521" cy="3376193"/>
          </a:xfrm>
          <a:prstGeom prst="rect">
            <a:avLst/>
          </a:prstGeom>
          <a:ln>
            <a:solidFill>
              <a:srgbClr val="FF0000"/>
            </a:solidFill>
          </a:ln>
        </p:spPr>
      </p:pic>
      <p:sp>
        <p:nvSpPr>
          <p:cNvPr id="11" name="矩形 10"/>
          <p:cNvSpPr/>
          <p:nvPr/>
        </p:nvSpPr>
        <p:spPr>
          <a:xfrm>
            <a:off x="637153" y="1398270"/>
            <a:ext cx="2403384" cy="1139190"/>
          </a:xfrm>
          <a:prstGeom prst="rect">
            <a:avLst/>
          </a:prstGeom>
          <a:solidFill>
            <a:schemeClr val="tx1">
              <a:alpha val="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8" name="直接连接符 7"/>
          <p:cNvCxnSpPr/>
          <p:nvPr/>
        </p:nvCxnSpPr>
        <p:spPr>
          <a:xfrm>
            <a:off x="4130758" y="3305539"/>
            <a:ext cx="2130342"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83719" y="2448289"/>
            <a:ext cx="125197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946150" y="2408710"/>
            <a:ext cx="31750" cy="3838211"/>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43131" y="6172200"/>
            <a:ext cx="2597406"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443131" y="6128314"/>
            <a:ext cx="2718971" cy="670212"/>
            <a:chOff x="443131" y="6129124"/>
            <a:chExt cx="2718971" cy="670212"/>
          </a:xfrm>
        </p:grpSpPr>
        <p:sp>
          <p:nvSpPr>
            <p:cNvPr id="30" name="矩形 29"/>
            <p:cNvSpPr/>
            <p:nvPr/>
          </p:nvSpPr>
          <p:spPr>
            <a:xfrm>
              <a:off x="443131" y="6172200"/>
              <a:ext cx="2608160" cy="627136"/>
            </a:xfrm>
            <a:prstGeom prst="rect">
              <a:avLst/>
            </a:prstGeom>
            <a:solidFill>
              <a:schemeClr val="tx1">
                <a:alpha val="21000"/>
              </a:schemeClr>
            </a:solidFill>
            <a:ln w="12700">
              <a:solidFill>
                <a:srgbClr val="C400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文本框 30"/>
            <p:cNvSpPr txBox="1"/>
            <p:nvPr/>
          </p:nvSpPr>
          <p:spPr>
            <a:xfrm>
              <a:off x="2099779" y="6129124"/>
              <a:ext cx="1062323" cy="253916"/>
            </a:xfrm>
            <a:prstGeom prst="rect">
              <a:avLst/>
            </a:prstGeom>
            <a:noFill/>
          </p:spPr>
          <p:txBody>
            <a:bodyPr wrap="square" rtlCol="0">
              <a:spAutoFit/>
            </a:bodyPr>
            <a:lstStyle/>
            <a:p>
              <a:pPr algn="ctr"/>
              <a:r>
                <a:rPr lang="zh-CN" altLang="en-US" sz="1050" b="1" dirty="0" smtClean="0">
                  <a:solidFill>
                    <a:schemeClr val="bg1"/>
                  </a:solidFill>
                  <a:latin typeface="楷体" panose="02010609060101010101" pitchFamily="49" charset="-122"/>
                  <a:ea typeface="楷体" panose="02010609060101010101" pitchFamily="49" charset="-122"/>
                </a:rPr>
                <a:t>某个流浪函数</a:t>
              </a:r>
              <a:endParaRPr lang="zh-CN" altLang="en-US" sz="1050" b="1" dirty="0">
                <a:solidFill>
                  <a:schemeClr val="bg1"/>
                </a:solidFill>
                <a:latin typeface="楷体" panose="02010609060101010101" pitchFamily="49" charset="-122"/>
                <a:ea typeface="楷体" panose="02010609060101010101" pitchFamily="49" charset="-122"/>
              </a:endParaRPr>
            </a:p>
          </p:txBody>
        </p:sp>
      </p:grpSp>
      <p:pic>
        <p:nvPicPr>
          <p:cNvPr id="28" name="图片 2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2485011" y="6382230"/>
            <a:ext cx="360410" cy="360410"/>
          </a:xfrm>
          <a:prstGeom prst="rect">
            <a:avLst/>
          </a:prstGeom>
        </p:spPr>
      </p:pic>
      <p:cxnSp>
        <p:nvCxnSpPr>
          <p:cNvPr id="20" name="直接箭头连接符 19"/>
          <p:cNvCxnSpPr/>
          <p:nvPr/>
        </p:nvCxnSpPr>
        <p:spPr>
          <a:xfrm flipH="1">
            <a:off x="1360274" y="1617044"/>
            <a:ext cx="49433" cy="4773900"/>
          </a:xfrm>
          <a:prstGeom prst="straightConnector1">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64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672847" y="5191563"/>
            <a:ext cx="7893050" cy="728325"/>
          </a:xfrm>
          <a:prstGeom prst="roundRect">
            <a:avLst>
              <a:gd name="adj" fmla="val 7384"/>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圆角矩形 10"/>
          <p:cNvSpPr/>
          <p:nvPr/>
        </p:nvSpPr>
        <p:spPr>
          <a:xfrm>
            <a:off x="715773" y="4303384"/>
            <a:ext cx="7893050" cy="728325"/>
          </a:xfrm>
          <a:prstGeom prst="roundRect">
            <a:avLst>
              <a:gd name="adj" fmla="val 7384"/>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圆角矩形 9"/>
          <p:cNvSpPr/>
          <p:nvPr/>
        </p:nvSpPr>
        <p:spPr>
          <a:xfrm>
            <a:off x="672847" y="3277999"/>
            <a:ext cx="7893050" cy="728325"/>
          </a:xfrm>
          <a:prstGeom prst="roundRect">
            <a:avLst>
              <a:gd name="adj" fmla="val 7384"/>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圆角矩形 8"/>
          <p:cNvSpPr/>
          <p:nvPr/>
        </p:nvSpPr>
        <p:spPr>
          <a:xfrm>
            <a:off x="672847" y="1954264"/>
            <a:ext cx="7893050" cy="1162819"/>
          </a:xfrm>
          <a:prstGeom prst="roundRect">
            <a:avLst>
              <a:gd name="adj" fmla="val 7384"/>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2353" y="95900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smtClean="0">
                <a:solidFill>
                  <a:srgbClr val="C00000"/>
                </a:solidFill>
                <a:latin typeface="Bodoni MT Black" panose="02070A03080606020203" pitchFamily="18" charset="0"/>
                <a:ea typeface="黑体" panose="02010609060101010101" pitchFamily="49" charset="-122"/>
              </a:rPr>
              <a:t>2. </a:t>
            </a:r>
            <a:r>
              <a:rPr lang="zh-CN" altLang="en-US" sz="2000" b="1" dirty="0" smtClean="0">
                <a:solidFill>
                  <a:srgbClr val="C00000"/>
                </a:solidFill>
                <a:latin typeface="Bodoni MT Black" panose="02070A03080606020203" pitchFamily="18" charset="0"/>
                <a:ea typeface="黑体" panose="02010609060101010101" pitchFamily="49" charset="-122"/>
              </a:rPr>
              <a:t>友元函数正确使用注意事项：</a:t>
            </a:r>
            <a:endParaRPr lang="zh-CN" altLang="en-US" sz="2000" b="1" dirty="0">
              <a:solidFill>
                <a:srgbClr val="00B0F0"/>
              </a:solidFill>
              <a:latin typeface="楷体" panose="02010609060101010101" pitchFamily="49" charset="-122"/>
              <a:ea typeface="楷体" panose="02010609060101010101" pitchFamily="49" charset="-122"/>
            </a:endParaRPr>
          </a:p>
        </p:txBody>
      </p:sp>
      <p:sp>
        <p:nvSpPr>
          <p:cNvPr id="4" name="标题 1"/>
          <p:cNvSpPr>
            <a:spLocks noGrp="1"/>
          </p:cNvSpPr>
          <p:nvPr>
            <p:ph type="title"/>
          </p:nvPr>
        </p:nvSpPr>
        <p:spPr>
          <a:xfrm>
            <a:off x="779285" y="1"/>
            <a:ext cx="7681321" cy="810260"/>
          </a:xfrm>
        </p:spPr>
        <p:txBody>
          <a:bodyPr/>
          <a:lstStyle/>
          <a:p>
            <a:r>
              <a:rPr lang="en-US" altLang="zh-CN" dirty="0" smtClean="0">
                <a:latin typeface="Britannic Bold" panose="020B0903060703020204" pitchFamily="34" charset="0"/>
                <a:sym typeface="+mn-ea"/>
              </a:rPr>
              <a:t>3.5.1</a:t>
            </a:r>
            <a:r>
              <a:rPr lang="en-US" altLang="zh-CN" dirty="0" smtClean="0">
                <a:sym typeface="+mn-ea"/>
              </a:rPr>
              <a:t> </a:t>
            </a:r>
            <a:r>
              <a:rPr lang="zh-CN" altLang="en-US" dirty="0">
                <a:sym typeface="+mn-ea"/>
              </a:rPr>
              <a:t>友</a:t>
            </a:r>
            <a:r>
              <a:rPr lang="zh-CN" altLang="en-US" dirty="0" smtClean="0">
                <a:sym typeface="+mn-ea"/>
              </a:rPr>
              <a:t>元函数</a:t>
            </a:r>
            <a:endParaRPr lang="zh-CN" altLang="en-US" dirty="0">
              <a:solidFill>
                <a:srgbClr val="FFFF00"/>
              </a:solidFill>
              <a:latin typeface="Britannic Bold" panose="020B0903060703020204" pitchFamily="34" charset="0"/>
              <a:sym typeface="+mn-ea"/>
            </a:endParaRPr>
          </a:p>
        </p:txBody>
      </p:sp>
      <p:sp>
        <p:nvSpPr>
          <p:cNvPr id="2" name="矩形 1"/>
          <p:cNvSpPr/>
          <p:nvPr/>
        </p:nvSpPr>
        <p:spPr>
          <a:xfrm>
            <a:off x="332352" y="1954264"/>
            <a:ext cx="8177663" cy="120032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smtClean="0">
                <a:solidFill>
                  <a:srgbClr val="0066FF"/>
                </a:solidFill>
                <a:latin typeface="+mn-ea"/>
              </a:rPr>
              <a:t> 声明与定义</a:t>
            </a:r>
            <a:r>
              <a:rPr lang="zh-CN" altLang="en-US" sz="1600" dirty="0" smtClean="0">
                <a:latin typeface="+mn-ea"/>
              </a:rPr>
              <a:t>：</a:t>
            </a:r>
            <a:r>
              <a:rPr lang="zh-CN" altLang="en-US" sz="1400" dirty="0">
                <a:solidFill>
                  <a:srgbClr val="0033CC"/>
                </a:solidFill>
                <a:latin typeface="+mj-ea"/>
                <a:ea typeface="+mj-ea"/>
                <a:sym typeface="Wingdings" panose="05000000000000000000" pitchFamily="2" charset="2"/>
              </a:rPr>
              <a:t></a:t>
            </a:r>
            <a:r>
              <a:rPr lang="zh-CN" altLang="en-US" sz="1600" dirty="0" smtClean="0">
                <a:latin typeface="+mj-ea"/>
                <a:ea typeface="+mj-ea"/>
              </a:rPr>
              <a:t>通常</a:t>
            </a:r>
            <a:r>
              <a:rPr lang="zh-CN" altLang="en-US" sz="1600" dirty="0">
                <a:latin typeface="+mj-ea"/>
                <a:ea typeface="+mj-ea"/>
              </a:rPr>
              <a:t>友元函数是在</a:t>
            </a:r>
            <a:r>
              <a:rPr lang="zh-CN" altLang="en-US" sz="1600" b="1" dirty="0" smtClean="0">
                <a:latin typeface="楷体" panose="02010609060101010101" pitchFamily="49" charset="-122"/>
                <a:ea typeface="楷体" panose="02010609060101010101" pitchFamily="49" charset="-122"/>
              </a:rPr>
              <a:t>类内给</a:t>
            </a:r>
            <a:r>
              <a:rPr lang="zh-CN" altLang="en-US" sz="1600" b="1" dirty="0">
                <a:latin typeface="楷体" panose="02010609060101010101" pitchFamily="49" charset="-122"/>
                <a:ea typeface="楷体" panose="02010609060101010101" pitchFamily="49" charset="-122"/>
              </a:rPr>
              <a:t>出原型声明</a:t>
            </a:r>
            <a:r>
              <a:rPr lang="zh-CN" altLang="en-US" sz="1600" dirty="0">
                <a:latin typeface="+mj-ea"/>
                <a:ea typeface="+mj-ea"/>
              </a:rPr>
              <a:t>，声明的位置任意，不受访问属性的限制</a:t>
            </a:r>
            <a:r>
              <a:rPr lang="zh-CN" altLang="en-US" sz="1600" dirty="0" smtClean="0">
                <a:latin typeface="+mj-ea"/>
                <a:ea typeface="+mj-ea"/>
              </a:rPr>
              <a:t>。</a:t>
            </a:r>
            <a:r>
              <a:rPr lang="zh-CN" altLang="en-US" sz="1200" dirty="0" smtClean="0">
                <a:solidFill>
                  <a:srgbClr val="0033CC"/>
                </a:solidFill>
                <a:latin typeface="+mj-ea"/>
                <a:ea typeface="+mj-ea"/>
              </a:rPr>
              <a:t>②</a:t>
            </a:r>
            <a:r>
              <a:rPr lang="zh-CN" altLang="en-US" sz="1600" dirty="0" smtClean="0">
                <a:latin typeface="+mj-ea"/>
                <a:ea typeface="+mj-ea"/>
              </a:rPr>
              <a:t>声明</a:t>
            </a:r>
            <a:r>
              <a:rPr lang="zh-CN" altLang="en-US" sz="1600" dirty="0">
                <a:latin typeface="+mj-ea"/>
                <a:ea typeface="+mj-ea"/>
              </a:rPr>
              <a:t>以后的友元函数在</a:t>
            </a:r>
            <a:r>
              <a:rPr lang="zh-CN" altLang="en-US" sz="1600" b="1" dirty="0">
                <a:latin typeface="楷体" panose="02010609060101010101" pitchFamily="49" charset="-122"/>
                <a:ea typeface="楷体" panose="02010609060101010101" pitchFamily="49" charset="-122"/>
              </a:rPr>
              <a:t>类外面给出完整定义</a:t>
            </a:r>
            <a:r>
              <a:rPr lang="zh-CN" altLang="en-US" sz="1600" dirty="0">
                <a:latin typeface="+mj-ea"/>
                <a:ea typeface="+mj-ea"/>
              </a:rPr>
              <a:t>，此时前面不能再加关键字</a:t>
            </a:r>
            <a:r>
              <a:rPr lang="en-US" altLang="zh-CN" sz="1600" dirty="0">
                <a:latin typeface="+mj-ea"/>
                <a:ea typeface="+mj-ea"/>
              </a:rPr>
              <a:t>friend</a:t>
            </a:r>
            <a:r>
              <a:rPr lang="zh-CN" altLang="en-US" sz="1600" dirty="0" smtClean="0">
                <a:latin typeface="+mj-ea"/>
                <a:ea typeface="+mj-ea"/>
              </a:rPr>
              <a:t>。友</a:t>
            </a:r>
            <a:r>
              <a:rPr lang="zh-CN" altLang="en-US" sz="1600" dirty="0">
                <a:latin typeface="+mj-ea"/>
                <a:ea typeface="+mj-ea"/>
              </a:rPr>
              <a:t>元函数也可以在类内部直接给出定义，定义的首部相当于原型声明</a:t>
            </a:r>
            <a:r>
              <a:rPr lang="zh-CN" altLang="en-US" sz="1600" dirty="0" smtClean="0">
                <a:latin typeface="+mj-ea"/>
                <a:ea typeface="+mj-ea"/>
              </a:rPr>
              <a:t>。</a:t>
            </a:r>
            <a:endParaRPr lang="zh-CN" altLang="en-US" sz="1600" dirty="0">
              <a:latin typeface="+mj-ea"/>
              <a:ea typeface="+mj-ea"/>
            </a:endParaRPr>
          </a:p>
        </p:txBody>
      </p:sp>
      <p:sp>
        <p:nvSpPr>
          <p:cNvPr id="6" name="矩形 5"/>
          <p:cNvSpPr/>
          <p:nvPr/>
        </p:nvSpPr>
        <p:spPr>
          <a:xfrm>
            <a:off x="433953" y="5338478"/>
            <a:ext cx="8131944" cy="338554"/>
          </a:xfrm>
          <a:prstGeom prst="rect">
            <a:avLst/>
          </a:prstGeom>
        </p:spPr>
        <p:txBody>
          <a:bodyPr wrap="square">
            <a:spAutoFit/>
          </a:bodyPr>
          <a:lstStyle/>
          <a:p>
            <a:pPr marL="285750" indent="-285750" algn="just">
              <a:buFont typeface="Arial" panose="020B0604020202020204" pitchFamily="34" charset="0"/>
              <a:buChar char="•"/>
            </a:pPr>
            <a:r>
              <a:rPr lang="zh-CN" altLang="en-US" sz="1600" b="1" dirty="0">
                <a:solidFill>
                  <a:srgbClr val="0066FF"/>
                </a:solidFill>
                <a:latin typeface="+mn-ea"/>
              </a:rPr>
              <a:t>缺点</a:t>
            </a:r>
            <a:r>
              <a:rPr lang="zh-CN" altLang="en-US" sz="1600" dirty="0" smtClean="0">
                <a:latin typeface="+mj-ea"/>
                <a:ea typeface="+mj-ea"/>
              </a:rPr>
              <a:t>：友元打破</a:t>
            </a:r>
            <a:r>
              <a:rPr lang="zh-CN" altLang="en-US" sz="1600" dirty="0">
                <a:latin typeface="+mj-ea"/>
                <a:ea typeface="+mj-ea"/>
              </a:rPr>
              <a:t>了封装和信息隐藏机制，因此在安全性和效率之间需做折衷</a:t>
            </a:r>
            <a:r>
              <a:rPr lang="zh-CN" altLang="en-US" sz="1600" dirty="0" smtClean="0">
                <a:latin typeface="+mj-ea"/>
                <a:ea typeface="+mj-ea"/>
              </a:rPr>
              <a:t>考虑</a:t>
            </a:r>
            <a:r>
              <a:rPr lang="zh-CN" altLang="en-US" sz="1600" dirty="0">
                <a:latin typeface="+mj-ea"/>
              </a:rPr>
              <a:t>。</a:t>
            </a:r>
            <a:endParaRPr lang="zh-CN" altLang="en-US" sz="1600" dirty="0">
              <a:latin typeface="+mj-ea"/>
              <a:ea typeface="+mj-ea"/>
            </a:endParaRPr>
          </a:p>
        </p:txBody>
      </p:sp>
      <p:sp>
        <p:nvSpPr>
          <p:cNvPr id="7" name="矩形 6"/>
          <p:cNvSpPr/>
          <p:nvPr/>
        </p:nvSpPr>
        <p:spPr>
          <a:xfrm>
            <a:off x="379978" y="3397744"/>
            <a:ext cx="8667750" cy="46166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66FF"/>
                </a:solidFill>
                <a:latin typeface="+mn-ea"/>
              </a:rPr>
              <a:t>使用</a:t>
            </a:r>
            <a:r>
              <a:rPr lang="zh-CN" altLang="en-US" sz="1600" b="1" dirty="0" smtClean="0">
                <a:solidFill>
                  <a:srgbClr val="0066FF"/>
                </a:solidFill>
                <a:latin typeface="+mn-ea"/>
              </a:rPr>
              <a:t>方式</a:t>
            </a:r>
            <a:r>
              <a:rPr lang="zh-CN" altLang="en-US" sz="1600" b="1" dirty="0">
                <a:solidFill>
                  <a:srgbClr val="0066FF"/>
                </a:solidFill>
                <a:latin typeface="+mn-ea"/>
              </a:rPr>
              <a:t>：</a:t>
            </a:r>
            <a:r>
              <a:rPr lang="zh-CN" altLang="en-US" sz="1600" dirty="0">
                <a:latin typeface="+mj-ea"/>
                <a:ea typeface="+mj-ea"/>
              </a:rPr>
              <a:t>友元函数的定义和调用方式与普通函数相同。</a:t>
            </a:r>
          </a:p>
        </p:txBody>
      </p:sp>
      <p:sp>
        <p:nvSpPr>
          <p:cNvPr id="8" name="矩形 7"/>
          <p:cNvSpPr/>
          <p:nvPr/>
        </p:nvSpPr>
        <p:spPr>
          <a:xfrm>
            <a:off x="379978" y="4179117"/>
            <a:ext cx="7829550" cy="83965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66FF"/>
                </a:solidFill>
                <a:latin typeface="+mn-ea"/>
              </a:rPr>
              <a:t>优点</a:t>
            </a:r>
            <a:r>
              <a:rPr lang="zh-CN" altLang="en-US" dirty="0" smtClean="0"/>
              <a:t>：</a:t>
            </a:r>
            <a:r>
              <a:rPr lang="zh-CN" altLang="en-US" sz="1600" dirty="0">
                <a:latin typeface="+mj-ea"/>
                <a:ea typeface="+mj-ea"/>
              </a:rPr>
              <a:t>友元函数提供了不同类成员函数之间、类的成员函数与普通函数之间进行数据共享的机制，尤其是一个函数需要访问多个类时，友元函数非常有用。</a:t>
            </a:r>
          </a:p>
        </p:txBody>
      </p:sp>
      <p:sp>
        <p:nvSpPr>
          <p:cNvPr id="13" name="矩形 12"/>
          <p:cNvSpPr/>
          <p:nvPr/>
        </p:nvSpPr>
        <p:spPr>
          <a:xfrm>
            <a:off x="4376724" y="1011213"/>
            <a:ext cx="4450257" cy="584775"/>
          </a:xfrm>
          <a:prstGeom prst="rect">
            <a:avLst/>
          </a:prstGeom>
        </p:spPr>
        <p:txBody>
          <a:bodyPr wrap="none">
            <a:spAutoFit/>
          </a:bodyPr>
          <a:lstStyle/>
          <a:p>
            <a:r>
              <a:rPr lang="en-US" altLang="zh-CN" sz="1600" b="1" dirty="0">
                <a:solidFill>
                  <a:srgbClr val="FF33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a:t>
            </a:r>
            <a:r>
              <a:rPr lang="en-US" altLang="zh-CN" sz="1600" b="1" dirty="0" smtClean="0">
                <a:solidFill>
                  <a:srgbClr val="FF33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riend</a:t>
            </a:r>
            <a:r>
              <a:rPr lang="en-US" altLang="zh-CN" sz="1600" b="1" dirty="0" smtClean="0">
                <a:solidFill>
                  <a:srgbClr val="0000FF"/>
                </a:solidFill>
                <a:latin typeface="Courier New" panose="02070309020205020404" pitchFamily="49" charset="0"/>
                <a:cs typeface="Courier New" panose="02070309020205020404" pitchFamily="49" charset="0"/>
              </a:rPr>
              <a:t> </a:t>
            </a:r>
            <a:r>
              <a:rPr lang="en-US" altLang="zh-CN" sz="1600" b="1" dirty="0" smtClean="0">
                <a:latin typeface="Courier New" panose="02070309020205020404" pitchFamily="49" charset="0"/>
                <a:cs typeface="Courier New" panose="02070309020205020404" pitchFamily="49" charset="0"/>
              </a:rPr>
              <a:t>void </a:t>
            </a:r>
            <a:r>
              <a:rPr lang="en-US" altLang="zh-CN" sz="1600" b="1" dirty="0" err="1" smtClean="0">
                <a:latin typeface="Courier New" panose="02070309020205020404" pitchFamily="49" charset="0"/>
                <a:cs typeface="Courier New" panose="02070309020205020404" pitchFamily="49" charset="0"/>
              </a:rPr>
              <a:t>Func</a:t>
            </a:r>
            <a:r>
              <a:rPr lang="en-US" altLang="zh-CN" sz="1600" b="1" dirty="0" smtClean="0">
                <a:latin typeface="Courier New" panose="02070309020205020404" pitchFamily="49" charset="0"/>
                <a:cs typeface="Courier New" panose="02070309020205020404" pitchFamily="49" charset="0"/>
              </a:rPr>
              <a:t>(Date &amp;r); </a:t>
            </a:r>
            <a:r>
              <a:rPr lang="en-US" altLang="zh-CN" sz="1400" b="1" dirty="0" smtClean="0">
                <a:solidFill>
                  <a:srgbClr val="00B050"/>
                </a:solidFill>
                <a:latin typeface="Courier New" panose="02070309020205020404" pitchFamily="49" charset="0"/>
                <a:cs typeface="Courier New" panose="02070309020205020404" pitchFamily="49" charset="0"/>
              </a:rPr>
              <a:t>//</a:t>
            </a:r>
            <a:r>
              <a:rPr lang="zh-CN" altLang="en-US" sz="1400" b="1" dirty="0" smtClean="0">
                <a:solidFill>
                  <a:srgbClr val="00B050"/>
                </a:solidFill>
                <a:latin typeface="Courier New" panose="02070309020205020404" pitchFamily="49" charset="0"/>
                <a:cs typeface="Courier New" panose="02070309020205020404" pitchFamily="49" charset="0"/>
              </a:rPr>
              <a:t>类内声明</a:t>
            </a:r>
            <a:endParaRPr lang="en-US" altLang="zh-CN" sz="1400" b="1" dirty="0">
              <a:solidFill>
                <a:srgbClr val="00B050"/>
              </a:solidFill>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p:txBody>
      </p:sp>
      <p:sp>
        <p:nvSpPr>
          <p:cNvPr id="14" name="矩形 13"/>
          <p:cNvSpPr/>
          <p:nvPr/>
        </p:nvSpPr>
        <p:spPr>
          <a:xfrm>
            <a:off x="4535659" y="1301923"/>
            <a:ext cx="4299575" cy="400110"/>
          </a:xfrm>
          <a:prstGeom prst="rect">
            <a:avLst/>
          </a:prstGeom>
        </p:spPr>
        <p:txBody>
          <a:bodyPr wrap="none">
            <a:spAutoFit/>
          </a:bodyPr>
          <a:lstStyle/>
          <a:p>
            <a:r>
              <a:rPr lang="en-US" altLang="zh-CN" sz="1600" b="1" dirty="0" smtClean="0">
                <a:latin typeface="Courier New" panose="02070309020205020404" pitchFamily="49" charset="0"/>
                <a:cs typeface="Courier New" panose="02070309020205020404" pitchFamily="49" charset="0"/>
              </a:rPr>
              <a:t>void </a:t>
            </a:r>
            <a:r>
              <a:rPr lang="en-US" altLang="zh-CN" sz="1600" b="1" dirty="0" err="1" smtClean="0">
                <a:latin typeface="Courier New" panose="02070309020205020404" pitchFamily="49" charset="0"/>
                <a:cs typeface="Courier New" panose="02070309020205020404" pitchFamily="49" charset="0"/>
              </a:rPr>
              <a:t>Func</a:t>
            </a:r>
            <a:r>
              <a:rPr lang="en-US" altLang="zh-CN" sz="1600" b="1" dirty="0" smtClean="0">
                <a:latin typeface="Courier New" panose="02070309020205020404" pitchFamily="49" charset="0"/>
                <a:cs typeface="Courier New" panose="02070309020205020404" pitchFamily="49" charset="0"/>
              </a:rPr>
              <a:t>(Date &amp;r){</a:t>
            </a:r>
            <a:r>
              <a:rPr lang="en-US" altLang="zh-CN" sz="2000" b="1" dirty="0" smtClean="0">
                <a:latin typeface="Britannic Bold" panose="020B0903060703020204" pitchFamily="34" charset="0"/>
                <a:cs typeface="Courier New" panose="02070309020205020404" pitchFamily="49" charset="0"/>
              </a:rPr>
              <a:t>…</a:t>
            </a:r>
            <a:r>
              <a:rPr lang="en-US" altLang="zh-CN" sz="1600" b="1" dirty="0" smtClean="0">
                <a:latin typeface="Courier New" panose="02070309020205020404" pitchFamily="49" charset="0"/>
                <a:cs typeface="Courier New" panose="02070309020205020404" pitchFamily="49" charset="0"/>
              </a:rPr>
              <a:t>}    </a:t>
            </a:r>
            <a:r>
              <a:rPr lang="en-US" altLang="zh-CN" sz="1400" b="1" dirty="0" smtClean="0">
                <a:solidFill>
                  <a:srgbClr val="00B050"/>
                </a:solidFill>
                <a:latin typeface="Courier New" panose="02070309020205020404" pitchFamily="49" charset="0"/>
                <a:cs typeface="Courier New" panose="02070309020205020404" pitchFamily="49" charset="0"/>
              </a:rPr>
              <a:t>//</a:t>
            </a:r>
            <a:r>
              <a:rPr lang="zh-CN" altLang="en-US" sz="1400" b="1" dirty="0" smtClean="0">
                <a:solidFill>
                  <a:srgbClr val="00B050"/>
                </a:solidFill>
                <a:latin typeface="Courier New" panose="02070309020205020404" pitchFamily="49" charset="0"/>
                <a:cs typeface="Courier New" panose="02070309020205020404" pitchFamily="49" charset="0"/>
              </a:rPr>
              <a:t>类外定义</a:t>
            </a:r>
            <a:endParaRPr lang="en-US" altLang="zh-CN" sz="14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91174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en-US" altLang="zh-CN" dirty="0" smtClean="0">
                <a:latin typeface="Britannic Bold" panose="020B0903060703020204" pitchFamily="34" charset="0"/>
                <a:sym typeface="+mn-ea"/>
              </a:rPr>
              <a:t>3.5.2</a:t>
            </a:r>
            <a:r>
              <a:rPr lang="en-US" altLang="zh-CN" dirty="0" smtClean="0">
                <a:sym typeface="+mn-ea"/>
              </a:rPr>
              <a:t> </a:t>
            </a:r>
            <a:r>
              <a:rPr lang="zh-CN" altLang="en-US" dirty="0">
                <a:solidFill>
                  <a:srgbClr val="66FF66"/>
                </a:solidFill>
                <a:sym typeface="+mn-ea"/>
              </a:rPr>
              <a:t>友</a:t>
            </a:r>
            <a:r>
              <a:rPr lang="zh-CN" altLang="en-US" dirty="0" smtClean="0">
                <a:solidFill>
                  <a:srgbClr val="66FF66"/>
                </a:solidFill>
                <a:sym typeface="+mn-ea"/>
              </a:rPr>
              <a:t>元成员</a:t>
            </a:r>
            <a:endParaRPr lang="zh-CN" altLang="en-US" dirty="0">
              <a:solidFill>
                <a:srgbClr val="66FF66"/>
              </a:solidFill>
              <a:latin typeface="Britannic Bold" panose="020B0903060703020204" pitchFamily="34" charset="0"/>
              <a:sym typeface="+mn-ea"/>
            </a:endParaRPr>
          </a:p>
        </p:txBody>
      </p:sp>
      <p:sp>
        <p:nvSpPr>
          <p:cNvPr id="3" name="矩形 2"/>
          <p:cNvSpPr/>
          <p:nvPr/>
        </p:nvSpPr>
        <p:spPr>
          <a:xfrm>
            <a:off x="338449" y="844928"/>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smtClean="0">
                <a:solidFill>
                  <a:srgbClr val="C00000"/>
                </a:solidFill>
                <a:latin typeface="Bodoni MT Black" panose="02070A03080606020203" pitchFamily="18" charset="0"/>
                <a:ea typeface="黑体" panose="02010609060101010101" pitchFamily="49" charset="-122"/>
              </a:rPr>
              <a:t>友元成员  </a:t>
            </a:r>
            <a:r>
              <a:rPr lang="en-US" altLang="zh-CN" sz="2000" b="1" dirty="0" smtClean="0">
                <a:solidFill>
                  <a:srgbClr val="C00000"/>
                </a:solidFill>
                <a:latin typeface="Bodoni MT Black" panose="02070A03080606020203" pitchFamily="18" charset="0"/>
                <a:ea typeface="黑体" panose="02010609060101010101" pitchFamily="49" charset="-122"/>
              </a:rPr>
              <a:t>– </a:t>
            </a:r>
            <a:r>
              <a:rPr lang="zh-CN" altLang="en-US" sz="1600" b="1" dirty="0">
                <a:solidFill>
                  <a:srgbClr val="0066FF"/>
                </a:solidFill>
                <a:latin typeface="华文行楷" panose="02010800040101010101" pitchFamily="2" charset="-122"/>
                <a:ea typeface="华文行楷" panose="02010800040101010101" pitchFamily="2" charset="-122"/>
              </a:rPr>
              <a:t>交流使者</a:t>
            </a:r>
          </a:p>
        </p:txBody>
      </p:sp>
      <p:sp>
        <p:nvSpPr>
          <p:cNvPr id="2" name="矩形 1"/>
          <p:cNvSpPr/>
          <p:nvPr/>
        </p:nvSpPr>
        <p:spPr>
          <a:xfrm>
            <a:off x="568368" y="1252340"/>
            <a:ext cx="8412659" cy="1200329"/>
          </a:xfrm>
          <a:prstGeom prst="rect">
            <a:avLst/>
          </a:prstGeom>
        </p:spPr>
        <p:txBody>
          <a:bodyPr wrap="square">
            <a:spAutoFit/>
          </a:bodyPr>
          <a:lstStyle/>
          <a:p>
            <a:pPr algn="just">
              <a:lnSpc>
                <a:spcPct val="150000"/>
              </a:lnSpc>
            </a:pPr>
            <a:r>
              <a:rPr lang="zh-CN" altLang="en-US" sz="1600" dirty="0" smtClean="0">
                <a:latin typeface="+mn-ea"/>
              </a:rPr>
              <a:t>普通函数可以作为类的友元外，一个类</a:t>
            </a:r>
            <a:r>
              <a:rPr lang="zh-CN" altLang="en-US" sz="1600" dirty="0">
                <a:latin typeface="+mn-ea"/>
              </a:rPr>
              <a:t>的成员函数也可以作为另一个类的友元，称为另一个类的友元</a:t>
            </a:r>
            <a:r>
              <a:rPr lang="zh-CN" altLang="en-US" sz="1600" dirty="0" smtClean="0">
                <a:latin typeface="+mn-ea"/>
              </a:rPr>
              <a:t>成员。</a:t>
            </a:r>
            <a:r>
              <a:rPr lang="zh-CN" altLang="en-US" sz="1600" dirty="0">
                <a:latin typeface="+mn-ea"/>
              </a:rPr>
              <a:t>友元成员函数不仅可以访问自己所在类的所有成员，也可以访问</a:t>
            </a:r>
            <a:r>
              <a:rPr lang="en-US" altLang="zh-CN" sz="1600" dirty="0">
                <a:latin typeface="+mn-ea"/>
              </a:rPr>
              <a:t>friend</a:t>
            </a:r>
            <a:r>
              <a:rPr lang="zh-CN" altLang="en-US" sz="1600" dirty="0">
                <a:latin typeface="+mn-ea"/>
              </a:rPr>
              <a:t>声明语句所在类的所有成员。这样，可以使两个类共享数据，相互</a:t>
            </a:r>
            <a:r>
              <a:rPr lang="zh-CN" altLang="en-US" sz="1600" dirty="0" smtClean="0">
                <a:latin typeface="+mn-ea"/>
              </a:rPr>
              <a:t>合作</a:t>
            </a:r>
            <a:r>
              <a:rPr lang="zh-CN" altLang="en-US" sz="1600" dirty="0">
                <a:latin typeface="+mn-ea"/>
              </a:rPr>
              <a:t>。</a:t>
            </a:r>
          </a:p>
        </p:txBody>
      </p:sp>
      <p:sp>
        <p:nvSpPr>
          <p:cNvPr id="50" name="立方体 49"/>
          <p:cNvSpPr/>
          <p:nvPr/>
        </p:nvSpPr>
        <p:spPr>
          <a:xfrm>
            <a:off x="5741840" y="2908343"/>
            <a:ext cx="1823673" cy="1823673"/>
          </a:xfrm>
          <a:prstGeom prst="cube">
            <a:avLst/>
          </a:prstGeom>
          <a:solidFill>
            <a:schemeClr val="accent6">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文本框 50"/>
          <p:cNvSpPr txBox="1"/>
          <p:nvPr/>
        </p:nvSpPr>
        <p:spPr>
          <a:xfrm>
            <a:off x="5702088" y="3444255"/>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5702088" y="3891161"/>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53" name="矩形 52"/>
          <p:cNvSpPr/>
          <p:nvPr/>
        </p:nvSpPr>
        <p:spPr>
          <a:xfrm>
            <a:off x="5741840" y="3690887"/>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smtClean="0">
                <a:latin typeface="Courier New" panose="02070309020205020404" pitchFamily="49" charset="0"/>
                <a:cs typeface="Courier New" panose="02070309020205020404" pitchFamily="49" charset="0"/>
              </a:rPr>
              <a:t>y,m,d</a:t>
            </a:r>
            <a:r>
              <a:rPr lang="en-US" altLang="zh-CN" sz="1000" b="1" dirty="0" smtClean="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54" name="矩形 53"/>
          <p:cNvSpPr/>
          <p:nvPr/>
        </p:nvSpPr>
        <p:spPr>
          <a:xfrm>
            <a:off x="5741840" y="4131242"/>
            <a:ext cx="1364457" cy="20682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a:latin typeface="Courier New" panose="02070309020205020404" pitchFamily="49" charset="0"/>
                <a:cs typeface="Courier New" panose="02070309020205020404" pitchFamily="49" charset="0"/>
              </a:rPr>
              <a:t>Functions…;</a:t>
            </a:r>
            <a:endParaRPr lang="zh-CN" altLang="en-US" sz="1000" b="1" dirty="0">
              <a:latin typeface="Courier New" panose="02070309020205020404" pitchFamily="49" charset="0"/>
              <a:cs typeface="Courier New" panose="02070309020205020404" pitchFamily="49" charset="0"/>
            </a:endParaRPr>
          </a:p>
        </p:txBody>
      </p:sp>
      <p:sp>
        <p:nvSpPr>
          <p:cNvPr id="55" name="矩形 54"/>
          <p:cNvSpPr/>
          <p:nvPr/>
        </p:nvSpPr>
        <p:spPr>
          <a:xfrm>
            <a:off x="6169248" y="4750670"/>
            <a:ext cx="473206" cy="307777"/>
          </a:xfrm>
          <a:prstGeom prst="rect">
            <a:avLst/>
          </a:prstGeom>
        </p:spPr>
        <p:txBody>
          <a:bodyPr wrap="none">
            <a:spAutoFit/>
          </a:bodyPr>
          <a:lstStyle/>
          <a:p>
            <a:r>
              <a:rPr lang="zh-CN" altLang="en-US" sz="1400" b="1" dirty="0" smtClean="0">
                <a:latin typeface="+mn-ea"/>
              </a:rPr>
              <a:t>类</a:t>
            </a:r>
            <a:r>
              <a:rPr lang="en-US" altLang="zh-CN" sz="1400" b="1" dirty="0">
                <a:solidFill>
                  <a:schemeClr val="accent2">
                    <a:lumMod val="75000"/>
                  </a:schemeClr>
                </a:solidFill>
                <a:latin typeface="+mn-ea"/>
              </a:rPr>
              <a:t>B</a:t>
            </a:r>
            <a:endParaRPr lang="zh-CN" altLang="en-US" sz="1400" b="1" dirty="0">
              <a:solidFill>
                <a:schemeClr val="accent2">
                  <a:lumMod val="75000"/>
                </a:schemeClr>
              </a:solidFill>
              <a:latin typeface="+mn-ea"/>
            </a:endParaRPr>
          </a:p>
        </p:txBody>
      </p:sp>
      <p:grpSp>
        <p:nvGrpSpPr>
          <p:cNvPr id="56" name="组合 55"/>
          <p:cNvGrpSpPr/>
          <p:nvPr/>
        </p:nvGrpSpPr>
        <p:grpSpPr>
          <a:xfrm>
            <a:off x="5741840" y="4404961"/>
            <a:ext cx="1545439" cy="244003"/>
            <a:chOff x="5771170" y="5039315"/>
            <a:chExt cx="1545439" cy="244003"/>
          </a:xfrm>
        </p:grpSpPr>
        <p:sp>
          <p:nvSpPr>
            <p:cNvPr id="57" name="矩形 56"/>
            <p:cNvSpPr/>
            <p:nvPr/>
          </p:nvSpPr>
          <p:spPr>
            <a:xfrm>
              <a:off x="5771170" y="5039315"/>
              <a:ext cx="1364457" cy="244003"/>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500" b="1" dirty="0">
                <a:solidFill>
                  <a:schemeClr val="tx1"/>
                </a:solidFill>
                <a:latin typeface="Courier New" panose="02070309020205020404" pitchFamily="49" charset="0"/>
                <a:cs typeface="Courier New" panose="02070309020205020404" pitchFamily="49" charset="0"/>
              </a:endParaRPr>
            </a:p>
          </p:txBody>
        </p:sp>
        <p:sp>
          <p:nvSpPr>
            <p:cNvPr id="58" name="文本框 57"/>
            <p:cNvSpPr txBox="1"/>
            <p:nvPr/>
          </p:nvSpPr>
          <p:spPr>
            <a:xfrm>
              <a:off x="5771170" y="5068983"/>
              <a:ext cx="1545439" cy="184666"/>
            </a:xfrm>
            <a:prstGeom prst="rect">
              <a:avLst/>
            </a:prstGeom>
            <a:noFill/>
          </p:spPr>
          <p:txBody>
            <a:bodyPr wrap="square" rtlCol="0">
              <a:spAutoFit/>
            </a:bodyPr>
            <a:lstStyle/>
            <a:p>
              <a:r>
                <a:rPr lang="en-US" altLang="zh-CN" sz="600" b="1" dirty="0">
                  <a:solidFill>
                    <a:srgbClr val="FF3399"/>
                  </a:solidFill>
                  <a:latin typeface="Century Schoolbook" panose="02040604050505020304" pitchFamily="18" charset="0"/>
                  <a:cs typeface="Courier New" panose="02070309020205020404" pitchFamily="49" charset="0"/>
                </a:rPr>
                <a:t>friend</a:t>
              </a:r>
              <a:r>
                <a:rPr lang="en-US" altLang="zh-CN" sz="600" b="1" dirty="0">
                  <a:latin typeface="Century Schoolbook" panose="02040604050505020304" pitchFamily="18" charset="0"/>
                  <a:cs typeface="Courier New" panose="02070309020205020404" pitchFamily="49" charset="0"/>
                </a:rPr>
                <a:t> A</a:t>
              </a:r>
              <a:r>
                <a:rPr lang="en-US" altLang="zh-CN" sz="600" b="1" dirty="0" smtClean="0">
                  <a:latin typeface="Century Schoolbook" panose="02040604050505020304" pitchFamily="18" charset="0"/>
                  <a:cs typeface="Courier New" panose="02070309020205020404" pitchFamily="49" charset="0"/>
                </a:rPr>
                <a:t>:: display</a:t>
              </a:r>
              <a:r>
                <a:rPr lang="zh-CN" altLang="en-US" sz="600" b="1" dirty="0" smtClean="0">
                  <a:latin typeface="Century Schoolbook" panose="02040604050505020304" pitchFamily="18" charset="0"/>
                  <a:cs typeface="Courier New" panose="02070309020205020404" pitchFamily="49" charset="0"/>
                </a:rPr>
                <a:t>（</a:t>
              </a:r>
              <a:r>
                <a:rPr lang="en-US" altLang="zh-CN" sz="600" b="1" dirty="0" smtClean="0">
                  <a:latin typeface="Century Schoolbook" panose="02040604050505020304" pitchFamily="18" charset="0"/>
                  <a:cs typeface="Courier New" panose="02070309020205020404" pitchFamily="49" charset="0"/>
                </a:rPr>
                <a:t>B </a:t>
              </a:r>
              <a:r>
                <a:rPr lang="en-US" altLang="zh-CN" sz="600" b="1" dirty="0">
                  <a:latin typeface="Century Schoolbook" panose="02040604050505020304" pitchFamily="18" charset="0"/>
                  <a:cs typeface="Courier New" panose="02070309020205020404" pitchFamily="49" charset="0"/>
                </a:rPr>
                <a:t>&amp;r</a:t>
              </a:r>
              <a:r>
                <a:rPr lang="zh-CN" altLang="en-US" sz="600" b="1" dirty="0" smtClean="0">
                  <a:latin typeface="Century Schoolbook" panose="02040604050505020304" pitchFamily="18" charset="0"/>
                  <a:cs typeface="Courier New" panose="02070309020205020404" pitchFamily="49" charset="0"/>
                </a:rPr>
                <a:t>）</a:t>
              </a:r>
              <a:r>
                <a:rPr lang="en-US" altLang="zh-CN" sz="600" b="1" dirty="0" smtClean="0">
                  <a:latin typeface="Century Schoolbook" panose="02040604050505020304" pitchFamily="18" charset="0"/>
                  <a:cs typeface="Courier New" panose="02070309020205020404" pitchFamily="49" charset="0"/>
                </a:rPr>
                <a:t>;  </a:t>
              </a:r>
              <a:endParaRPr lang="zh-CN" altLang="en-US" sz="600" b="1" dirty="0">
                <a:latin typeface="Century Schoolbook" panose="02040604050505020304" pitchFamily="18" charset="0"/>
                <a:cs typeface="Courier New" panose="02070309020205020404" pitchFamily="49" charset="0"/>
              </a:endParaRPr>
            </a:p>
          </p:txBody>
        </p:sp>
      </p:grpSp>
      <p:sp>
        <p:nvSpPr>
          <p:cNvPr id="59" name="椭圆 58"/>
          <p:cNvSpPr/>
          <p:nvPr/>
        </p:nvSpPr>
        <p:spPr>
          <a:xfrm>
            <a:off x="5759051" y="4379515"/>
            <a:ext cx="1304336" cy="3088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立方体 59"/>
          <p:cNvSpPr/>
          <p:nvPr/>
        </p:nvSpPr>
        <p:spPr>
          <a:xfrm>
            <a:off x="2020755" y="2908343"/>
            <a:ext cx="1823673" cy="1823673"/>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文本框 60"/>
          <p:cNvSpPr txBox="1"/>
          <p:nvPr/>
        </p:nvSpPr>
        <p:spPr>
          <a:xfrm>
            <a:off x="1981003" y="3444255"/>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1981003" y="3891161"/>
            <a:ext cx="2587068" cy="430749"/>
          </a:xfrm>
          <a:prstGeom prst="rect">
            <a:avLst/>
          </a:prstGeom>
          <a:noFill/>
        </p:spPr>
        <p:txBody>
          <a:bodyPr wrap="square" rtlCol="0">
            <a:spAutoFit/>
          </a:bodyPr>
          <a:lstStyle/>
          <a:p>
            <a:r>
              <a:rPr lang="en-US" altLang="zh-CN" sz="1100" dirty="0" smtClean="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63" name="矩形 62"/>
          <p:cNvSpPr/>
          <p:nvPr/>
        </p:nvSpPr>
        <p:spPr>
          <a:xfrm>
            <a:off x="2020755" y="3690887"/>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smtClean="0">
                <a:latin typeface="Courier New" panose="02070309020205020404" pitchFamily="49" charset="0"/>
                <a:cs typeface="Courier New" panose="02070309020205020404" pitchFamily="49" charset="0"/>
              </a:rPr>
              <a:t>y,m,d</a:t>
            </a:r>
            <a:r>
              <a:rPr lang="en-US" altLang="zh-CN" sz="1000" b="1" dirty="0" smtClean="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64" name="矩形 63"/>
          <p:cNvSpPr/>
          <p:nvPr/>
        </p:nvSpPr>
        <p:spPr>
          <a:xfrm>
            <a:off x="2020755" y="4163968"/>
            <a:ext cx="1364457" cy="383396"/>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smtClean="0">
                <a:latin typeface="Courier New" panose="02070309020205020404" pitchFamily="49" charset="0"/>
                <a:cs typeface="Courier New" panose="02070309020205020404" pitchFamily="49" charset="0"/>
              </a:rPr>
              <a:t>…</a:t>
            </a:r>
          </a:p>
          <a:p>
            <a:pPr algn="ctr"/>
            <a:r>
              <a:rPr lang="en-US" altLang="zh-CN" sz="800" b="1" dirty="0" smtClean="0">
                <a:latin typeface="Courier New" panose="02070309020205020404" pitchFamily="49" charset="0"/>
                <a:cs typeface="Courier New" panose="02070309020205020404" pitchFamily="49" charset="0"/>
              </a:rPr>
              <a:t>void display(B &amp;r);</a:t>
            </a:r>
          </a:p>
          <a:p>
            <a:pPr algn="ctr"/>
            <a:r>
              <a:rPr lang="en-US" altLang="zh-CN" sz="1000" b="1" dirty="0" smtClean="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65" name="矩形 64"/>
          <p:cNvSpPr/>
          <p:nvPr/>
        </p:nvSpPr>
        <p:spPr>
          <a:xfrm>
            <a:off x="2448163" y="4750670"/>
            <a:ext cx="484428" cy="307777"/>
          </a:xfrm>
          <a:prstGeom prst="rect">
            <a:avLst/>
          </a:prstGeom>
        </p:spPr>
        <p:txBody>
          <a:bodyPr wrap="none">
            <a:spAutoFit/>
          </a:bodyPr>
          <a:lstStyle/>
          <a:p>
            <a:r>
              <a:rPr lang="zh-CN" altLang="en-US" sz="1400" b="1" dirty="0" smtClean="0">
                <a:latin typeface="+mn-ea"/>
              </a:rPr>
              <a:t>类</a:t>
            </a:r>
            <a:r>
              <a:rPr lang="en-US" altLang="zh-CN" sz="1400" b="1" dirty="0" smtClean="0">
                <a:solidFill>
                  <a:schemeClr val="accent2">
                    <a:lumMod val="75000"/>
                  </a:schemeClr>
                </a:solidFill>
                <a:latin typeface="+mn-ea"/>
              </a:rPr>
              <a:t>A</a:t>
            </a:r>
            <a:endParaRPr lang="zh-CN" altLang="en-US" sz="1400" b="1" dirty="0">
              <a:solidFill>
                <a:schemeClr val="accent2">
                  <a:lumMod val="75000"/>
                </a:schemeClr>
              </a:solidFill>
              <a:latin typeface="+mn-ea"/>
            </a:endParaRPr>
          </a:p>
        </p:txBody>
      </p:sp>
      <p:cxnSp>
        <p:nvCxnSpPr>
          <p:cNvPr id="70" name="直接箭头连接符 69"/>
          <p:cNvCxnSpPr/>
          <p:nvPr/>
        </p:nvCxnSpPr>
        <p:spPr>
          <a:xfrm flipH="1">
            <a:off x="2936723" y="4480928"/>
            <a:ext cx="1" cy="610115"/>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6069330" y="4571151"/>
            <a:ext cx="0" cy="531322"/>
          </a:xfrm>
          <a:prstGeom prst="straightConnector1">
            <a:avLst/>
          </a:prstGeom>
          <a:ln w="28575">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924467" y="5091043"/>
            <a:ext cx="3160103" cy="0"/>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endCxn id="53" idx="1"/>
          </p:cNvCxnSpPr>
          <p:nvPr/>
        </p:nvCxnSpPr>
        <p:spPr>
          <a:xfrm flipV="1">
            <a:off x="3244850" y="3800237"/>
            <a:ext cx="2496990" cy="604725"/>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0" name="图片 79"/>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4365454" y="3766635"/>
            <a:ext cx="564438" cy="564438"/>
          </a:xfrm>
          <a:prstGeom prst="rect">
            <a:avLst/>
          </a:prstGeom>
        </p:spPr>
      </p:pic>
      <p:sp>
        <p:nvSpPr>
          <p:cNvPr id="83" name="矩形 82"/>
          <p:cNvSpPr/>
          <p:nvPr/>
        </p:nvSpPr>
        <p:spPr>
          <a:xfrm>
            <a:off x="1354173" y="6071231"/>
            <a:ext cx="7106433" cy="307777"/>
          </a:xfrm>
          <a:prstGeom prst="rect">
            <a:avLst/>
          </a:prstGeom>
        </p:spPr>
        <p:txBody>
          <a:bodyPr wrap="none">
            <a:spAutoFit/>
          </a:bodyPr>
          <a:lstStyle/>
          <a:p>
            <a:r>
              <a:rPr lang="zh-CN" altLang="en-US" sz="1400" b="1" dirty="0">
                <a:solidFill>
                  <a:srgbClr val="0000FF"/>
                </a:solidFill>
                <a:latin typeface="+mn-ea"/>
              </a:rPr>
              <a:t>类</a:t>
            </a:r>
            <a:r>
              <a:rPr lang="en-US" altLang="zh-CN" sz="1400" b="1" dirty="0" smtClean="0">
                <a:solidFill>
                  <a:srgbClr val="0000FF"/>
                </a:solidFill>
                <a:latin typeface="+mn-ea"/>
              </a:rPr>
              <a:t>B</a:t>
            </a:r>
            <a:r>
              <a:rPr lang="zh-CN" altLang="en-US" sz="1400" b="1" dirty="0" smtClean="0">
                <a:solidFill>
                  <a:srgbClr val="0000FF"/>
                </a:solidFill>
                <a:latin typeface="+mn-ea"/>
              </a:rPr>
              <a:t>声明类</a:t>
            </a:r>
            <a:r>
              <a:rPr lang="en-US" altLang="zh-CN" sz="1400" b="1" dirty="0" smtClean="0">
                <a:solidFill>
                  <a:srgbClr val="0000FF"/>
                </a:solidFill>
                <a:latin typeface="+mn-ea"/>
              </a:rPr>
              <a:t>A</a:t>
            </a:r>
            <a:r>
              <a:rPr lang="zh-CN" altLang="en-US" sz="1400" b="1" dirty="0" smtClean="0">
                <a:solidFill>
                  <a:srgbClr val="0000FF"/>
                </a:solidFill>
                <a:latin typeface="+mn-ea"/>
              </a:rPr>
              <a:t>的一个成员是它的友元，所以类</a:t>
            </a:r>
            <a:r>
              <a:rPr lang="en-US" altLang="zh-CN" sz="1400" b="1" dirty="0" smtClean="0">
                <a:solidFill>
                  <a:srgbClr val="0000FF"/>
                </a:solidFill>
                <a:latin typeface="+mn-ea"/>
              </a:rPr>
              <a:t>A</a:t>
            </a:r>
            <a:r>
              <a:rPr lang="zh-CN" altLang="en-US" sz="1400" b="1" dirty="0" smtClean="0">
                <a:solidFill>
                  <a:srgbClr val="0000FF"/>
                </a:solidFill>
                <a:latin typeface="+mn-ea"/>
              </a:rPr>
              <a:t>的这个成员函数可以访问类</a:t>
            </a:r>
            <a:r>
              <a:rPr lang="en-US" altLang="zh-CN" sz="1400" b="1" dirty="0" smtClean="0">
                <a:solidFill>
                  <a:srgbClr val="0000FF"/>
                </a:solidFill>
                <a:latin typeface="+mn-ea"/>
              </a:rPr>
              <a:t>B</a:t>
            </a:r>
            <a:r>
              <a:rPr lang="zh-CN" altLang="en-US" sz="1400" b="1" dirty="0" smtClean="0">
                <a:solidFill>
                  <a:srgbClr val="0000FF"/>
                </a:solidFill>
                <a:latin typeface="+mn-ea"/>
              </a:rPr>
              <a:t>内的私有数据</a:t>
            </a:r>
            <a:endParaRPr lang="zh-CN" altLang="en-US" sz="1400" b="1" dirty="0">
              <a:solidFill>
                <a:srgbClr val="0000FF"/>
              </a:solidFill>
              <a:latin typeface="+mn-ea"/>
            </a:endParaRPr>
          </a:p>
        </p:txBody>
      </p:sp>
      <p:sp>
        <p:nvSpPr>
          <p:cNvPr id="84" name="圆角矩形标注 83"/>
          <p:cNvSpPr/>
          <p:nvPr/>
        </p:nvSpPr>
        <p:spPr>
          <a:xfrm>
            <a:off x="6188891" y="5058447"/>
            <a:ext cx="2748069" cy="745425"/>
          </a:xfrm>
          <a:prstGeom prst="wedgeRoundRectCallout">
            <a:avLst>
              <a:gd name="adj1" fmla="val -29035"/>
              <a:gd name="adj2" fmla="val -102122"/>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200" b="1" dirty="0" smtClean="0">
                <a:solidFill>
                  <a:srgbClr val="FFFF00"/>
                </a:solidFill>
                <a:latin typeface="楷体" panose="02010609060101010101" pitchFamily="49" charset="-122"/>
                <a:ea typeface="楷体" panose="02010609060101010101" pitchFamily="49" charset="-122"/>
              </a:rPr>
              <a:t>类</a:t>
            </a:r>
            <a:r>
              <a:rPr lang="en-US" altLang="zh-CN" sz="1200" b="1" dirty="0" smtClean="0">
                <a:solidFill>
                  <a:srgbClr val="FFFF00"/>
                </a:solidFill>
                <a:latin typeface="楷体" panose="02010609060101010101" pitchFamily="49" charset="-122"/>
                <a:ea typeface="楷体" panose="02010609060101010101" pitchFamily="49" charset="-122"/>
              </a:rPr>
              <a:t>B</a:t>
            </a:r>
            <a:r>
              <a:rPr lang="zh-CN" altLang="en-US" sz="1200" b="1" dirty="0" smtClean="0">
                <a:solidFill>
                  <a:srgbClr val="FFFF00"/>
                </a:solidFill>
                <a:latin typeface="楷体" panose="02010609060101010101" pitchFamily="49" charset="-122"/>
                <a:ea typeface="楷体" panose="02010609060101010101" pitchFamily="49" charset="-122"/>
              </a:rPr>
              <a:t>说“</a:t>
            </a:r>
            <a:r>
              <a:rPr lang="en-US" altLang="zh-CN" sz="1200" b="1" dirty="0" smtClean="0">
                <a:solidFill>
                  <a:srgbClr val="FFFF00"/>
                </a:solidFill>
                <a:latin typeface="楷体" panose="02010609060101010101" pitchFamily="49" charset="-122"/>
                <a:ea typeface="楷体" panose="02010609060101010101" pitchFamily="49" charset="-122"/>
              </a:rPr>
              <a:t>A</a:t>
            </a:r>
            <a:r>
              <a:rPr lang="zh-CN" altLang="en-US" sz="1200" b="1" dirty="0" smtClean="0">
                <a:solidFill>
                  <a:srgbClr val="FFFF00"/>
                </a:solidFill>
                <a:latin typeface="楷体" panose="02010609060101010101" pitchFamily="49" charset="-122"/>
                <a:ea typeface="楷体" panose="02010609060101010101" pitchFamily="49" charset="-122"/>
              </a:rPr>
              <a:t>类内的这个</a:t>
            </a:r>
            <a:r>
              <a:rPr lang="en-US" altLang="zh-CN" sz="1200" b="1" dirty="0" smtClean="0">
                <a:solidFill>
                  <a:srgbClr val="FFFF00"/>
                </a:solidFill>
                <a:latin typeface="楷体" panose="02010609060101010101" pitchFamily="49" charset="-122"/>
                <a:ea typeface="楷体" panose="02010609060101010101" pitchFamily="49" charset="-122"/>
              </a:rPr>
              <a:t>Display</a:t>
            </a:r>
            <a:r>
              <a:rPr lang="zh-CN" altLang="en-US" sz="1200" b="1" dirty="0" smtClean="0">
                <a:solidFill>
                  <a:srgbClr val="FFFF00"/>
                </a:solidFill>
                <a:latin typeface="楷体" panose="02010609060101010101" pitchFamily="49" charset="-122"/>
                <a:ea typeface="楷体" panose="02010609060101010101" pitchFamily="49" charset="-122"/>
              </a:rPr>
              <a:t>函数是</a:t>
            </a:r>
            <a:r>
              <a:rPr lang="zh-CN" altLang="en-US" sz="1200" b="1" dirty="0">
                <a:solidFill>
                  <a:srgbClr val="FFFF00"/>
                </a:solidFill>
                <a:latin typeface="楷体" panose="02010609060101010101" pitchFamily="49" charset="-122"/>
                <a:ea typeface="楷体" panose="02010609060101010101" pitchFamily="49" charset="-122"/>
              </a:rPr>
              <a:t>我的</a:t>
            </a:r>
            <a:r>
              <a:rPr lang="zh-CN" altLang="en-US" sz="1200" b="1" dirty="0" smtClean="0">
                <a:solidFill>
                  <a:srgbClr val="FFFF00"/>
                </a:solidFill>
                <a:latin typeface="楷体" panose="02010609060101010101" pitchFamily="49" charset="-122"/>
                <a:ea typeface="楷体" panose="02010609060101010101" pitchFamily="49" charset="-122"/>
              </a:rPr>
              <a:t>朋友，我允许它</a:t>
            </a:r>
            <a:r>
              <a:rPr lang="zh-CN" altLang="en-US" sz="1200" b="1" dirty="0">
                <a:solidFill>
                  <a:srgbClr val="FFFF00"/>
                </a:solidFill>
                <a:latin typeface="楷体" panose="02010609060101010101" pitchFamily="49" charset="-122"/>
                <a:ea typeface="楷体" panose="02010609060101010101" pitchFamily="49" charset="-122"/>
              </a:rPr>
              <a:t>来</a:t>
            </a:r>
            <a:r>
              <a:rPr lang="zh-CN" altLang="en-US" sz="1200" b="1" dirty="0" smtClean="0">
                <a:solidFill>
                  <a:srgbClr val="FFFF00"/>
                </a:solidFill>
                <a:latin typeface="楷体" panose="02010609060101010101" pitchFamily="49" charset="-122"/>
                <a:ea typeface="楷体" panose="02010609060101010101" pitchFamily="49" charset="-122"/>
              </a:rPr>
              <a:t>我家拿东西”</a:t>
            </a:r>
            <a:endParaRPr lang="zh-CN" altLang="en-US" sz="1200" b="1" dirty="0">
              <a:solidFill>
                <a:srgbClr val="FFFF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82227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up)">
                                      <p:cBhvr>
                                        <p:cTn id="7" dur="500"/>
                                        <p:tgtEl>
                                          <p:spTgt spid="7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1000"/>
                                        <p:tgtEl>
                                          <p:spTgt spid="56"/>
                                        </p:tgtEl>
                                      </p:cBhvr>
                                    </p:animEffect>
                                    <p:anim calcmode="lin" valueType="num">
                                      <p:cBhvr>
                                        <p:cTn id="20" dur="1000" fill="hold"/>
                                        <p:tgtEl>
                                          <p:spTgt spid="56"/>
                                        </p:tgtEl>
                                        <p:attrNameLst>
                                          <p:attrName>ppt_x</p:attrName>
                                        </p:attrNameLst>
                                      </p:cBhvr>
                                      <p:tavLst>
                                        <p:tav tm="0">
                                          <p:val>
                                            <p:strVal val="#ppt_x"/>
                                          </p:val>
                                        </p:tav>
                                        <p:tav tm="100000">
                                          <p:val>
                                            <p:strVal val="#ppt_x"/>
                                          </p:val>
                                        </p:tav>
                                      </p:tavLst>
                                    </p:anim>
                                    <p:anim calcmode="lin" valueType="num">
                                      <p:cBhvr>
                                        <p:cTn id="21" dur="1000" fill="hold"/>
                                        <p:tgtEl>
                                          <p:spTgt spid="56"/>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wipe(left)">
                                      <p:cBhvr>
                                        <p:cTn id="32" dur="500"/>
                                        <p:tgtEl>
                                          <p:spTgt spid="79"/>
                                        </p:tgtEl>
                                      </p:cBhvr>
                                    </p:animEffect>
                                  </p:childTnLst>
                                </p:cTn>
                              </p:par>
                            </p:childTnLst>
                          </p:cTn>
                        </p:par>
                        <p:par>
                          <p:cTn id="33" fill="hold">
                            <p:stCondLst>
                              <p:cond delay="500"/>
                            </p:stCondLst>
                            <p:childTnLst>
                              <p:par>
                                <p:cTn id="34" presetID="21" presetClass="entr" presetSubtype="1" fill="hold"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heel(1)">
                                      <p:cBhvr>
                                        <p:cTn id="36" dur="500"/>
                                        <p:tgtEl>
                                          <p:spTgt spid="8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left)">
                                      <p:cBhvr>
                                        <p:cTn id="4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4" grpId="0" animBg="1"/>
    </p:bldLst>
  </p:timing>
</p:sld>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448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版式">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75000"/>
              <a:lumOff val="2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4206</TotalTime>
  <Words>11567</Words>
  <Application>Microsoft Office PowerPoint</Application>
  <PresentationFormat>全屏显示(4:3)</PresentationFormat>
  <Paragraphs>1697</Paragraphs>
  <Slides>107</Slides>
  <Notes>58</Notes>
  <HiddenSlides>0</HiddenSlides>
  <MMClips>3</MMClips>
  <ScaleCrop>false</ScaleCrop>
  <HeadingPairs>
    <vt:vector size="6" baseType="variant">
      <vt:variant>
        <vt:lpstr>已用的字体</vt:lpstr>
      </vt:variant>
      <vt:variant>
        <vt:i4>35</vt:i4>
      </vt:variant>
      <vt:variant>
        <vt:lpstr>主题</vt:lpstr>
      </vt:variant>
      <vt:variant>
        <vt:i4>2</vt:i4>
      </vt:variant>
      <vt:variant>
        <vt:lpstr>幻灯片标题</vt:lpstr>
      </vt:variant>
      <vt:variant>
        <vt:i4>107</vt:i4>
      </vt:variant>
    </vt:vector>
  </HeadingPairs>
  <TitlesOfParts>
    <vt:vector size="144" baseType="lpstr">
      <vt:lpstr>等线</vt:lpstr>
      <vt:lpstr>等线 Light</vt:lpstr>
      <vt:lpstr>黑体</vt:lpstr>
      <vt:lpstr>华文行楷</vt:lpstr>
      <vt:lpstr>华文琥珀</vt:lpstr>
      <vt:lpstr>华文楷体</vt:lpstr>
      <vt:lpstr>华文新魏</vt:lpstr>
      <vt:lpstr>华文中宋</vt:lpstr>
      <vt:lpstr>楷体</vt:lpstr>
      <vt:lpstr>隶书</vt:lpstr>
      <vt:lpstr>宋体</vt:lpstr>
      <vt:lpstr>微软雅黑</vt:lpstr>
      <vt:lpstr>幼圆</vt:lpstr>
      <vt:lpstr>Arial</vt:lpstr>
      <vt:lpstr>Arial Black</vt:lpstr>
      <vt:lpstr>Arial Narrow</vt:lpstr>
      <vt:lpstr>Arial Rounded MT Bold</vt:lpstr>
      <vt:lpstr>Bodoni MT Black</vt:lpstr>
      <vt:lpstr>Britannic Bold</vt:lpstr>
      <vt:lpstr>Calibri</vt:lpstr>
      <vt:lpstr>Century Schoolbook</vt:lpstr>
      <vt:lpstr>Comic Sans MS</vt:lpstr>
      <vt:lpstr>Consolas</vt:lpstr>
      <vt:lpstr>Cooper Black</vt:lpstr>
      <vt:lpstr>Courier New</vt:lpstr>
      <vt:lpstr>Lato Black</vt:lpstr>
      <vt:lpstr>Rockwell Extra Bold</vt:lpstr>
      <vt:lpstr>Segoe UI Black</vt:lpstr>
      <vt:lpstr>Source Sans Pro</vt:lpstr>
      <vt:lpstr>Tahoma</vt:lpstr>
      <vt:lpstr>Times New Roman</vt:lpstr>
      <vt:lpstr>Verdana</vt:lpstr>
      <vt:lpstr>Webdings</vt:lpstr>
      <vt:lpstr>Wingdings</vt:lpstr>
      <vt:lpstr>Wingdings 2</vt:lpstr>
      <vt:lpstr>2_Office 主题​​</vt:lpstr>
      <vt:lpstr>正文版式</vt:lpstr>
      <vt:lpstr>PowerPoint 演示文稿</vt:lpstr>
      <vt:lpstr> 第3章  内 容 提 纲 </vt:lpstr>
      <vt:lpstr>类和对象</vt:lpstr>
      <vt:lpstr>3.1.1 类的定义</vt:lpstr>
      <vt:lpstr>3.1.1 类的定义</vt:lpstr>
      <vt:lpstr>3.1.1 类的定义</vt:lpstr>
      <vt:lpstr>3.1.1 类的定义</vt:lpstr>
      <vt:lpstr>3.1.1 类的定义</vt:lpstr>
      <vt:lpstr>3.1.1 类的定义</vt:lpstr>
      <vt:lpstr>3.1.1 类的定义</vt:lpstr>
      <vt:lpstr>3.1.1 类的定义</vt:lpstr>
      <vt:lpstr>3.1.1 类的定义</vt:lpstr>
      <vt:lpstr>3.1.1 类的定义</vt:lpstr>
      <vt:lpstr>落叶归根</vt:lpstr>
      <vt:lpstr>3.1.2 定义对象(object)</vt:lpstr>
      <vt:lpstr>3.1.2 定义对象(object)</vt:lpstr>
      <vt:lpstr>3.1.2 定义对象(object)</vt:lpstr>
      <vt:lpstr>3.1.2 定义对象</vt:lpstr>
      <vt:lpstr>3.1.2 定义对象</vt:lpstr>
      <vt:lpstr>3.1.2 定义对象</vt:lpstr>
      <vt:lpstr>指点迷津</vt:lpstr>
      <vt:lpstr>3.1.3 隐藏在类函数内的指针--this指针</vt:lpstr>
      <vt:lpstr>3.1.3 隐藏在类函数内的指针--this指针</vt:lpstr>
      <vt:lpstr>3.1.3 隐藏在类函数内的指针--this指针</vt:lpstr>
      <vt:lpstr>3.1.3 隐藏在类函数内的指针--this指针</vt:lpstr>
      <vt:lpstr>万丈高楼平地起</vt:lpstr>
      <vt:lpstr> 第3章  内 容 提 纲 </vt:lpstr>
      <vt:lpstr>3.2.1 构造函数</vt:lpstr>
      <vt:lpstr>3.2.1 构造函数</vt:lpstr>
      <vt:lpstr>构造函数：一图知天下</vt:lpstr>
      <vt:lpstr>3.2.1 构造函数</vt:lpstr>
      <vt:lpstr>3.2.1 构造函数</vt:lpstr>
      <vt:lpstr>3.2.1 构造函数</vt:lpstr>
      <vt:lpstr>3.2.1 构造函数</vt:lpstr>
      <vt:lpstr>3.2.1 构造函数</vt:lpstr>
      <vt:lpstr>3.2.1 构造函数</vt:lpstr>
      <vt:lpstr>3.2.1 构造函数</vt:lpstr>
      <vt:lpstr>3.2.1 构造函数</vt:lpstr>
      <vt:lpstr>3.2.1 构造函数</vt:lpstr>
      <vt:lpstr>构造函数：一图知天下</vt:lpstr>
      <vt:lpstr>3.2.1 构造函数（初始化）</vt:lpstr>
      <vt:lpstr>3.2.1 构造函数</vt:lpstr>
      <vt:lpstr>3.2.1 构造函数</vt:lpstr>
      <vt:lpstr>3.2.1 构造函数</vt:lpstr>
      <vt:lpstr>3.2.1 构造函数</vt:lpstr>
      <vt:lpstr>3.2.1 构造函数</vt:lpstr>
      <vt:lpstr>构造函数总结：一图知天下</vt:lpstr>
      <vt:lpstr>皑皑白雪</vt:lpstr>
      <vt:lpstr>3.2.2 析构函数</vt:lpstr>
      <vt:lpstr>3.2.2 析构函数~</vt:lpstr>
      <vt:lpstr>3.2.2 析构函数~</vt:lpstr>
      <vt:lpstr>3.2.2 析构函数~</vt:lpstr>
      <vt:lpstr>3.2.2 析构函数~</vt:lpstr>
      <vt:lpstr> 第3章  内 容 提 纲 </vt:lpstr>
      <vt:lpstr>3.3 深度拷贝与浅拷贝(拷贝构造函数后话）</vt:lpstr>
      <vt:lpstr>3.3 深度拷贝与浅拷贝</vt:lpstr>
      <vt:lpstr>3.3 深度拷贝与浅拷贝</vt:lpstr>
      <vt:lpstr>3.3 深度拷贝与浅拷贝</vt:lpstr>
      <vt:lpstr>3.3 深度拷贝与浅拷贝</vt:lpstr>
      <vt:lpstr>3.3 深度拷贝与浅拷贝</vt:lpstr>
      <vt:lpstr>3.3 深度拷贝与浅拷贝</vt:lpstr>
      <vt:lpstr>PowerPoint 演示文稿</vt:lpstr>
      <vt:lpstr> 第3章  内 容 提 纲 </vt:lpstr>
      <vt:lpstr>3.4 对象的使用</vt:lpstr>
      <vt:lpstr>3.4 对象的使用</vt:lpstr>
      <vt:lpstr>3.4.1 对象数组</vt:lpstr>
      <vt:lpstr>3.4.1 对象数组</vt:lpstr>
      <vt:lpstr>3.4.1 对象数组</vt:lpstr>
      <vt:lpstr>3.4.1 对象数组</vt:lpstr>
      <vt:lpstr>3.4.2 对象指针</vt:lpstr>
      <vt:lpstr>3.4.2 对象指针</vt:lpstr>
      <vt:lpstr>3.4.2 对象指针</vt:lpstr>
      <vt:lpstr>3.4.2 对象指针</vt:lpstr>
      <vt:lpstr>3.4.2 对象指针</vt:lpstr>
      <vt:lpstr>3.4.2 对象指针</vt:lpstr>
      <vt:lpstr>3.4.2 对象指针</vt:lpstr>
      <vt:lpstr>3.4.3 对象引用</vt:lpstr>
      <vt:lpstr>3.4.3 对象引用</vt:lpstr>
      <vt:lpstr>3.4.3 对象参数</vt:lpstr>
      <vt:lpstr>3.4.3 对象参数作用 - 一图知天下</vt:lpstr>
      <vt:lpstr>3.4.3 对象参数</vt:lpstr>
      <vt:lpstr>3.4.3 对象参数</vt:lpstr>
      <vt:lpstr>3.4.3 对象参数</vt:lpstr>
      <vt:lpstr>3.4.3 对象参数</vt:lpstr>
      <vt:lpstr>3.4.3 对象参数</vt:lpstr>
      <vt:lpstr>3.4.3 对象参数</vt:lpstr>
      <vt:lpstr>3.4.3 对象参数</vt:lpstr>
      <vt:lpstr>PowerPoint 演示文稿</vt:lpstr>
      <vt:lpstr>Friend</vt:lpstr>
      <vt:lpstr> 第3章  内 容 提 纲 </vt:lpstr>
      <vt:lpstr>3.5 友元-friend</vt:lpstr>
      <vt:lpstr>3.5 友元-friend</vt:lpstr>
      <vt:lpstr>友元： 一图知天下</vt:lpstr>
      <vt:lpstr>3.5.1 友元函数</vt:lpstr>
      <vt:lpstr>3.5.1 友元函数</vt:lpstr>
      <vt:lpstr>3.5.1 友元函数</vt:lpstr>
      <vt:lpstr>3.5.1 友元函数</vt:lpstr>
      <vt:lpstr>3.5.1 友元函数</vt:lpstr>
      <vt:lpstr>3.5.2 友元成员</vt:lpstr>
      <vt:lpstr>3.5.2 友元成员</vt:lpstr>
      <vt:lpstr>3.5.2 友元成员</vt:lpstr>
      <vt:lpstr>3.5.3 友元类</vt:lpstr>
      <vt:lpstr>3.5.3 友元类</vt:lpstr>
      <vt:lpstr>3.5.3 友元类</vt:lpstr>
      <vt:lpstr>3.6 程序实例—学生信息管理系统</vt:lpstr>
      <vt:lpstr>下一站:  类中数据的共享和保护</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Qingke Zhang</dc:creator>
  <cp:lastModifiedBy>tsingke</cp:lastModifiedBy>
  <cp:revision>7981</cp:revision>
  <dcterms:created xsi:type="dcterms:W3CDTF">2018-10-26T07:04:55Z</dcterms:created>
  <dcterms:modified xsi:type="dcterms:W3CDTF">2018-11-07T11:18:53Z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